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9"/>
  </p:notesMasterIdLst>
  <p:sldIdLst>
    <p:sldId id="256" r:id="rId2"/>
    <p:sldId id="295" r:id="rId3"/>
    <p:sldId id="297" r:id="rId4"/>
    <p:sldId id="298" r:id="rId5"/>
    <p:sldId id="302" r:id="rId6"/>
    <p:sldId id="272" r:id="rId7"/>
    <p:sldId id="273" r:id="rId8"/>
    <p:sldId id="301" r:id="rId9"/>
    <p:sldId id="303" r:id="rId10"/>
    <p:sldId id="276" r:id="rId11"/>
    <p:sldId id="274" r:id="rId12"/>
    <p:sldId id="275" r:id="rId13"/>
    <p:sldId id="311" r:id="rId14"/>
    <p:sldId id="260" r:id="rId15"/>
    <p:sldId id="305" r:id="rId16"/>
    <p:sldId id="306" r:id="rId17"/>
    <p:sldId id="304" r:id="rId18"/>
    <p:sldId id="283" r:id="rId19"/>
    <p:sldId id="279" r:id="rId20"/>
    <p:sldId id="312" r:id="rId21"/>
    <p:sldId id="285" r:id="rId22"/>
    <p:sldId id="308" r:id="rId23"/>
    <p:sldId id="288" r:id="rId24"/>
    <p:sldId id="287" r:id="rId25"/>
    <p:sldId id="280" r:id="rId26"/>
    <p:sldId id="299" r:id="rId27"/>
    <p:sldId id="310" r:id="rId28"/>
    <p:sldId id="281" r:id="rId29"/>
    <p:sldId id="261" r:id="rId30"/>
    <p:sldId id="289" r:id="rId31"/>
    <p:sldId id="290" r:id="rId32"/>
    <p:sldId id="291" r:id="rId33"/>
    <p:sldId id="292" r:id="rId34"/>
    <p:sldId id="257" r:id="rId35"/>
    <p:sldId id="293" r:id="rId36"/>
    <p:sldId id="294" r:id="rId37"/>
    <p:sldId id="262" r:id="rId38"/>
    <p:sldId id="264" r:id="rId39"/>
    <p:sldId id="263" r:id="rId40"/>
    <p:sldId id="265" r:id="rId41"/>
    <p:sldId id="266" r:id="rId42"/>
    <p:sldId id="267" r:id="rId43"/>
    <p:sldId id="268" r:id="rId44"/>
    <p:sldId id="269" r:id="rId45"/>
    <p:sldId id="258" r:id="rId46"/>
    <p:sldId id="259" r:id="rId47"/>
    <p:sldId id="309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C4A6EB8-9652-4211-AA68-9A76ABBA9940}">
          <p14:sldIdLst>
            <p14:sldId id="256"/>
            <p14:sldId id="295"/>
            <p14:sldId id="297"/>
            <p14:sldId id="298"/>
            <p14:sldId id="302"/>
            <p14:sldId id="272"/>
            <p14:sldId id="273"/>
            <p14:sldId id="301"/>
          </p14:sldIdLst>
        </p14:section>
        <p14:section name="Related Work" id="{EFAB6A95-9D68-4978-8753-C7637E04D6D5}">
          <p14:sldIdLst>
            <p14:sldId id="303"/>
            <p14:sldId id="276"/>
            <p14:sldId id="274"/>
            <p14:sldId id="275"/>
            <p14:sldId id="311"/>
          </p14:sldIdLst>
        </p14:section>
        <p14:section name="Structured Call Sequences" id="{E98099EC-2B35-48CF-B019-F5FCAB3A1A02}">
          <p14:sldIdLst>
            <p14:sldId id="260"/>
            <p14:sldId id="305"/>
            <p14:sldId id="306"/>
            <p14:sldId id="304"/>
            <p14:sldId id="283"/>
            <p14:sldId id="279"/>
            <p14:sldId id="312"/>
            <p14:sldId id="285"/>
            <p14:sldId id="308"/>
            <p14:sldId id="288"/>
            <p14:sldId id="287"/>
            <p14:sldId id="280"/>
          </p14:sldIdLst>
        </p14:section>
        <p14:section name="SWIM Tool Architecture" id="{A55F1C82-C347-4F4C-AAF1-CEB96E36EA03}">
          <p14:sldIdLst>
            <p14:sldId id="299"/>
            <p14:sldId id="310"/>
            <p14:sldId id="281"/>
          </p14:sldIdLst>
        </p14:section>
        <p14:section name="Query-to-API Mapping" id="{C3843A58-D3BF-49F4-8FC6-9A4C5BB4C0DE}">
          <p14:sldIdLst>
            <p14:sldId id="261"/>
            <p14:sldId id="289"/>
            <p14:sldId id="290"/>
            <p14:sldId id="291"/>
            <p14:sldId id="292"/>
            <p14:sldId id="257"/>
            <p14:sldId id="293"/>
            <p14:sldId id="294"/>
          </p14:sldIdLst>
        </p14:section>
        <p14:section name="Evaluation" id="{1E206285-D13E-4082-BD96-EA1480CDF935}">
          <p14:sldIdLst>
            <p14:sldId id="262"/>
            <p14:sldId id="264"/>
            <p14:sldId id="263"/>
            <p14:sldId id="265"/>
            <p14:sldId id="266"/>
            <p14:sldId id="267"/>
            <p14:sldId id="268"/>
            <p14:sldId id="269"/>
          </p14:sldIdLst>
        </p14:section>
        <p14:section name="Conclusion" id="{9A976DD7-A279-4959-A2AB-2389486DED4A}">
          <p14:sldIdLst>
            <p14:sldId id="258"/>
            <p14:sldId id="259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719C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40" autoAdjust="0"/>
    <p:restoredTop sz="88504" autoAdjust="0"/>
  </p:normalViewPr>
  <p:slideViewPr>
    <p:cSldViewPr snapToGrid="0">
      <p:cViewPr varScale="1">
        <p:scale>
          <a:sx n="65" d="100"/>
          <a:sy n="65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74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A965FF-A06A-4A31-9B8A-3E347E25676C}" type="datetimeFigureOut">
              <a:rPr lang="en-US" smtClean="0"/>
              <a:t>14 Apr 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A3DE48-9746-44BE-A461-4A613CDC0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94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1. A</a:t>
            </a:r>
            <a:r>
              <a:rPr lang="en-US" baseline="0" dirty="0" smtClean="0"/>
              <a:t>nswers the query.</a:t>
            </a:r>
          </a:p>
          <a:p>
            <a:r>
              <a:rPr lang="en-US" baseline="0" dirty="0" smtClean="0"/>
              <a:t>2. Includes conditional and repeated access patterns. Not just type inhabitation.</a:t>
            </a:r>
          </a:p>
          <a:p>
            <a:r>
              <a:rPr lang="en-US" baseline="0" dirty="0" smtClean="0"/>
              <a:t>3. Variables are given descriptive names.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3DE48-9746-44BE-A461-4A613CDC033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537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Also compare with systems like </a:t>
            </a:r>
            <a:r>
              <a:rPr lang="en-US" dirty="0" smtClean="0"/>
              <a:t>Daikon and SAGE: </a:t>
            </a:r>
            <a:r>
              <a:rPr lang="en-US" dirty="0" smtClean="0"/>
              <a:t>single program, many runs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3DE48-9746-44BE-A461-4A613CDC0333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295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Queries </a:t>
            </a:r>
            <a:r>
              <a:rPr lang="en-US" dirty="0" smtClean="0"/>
              <a:t>are written in English, as one would enter them into</a:t>
            </a:r>
            <a:r>
              <a:rPr lang="en-US" baseline="0" dirty="0" smtClean="0"/>
              <a:t> </a:t>
            </a:r>
            <a:r>
              <a:rPr lang="en-US" baseline="0" dirty="0" smtClean="0"/>
              <a:t>Google.</a:t>
            </a:r>
          </a:p>
          <a:p>
            <a:pPr marL="228600" indent="-228600">
              <a:buAutoNum type="arabicPeriod"/>
            </a:pPr>
            <a:r>
              <a:rPr lang="en-US" dirty="0" smtClean="0"/>
              <a:t>Does </a:t>
            </a:r>
            <a:r>
              <a:rPr lang="en-US" dirty="0" smtClean="0"/>
              <a:t>not require any knowledge of the framework.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3DE48-9746-44BE-A461-4A613CDC033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047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 2 is double-dipping!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3DE48-9746-44BE-A461-4A613CDC033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4282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Visual </a:t>
            </a:r>
            <a:r>
              <a:rPr lang="en-US" dirty="0" smtClean="0"/>
              <a:t>Studio Code</a:t>
            </a:r>
            <a:r>
              <a:rPr lang="en-US" baseline="0" dirty="0" smtClean="0"/>
              <a:t> Snippets allows software companies, API developers, etc. to create a set of “labelled” code </a:t>
            </a:r>
            <a:r>
              <a:rPr lang="en-US" baseline="0" dirty="0" smtClean="0"/>
              <a:t>snippets.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High </a:t>
            </a:r>
            <a:r>
              <a:rPr lang="en-US" baseline="0" dirty="0" smtClean="0"/>
              <a:t>quality solutions, but require a lot of labor to create, and can only answer questions the authors originally thought of.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3DE48-9746-44BE-A461-4A613CDC033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5437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“Look for </a:t>
            </a:r>
            <a:r>
              <a:rPr lang="en-US" dirty="0" err="1" smtClean="0"/>
              <a:t>conn.open</a:t>
            </a:r>
            <a:r>
              <a:rPr lang="en-US" dirty="0" smtClean="0"/>
              <a:t> in the code corpus</a:t>
            </a:r>
            <a:r>
              <a:rPr lang="en-US" baseline="0" dirty="0" smtClean="0"/>
              <a:t> and show me citations.</a:t>
            </a:r>
            <a:r>
              <a:rPr lang="en-US" dirty="0" smtClean="0"/>
              <a:t>”</a:t>
            </a:r>
          </a:p>
          <a:p>
            <a:pPr marL="228600" indent="-228600">
              <a:buAutoNum type="arabicPeriod"/>
            </a:pPr>
            <a:r>
              <a:rPr lang="en-US" dirty="0" smtClean="0"/>
              <a:t>Still requires knowledge of the framework: that a database is queried with a </a:t>
            </a:r>
            <a:r>
              <a:rPr lang="en-US" dirty="0" err="1" smtClean="0"/>
              <a:t>SqlConnection</a:t>
            </a:r>
            <a:r>
              <a:rPr lang="en-US" baseline="0" dirty="0" smtClean="0"/>
              <a:t> object, etc</a:t>
            </a:r>
            <a:r>
              <a:rPr lang="en-US" baseline="0" dirty="0" smtClean="0"/>
              <a:t>.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3DE48-9746-44BE-A461-4A613CDC033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587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smtClean="0"/>
              <a:t>Can </a:t>
            </a:r>
            <a:r>
              <a:rPr lang="en-US" dirty="0" err="1" smtClean="0"/>
              <a:t>anyCode</a:t>
            </a:r>
            <a:r>
              <a:rPr lang="en-US" dirty="0" smtClean="0"/>
              <a:t> handle completely unexpected queries? Cf. </a:t>
            </a:r>
            <a:r>
              <a:rPr lang="en-US" dirty="0" err="1" smtClean="0"/>
              <a:t>Allamanis</a:t>
            </a:r>
            <a:r>
              <a:rPr lang="en-US" baseline="0" dirty="0" smtClean="0"/>
              <a:t> and Jason’s work?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dirty="0" err="1" smtClean="0"/>
              <a:t>anyCode</a:t>
            </a:r>
            <a:r>
              <a:rPr lang="en-US" baseline="0" dirty="0" smtClean="0"/>
              <a:t> guarantees type-correctness, SWIM doesn’t</a:t>
            </a:r>
          </a:p>
          <a:p>
            <a:pPr marL="228600" indent="-228600">
              <a:buAutoNum type="arabicPeriod"/>
            </a:pPr>
            <a:r>
              <a:rPr lang="en-US" dirty="0" smtClean="0"/>
              <a:t>SWIM just wants to know which method the user wants to call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3DE48-9746-44BE-A461-4A613CDC033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56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Simple </a:t>
            </a:r>
            <a:r>
              <a:rPr lang="en-US" dirty="0" smtClean="0"/>
              <a:t>imperative </a:t>
            </a:r>
            <a:r>
              <a:rPr lang="en-US" dirty="0" smtClean="0"/>
              <a:t>proto-language</a:t>
            </a:r>
          </a:p>
          <a:p>
            <a:pPr marL="228600" indent="-228600">
              <a:buAutoNum type="arabicPeriod"/>
            </a:pPr>
            <a:r>
              <a:rPr lang="en-US" dirty="0" smtClean="0"/>
              <a:t>Conditional </a:t>
            </a:r>
            <a:r>
              <a:rPr lang="en-US" dirty="0" smtClean="0"/>
              <a:t>and repeated </a:t>
            </a:r>
            <a:r>
              <a:rPr lang="en-US" dirty="0" smtClean="0"/>
              <a:t>patterns</a:t>
            </a:r>
          </a:p>
          <a:p>
            <a:pPr marL="228600" indent="-228600">
              <a:buAutoNum type="arabicPeriod"/>
            </a:pPr>
            <a:r>
              <a:rPr lang="en-US" dirty="0" smtClean="0"/>
              <a:t>More </a:t>
            </a:r>
            <a:r>
              <a:rPr lang="en-US" dirty="0" smtClean="0"/>
              <a:t>to idiomatic API usage than just sequences of method </a:t>
            </a:r>
            <a:r>
              <a:rPr lang="en-US" dirty="0" smtClean="0"/>
              <a:t>calls</a:t>
            </a:r>
          </a:p>
          <a:p>
            <a:pPr marL="228600" indent="-228600">
              <a:buAutoNum type="arabicPeriod"/>
            </a:pPr>
            <a:r>
              <a:rPr lang="en-US" dirty="0" smtClean="0"/>
              <a:t>Not </a:t>
            </a:r>
            <a:r>
              <a:rPr lang="en-US" dirty="0" smtClean="0"/>
              <a:t>yet complete:</a:t>
            </a:r>
            <a:r>
              <a:rPr lang="en-US" baseline="0" dirty="0" smtClean="0"/>
              <a:t> constructs such as exceptions not yet included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3DE48-9746-44BE-A461-4A613CDC033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79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Project forks raise tricky questions</a:t>
            </a:r>
          </a:p>
          <a:p>
            <a:pPr marL="228600" indent="-228600">
              <a:buAutoNum type="arabicPeriod"/>
            </a:pPr>
            <a:r>
              <a:rPr lang="en-US" dirty="0" smtClean="0"/>
              <a:t>No inter-procedural</a:t>
            </a:r>
            <a:r>
              <a:rPr lang="en-US" baseline="0" dirty="0" smtClean="0"/>
              <a:t> analysis (yet)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No alias analysis (yet)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3DE48-9746-44BE-A461-4A613CDC033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25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First</a:t>
            </a:r>
            <a:r>
              <a:rPr lang="en-US" baseline="0" dirty="0" smtClean="0"/>
              <a:t> </a:t>
            </a:r>
            <a:r>
              <a:rPr lang="en-US" baseline="0" dirty="0" smtClean="0"/>
              <a:t>solution snippet marked relevant for black </a:t>
            </a:r>
            <a:r>
              <a:rPr lang="en-US" baseline="0" dirty="0" smtClean="0"/>
              <a:t>queries.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First </a:t>
            </a:r>
            <a:r>
              <a:rPr lang="en-US" baseline="0" dirty="0" smtClean="0"/>
              <a:t>solution snippet irrelevant for orange queries.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4A3DE48-9746-44BE-A461-4A613CDC0333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1645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2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31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402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75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34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58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59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014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293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059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7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AAB26B-9824-4A9B-A37E-CA68AD265C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414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C:\Users\rmukund\Dropbox\study\codesnippets\Presentations\Pictures\VS%20Code%20Snipets.pn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C:\Users\rmukund\Dropbox\study\codesnippets\Presentations\Pictures\Bing%20Developer%20Assistant.png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rmukund\Dropbox\study\codesnippets\Presentations\Pictures\Google%20Match%20Regular%20Expression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.png"/><Relationship Id="rId5" Type="http://schemas.openxmlformats.org/officeDocument/2006/relationships/image" Target="file:///C:\Users\rmukund\Dropbox\study\codesnippets\Presentations\Pictures\MSDN%20Regex.Match.png" TargetMode="Externa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rmukund\Dropbox\study\codesnippets\Presentations\Pictures\Google%20Match%20Regular%20Expression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sdn.microsoft.com/en-us/library/system.text.regularexpressions.regex.match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rmukund\Dropbox\study\codesnippets\Presentations\Pictures\MSDN%20Regex.Match.pn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sdn.microsoft.com/en-us/library/system.text.regularexpressions.regex.match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0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file:///C:\Users\rmukund\Dropbox\study\codesnippets\Presentations\Pictures\Bing%20Code%20Search.png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file:///C:\Users\rmukund\Dropbox\study\codesnippets\Presentations\Pictures\IntelliSense.jp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Code Search and Idiomatic Snippet Synthesis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Mukund Raghothaman</a:t>
            </a:r>
          </a:p>
          <a:p>
            <a:r>
              <a:rPr lang="en-US" dirty="0" smtClean="0"/>
              <a:t>University of Pennsylvania</a:t>
            </a:r>
          </a:p>
          <a:p>
            <a:r>
              <a:rPr lang="en-US" dirty="0" smtClean="0"/>
              <a:t>(Joint work with Yi Wei and Youssef Hamadi)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1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Inhabitation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Type inhabitation is a very powerful technique</a:t>
                </a:r>
              </a:p>
              <a:p>
                <a:r>
                  <a:rPr lang="en-US" dirty="0" smtClean="0"/>
                  <a:t>Prospector [</a:t>
                </a:r>
                <a:r>
                  <a:rPr lang="en-US" dirty="0" err="1" smtClean="0"/>
                  <a:t>Mandelin</a:t>
                </a:r>
                <a:r>
                  <a:rPr lang="en-US" dirty="0" smtClean="0"/>
                  <a:t> et al, 2005]: Given an input object of type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in</m:t>
                        </m:r>
                      </m:sub>
                    </m:sSub>
                  </m:oMath>
                </a14:m>
                <a:r>
                  <a:rPr lang="en-US" dirty="0" smtClean="0"/>
                  <a:t>, how to build an output object of type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m:rPr>
                            <m:nor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out</m:t>
                        </m:r>
                      </m:sub>
                    </m:sSub>
                  </m:oMath>
                </a14:m>
                <a:r>
                  <a:rPr lang="en-US" dirty="0" smtClean="0"/>
                  <a:t>?</a:t>
                </a:r>
              </a:p>
              <a:p>
                <a:r>
                  <a:rPr lang="en-US" dirty="0" err="1" smtClean="0"/>
                  <a:t>InSynth</a:t>
                </a:r>
                <a:r>
                  <a:rPr lang="en-US" dirty="0" smtClean="0"/>
                  <a:t> [</a:t>
                </a:r>
                <a:r>
                  <a:rPr lang="en-US" dirty="0" err="1" smtClean="0"/>
                  <a:t>Gvero</a:t>
                </a:r>
                <a:r>
                  <a:rPr lang="en-US" dirty="0" smtClean="0"/>
                  <a:t> et al, 2013]: Type inhabitation for Simply Typed Lambda Calculus</a:t>
                </a:r>
              </a:p>
              <a:p>
                <a:r>
                  <a:rPr lang="en-US" dirty="0" err="1" smtClean="0"/>
                  <a:t>CodeHint</a:t>
                </a:r>
                <a:r>
                  <a:rPr lang="en-US" dirty="0" smtClean="0"/>
                  <a:t> [</a:t>
                </a:r>
                <a:r>
                  <a:rPr lang="en-US" dirty="0" err="1" smtClean="0"/>
                  <a:t>Gaelson</a:t>
                </a:r>
                <a:r>
                  <a:rPr lang="en-US" dirty="0" smtClean="0"/>
                  <a:t> et al, 2014]: Type inhabitation and snippet generation at </a:t>
                </a:r>
                <a:r>
                  <a:rPr lang="en-US" u="sng" dirty="0" smtClean="0"/>
                  <a:t>debug-time</a:t>
                </a:r>
              </a:p>
              <a:p>
                <a:r>
                  <a:rPr lang="en-US" dirty="0" smtClean="0"/>
                  <a:t>All require some knowledge of the API framework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 r="-25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85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Studio Code Snippets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7079" y="2026691"/>
            <a:ext cx="6869841" cy="394920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11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137079" y="6012235"/>
            <a:ext cx="7083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Slava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400" dirty="0" err="1" smtClean="0">
                <a:solidFill>
                  <a:schemeClr val="bg1">
                    <a:lumMod val="50000"/>
                  </a:schemeClr>
                </a:solidFill>
              </a:rPr>
              <a:t>Agafonov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</a:rPr>
              <a:t>, http://agafonovslava.com/post/2010/11/26/Visual-Studio-2010-code-snippets</a:t>
            </a:r>
          </a:p>
        </p:txBody>
      </p:sp>
    </p:spTree>
    <p:extLst>
      <p:ext uri="{BB962C8B-B14F-4D97-AF65-F5344CB8AC3E}">
        <p14:creationId xmlns:p14="http://schemas.microsoft.com/office/powerpoint/2010/main" val="70220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Bing Developer Assistant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434645"/>
            <a:ext cx="7886700" cy="313329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87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anyCode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Synthesizes expressions; SWIM synthesizes code snippets</a:t>
            </a:r>
          </a:p>
          <a:p>
            <a:r>
              <a:rPr lang="en-US" dirty="0"/>
              <a:t>Aware of developer context: local variables etc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Code idioms expressed as Probabilistic Context Free Grammars</a:t>
            </a:r>
          </a:p>
          <a:p>
            <a:r>
              <a:rPr lang="en-US" dirty="0" err="1" smtClean="0"/>
              <a:t>anyCode</a:t>
            </a:r>
            <a:r>
              <a:rPr lang="en-US" dirty="0" smtClean="0"/>
              <a:t> parses the user input; SWIM uses a bag-of-words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09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Call Sequences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87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Call Sequences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Consolas" panose="020B0609020204030204" pitchFamily="49" charset="0"/>
              </a:rPr>
              <a:t>Regex.Match</a:t>
            </a:r>
            <a:r>
              <a:rPr lang="en-US" dirty="0">
                <a:latin typeface="Consolas" panose="020B0609020204030204" pitchFamily="49" charset="0"/>
              </a:rPr>
              <a:t>(string)</a:t>
            </a:r>
          </a:p>
          <a:p>
            <a:r>
              <a:rPr lang="en-US" dirty="0"/>
              <a:t>Many code snippets in the corpus similar to:</a:t>
            </a:r>
            <a:br>
              <a:rPr lang="en-US" dirty="0"/>
            </a:br>
            <a:r>
              <a:rPr lang="en-US" dirty="0" err="1"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 match = </a:t>
            </a:r>
            <a:r>
              <a:rPr lang="en-US" dirty="0" err="1">
                <a:latin typeface="Consolas" panose="020B0609020204030204" pitchFamily="49" charset="0"/>
              </a:rPr>
              <a:t>regex.Match</a:t>
            </a:r>
            <a:r>
              <a:rPr lang="en-US" dirty="0" smtClean="0">
                <a:latin typeface="Consolas" panose="020B0609020204030204" pitchFamily="49" charset="0"/>
              </a:rPr>
              <a:t>(…);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if (</a:t>
            </a:r>
            <a:r>
              <a:rPr lang="en-US" dirty="0" err="1">
                <a:latin typeface="Consolas" panose="020B0609020204030204" pitchFamily="49" charset="0"/>
              </a:rPr>
              <a:t>match.Success</a:t>
            </a:r>
            <a:r>
              <a:rPr lang="en-US" dirty="0">
                <a:latin typeface="Consolas" panose="020B0609020204030204" pitchFamily="49" charset="0"/>
              </a:rPr>
              <a:t>) {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 groups = </a:t>
            </a:r>
            <a:r>
              <a:rPr lang="en-US" dirty="0" err="1">
                <a:latin typeface="Consolas" panose="020B0609020204030204" pitchFamily="49" charset="0"/>
              </a:rPr>
              <a:t>match.Groups</a:t>
            </a:r>
            <a:r>
              <a:rPr lang="en-US" dirty="0">
                <a:latin typeface="Consolas" panose="020B0609020204030204" pitchFamily="49" charset="0"/>
              </a:rPr>
              <a:t>;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…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5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Call Sequences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Code seen:</a:t>
            </a:r>
            <a:r>
              <a:rPr lang="en-US" dirty="0" smtClean="0">
                <a:latin typeface="Consolas" panose="020B0609020204030204" pitchFamily="49" charset="0"/>
              </a:rPr>
              <a:t/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err="1" smtClean="0">
                <a:latin typeface="Consolas" panose="020B0609020204030204" pitchFamily="49" charset="0"/>
              </a:rPr>
              <a:t>var</a:t>
            </a:r>
            <a:r>
              <a:rPr lang="en-US" dirty="0" smtClean="0">
                <a:latin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</a:rPr>
              <a:t>match = </a:t>
            </a:r>
            <a:r>
              <a:rPr lang="en-US" dirty="0" err="1">
                <a:latin typeface="Consolas" panose="020B0609020204030204" pitchFamily="49" charset="0"/>
              </a:rPr>
              <a:t>regex.Match</a:t>
            </a:r>
            <a:r>
              <a:rPr lang="en-US" dirty="0" smtClean="0">
                <a:latin typeface="Consolas" panose="020B0609020204030204" pitchFamily="49" charset="0"/>
              </a:rPr>
              <a:t>(…);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if (</a:t>
            </a:r>
            <a:r>
              <a:rPr lang="en-US" dirty="0" err="1">
                <a:latin typeface="Consolas" panose="020B0609020204030204" pitchFamily="49" charset="0"/>
              </a:rPr>
              <a:t>match.Success</a:t>
            </a:r>
            <a:r>
              <a:rPr lang="en-US" dirty="0">
                <a:latin typeface="Consolas" panose="020B0609020204030204" pitchFamily="49" charset="0"/>
              </a:rPr>
              <a:t>) {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 groups = </a:t>
            </a:r>
            <a:r>
              <a:rPr lang="en-US" dirty="0" err="1">
                <a:latin typeface="Consolas" panose="020B0609020204030204" pitchFamily="49" charset="0"/>
              </a:rPr>
              <a:t>match.Groups</a:t>
            </a:r>
            <a:r>
              <a:rPr lang="en-US" dirty="0">
                <a:latin typeface="Consolas" panose="020B0609020204030204" pitchFamily="49" charset="0"/>
              </a:rPr>
              <a:t>;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…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}</a:t>
            </a:r>
          </a:p>
          <a:p>
            <a:r>
              <a:rPr lang="en-US" dirty="0" smtClean="0"/>
              <a:t>Corresponding structured call sequence:</a:t>
            </a:r>
            <a:br>
              <a:rPr lang="en-US" dirty="0" smtClean="0"/>
            </a:br>
            <a:r>
              <a:rPr lang="en-US" dirty="0" smtClean="0">
                <a:latin typeface="Consolas" panose="020B0609020204030204" pitchFamily="49" charset="0"/>
              </a:rPr>
              <a:t>■ := </a:t>
            </a:r>
            <a:r>
              <a:rPr lang="en-US" dirty="0" err="1" smtClean="0">
                <a:latin typeface="Consolas" panose="020B0609020204030204" pitchFamily="49" charset="0"/>
              </a:rPr>
              <a:t>Regex.Match</a:t>
            </a:r>
            <a:r>
              <a:rPr lang="en-US" dirty="0" smtClean="0">
                <a:latin typeface="Consolas" panose="020B0609020204030204" pitchFamily="49" charset="0"/>
              </a:rPr>
              <a:t>(string);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if </a:t>
            </a:r>
            <a:r>
              <a:rPr lang="en-US" dirty="0" smtClean="0">
                <a:latin typeface="Consolas" panose="020B0609020204030204" pitchFamily="49" charset="0"/>
              </a:rPr>
              <a:t>([■.Success]</a:t>
            </a:r>
            <a:r>
              <a:rPr lang="en-US" baseline="-25000" dirty="0" smtClean="0">
                <a:latin typeface="Consolas" panose="020B0609020204030204" pitchFamily="49" charset="0"/>
              </a:rPr>
              <a:t>get</a:t>
            </a:r>
            <a:r>
              <a:rPr lang="en-US" dirty="0" smtClean="0">
                <a:latin typeface="Consolas" panose="020B0609020204030204" pitchFamily="49" charset="0"/>
              </a:rPr>
              <a:t>) {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  [■.Groups]</a:t>
            </a:r>
            <a:r>
              <a:rPr lang="en-US" baseline="-25000" dirty="0" smtClean="0">
                <a:latin typeface="Consolas" panose="020B0609020204030204" pitchFamily="49" charset="0"/>
              </a:rPr>
              <a:t>get</a:t>
            </a:r>
            <a:r>
              <a:rPr lang="en-US" dirty="0" smtClean="0">
                <a:latin typeface="Consolas" panose="020B0609020204030204" pitchFamily="49" charset="0"/>
              </a:rPr>
              <a:t>;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72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Call Sequences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Code seen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>
                <a:latin typeface="Consolas" panose="020B0609020204030204" pitchFamily="49" charset="0"/>
              </a:rPr>
              <a:t>var</a:t>
            </a:r>
            <a:r>
              <a:rPr lang="en-US" sz="1800" dirty="0">
                <a:latin typeface="Consolas" panose="020B0609020204030204" pitchFamily="49" charset="0"/>
              </a:rPr>
              <a:t> dialog = new </a:t>
            </a:r>
            <a:r>
              <a:rPr lang="en-US" sz="1800" dirty="0" err="1">
                <a:latin typeface="Consolas" panose="020B0609020204030204" pitchFamily="49" charset="0"/>
              </a:rPr>
              <a:t>OpenFileDialog</a:t>
            </a:r>
            <a:r>
              <a:rPr lang="en-US" sz="1800" dirty="0" smtClean="0">
                <a:latin typeface="Consolas" panose="020B0609020204030204" pitchFamily="49" charset="0"/>
              </a:rPr>
              <a:t>();</a:t>
            </a:r>
            <a:br>
              <a:rPr lang="en-US" sz="1800" dirty="0" smtClean="0">
                <a:latin typeface="Consolas" panose="020B0609020204030204" pitchFamily="49" charset="0"/>
              </a:rPr>
            </a:br>
            <a:r>
              <a:rPr lang="en-US" sz="1800" dirty="0" err="1" smtClean="0">
                <a:latin typeface="Consolas" panose="020B0609020204030204" pitchFamily="49" charset="0"/>
              </a:rPr>
              <a:t>dialog.Title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= </a:t>
            </a:r>
            <a:r>
              <a:rPr lang="en-US" sz="1800" dirty="0" smtClean="0">
                <a:latin typeface="Consolas" panose="020B0609020204030204" pitchFamily="49" charset="0"/>
              </a:rPr>
              <a:t>...;</a:t>
            </a:r>
            <a:br>
              <a:rPr lang="en-US" sz="1800" dirty="0" smtClean="0">
                <a:latin typeface="Consolas" panose="020B0609020204030204" pitchFamily="49" charset="0"/>
              </a:rPr>
            </a:br>
            <a:r>
              <a:rPr lang="en-US" sz="1800" dirty="0" err="1" smtClean="0">
                <a:latin typeface="Consolas" panose="020B0609020204030204" pitchFamily="49" charset="0"/>
              </a:rPr>
              <a:t>dialog.InitialDirectory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= </a:t>
            </a:r>
            <a:r>
              <a:rPr lang="en-US" sz="1800" dirty="0" smtClean="0">
                <a:latin typeface="Consolas" panose="020B0609020204030204" pitchFamily="49" charset="0"/>
              </a:rPr>
              <a:t>...;</a:t>
            </a:r>
            <a:br>
              <a:rPr lang="en-US" sz="1800" dirty="0" smtClean="0">
                <a:latin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</a:rPr>
              <a:t>if </a:t>
            </a:r>
            <a:r>
              <a:rPr lang="en-US" sz="1800" dirty="0">
                <a:latin typeface="Consolas" panose="020B0609020204030204" pitchFamily="49" charset="0"/>
              </a:rPr>
              <a:t>(</a:t>
            </a:r>
            <a:r>
              <a:rPr lang="en-US" sz="1800" dirty="0" err="1">
                <a:latin typeface="Consolas" panose="020B0609020204030204" pitchFamily="49" charset="0"/>
              </a:rPr>
              <a:t>dialog.ShowDialog</a:t>
            </a:r>
            <a:r>
              <a:rPr lang="en-US" sz="1800" dirty="0">
                <a:latin typeface="Consolas" panose="020B0609020204030204" pitchFamily="49" charset="0"/>
              </a:rPr>
              <a:t>()) </a:t>
            </a:r>
            <a:r>
              <a:rPr lang="en-US" sz="1800" dirty="0" smtClean="0">
                <a:latin typeface="Consolas" panose="020B0609020204030204" pitchFamily="49" charset="0"/>
              </a:rPr>
              <a:t>{</a:t>
            </a:r>
            <a:br>
              <a:rPr lang="en-US" sz="1800" dirty="0" smtClean="0">
                <a:latin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</a:rPr>
              <a:t>  </a:t>
            </a:r>
            <a:r>
              <a:rPr lang="en-US" sz="1800" dirty="0" err="1" smtClean="0">
                <a:latin typeface="Consolas" panose="020B0609020204030204" pitchFamily="49" charset="0"/>
              </a:rPr>
              <a:t>var</a:t>
            </a:r>
            <a:r>
              <a:rPr lang="en-US" sz="1800" dirty="0" smtClean="0">
                <a:latin typeface="Consolas" panose="020B0609020204030204" pitchFamily="49" charset="0"/>
              </a:rPr>
              <a:t> </a:t>
            </a:r>
            <a:r>
              <a:rPr lang="en-US" sz="1800" dirty="0">
                <a:latin typeface="Consolas" panose="020B0609020204030204" pitchFamily="49" charset="0"/>
              </a:rPr>
              <a:t>var1 = </a:t>
            </a:r>
            <a:r>
              <a:rPr lang="en-US" sz="1800" dirty="0" err="1">
                <a:latin typeface="Consolas" panose="020B0609020204030204" pitchFamily="49" charset="0"/>
              </a:rPr>
              <a:t>dialog.FileName</a:t>
            </a:r>
            <a:r>
              <a:rPr lang="en-US" sz="1800" dirty="0" smtClean="0">
                <a:latin typeface="Consolas" panose="020B0609020204030204" pitchFamily="49" charset="0"/>
              </a:rPr>
              <a:t>;</a:t>
            </a:r>
            <a:br>
              <a:rPr lang="en-US" sz="1800" dirty="0" smtClean="0">
                <a:latin typeface="Consolas" panose="020B0609020204030204" pitchFamily="49" charset="0"/>
              </a:rPr>
            </a:br>
            <a:r>
              <a:rPr lang="en-US" sz="1800" dirty="0" smtClean="0">
                <a:latin typeface="Consolas" panose="020B0609020204030204" pitchFamily="49" charset="0"/>
              </a:rPr>
              <a:t>}</a:t>
            </a:r>
            <a:endParaRPr lang="en-US" sz="1800" dirty="0">
              <a:latin typeface="Consolas" panose="020B0609020204030204" pitchFamily="49" charset="0"/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Structured call sequence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nsolas" panose="020B0609020204030204" pitchFamily="49" charset="0"/>
              </a:rPr>
              <a:t>■ := </a:t>
            </a:r>
            <a:r>
              <a:rPr lang="en-US" sz="2000" dirty="0">
                <a:latin typeface="Consolas" panose="020B0609020204030204" pitchFamily="49" charset="0"/>
              </a:rPr>
              <a:t>new </a:t>
            </a:r>
            <a:r>
              <a:rPr lang="en-US" sz="2000" dirty="0" err="1">
                <a:latin typeface="Consolas" panose="020B0609020204030204" pitchFamily="49" charset="0"/>
              </a:rPr>
              <a:t>OpenFileDialog</a:t>
            </a:r>
            <a:r>
              <a:rPr lang="en-US" sz="2000" dirty="0" smtClean="0">
                <a:latin typeface="Consolas" panose="020B0609020204030204" pitchFamily="49" charset="0"/>
              </a:rPr>
              <a:t>();</a:t>
            </a:r>
            <a:br>
              <a:rPr lang="en-US" sz="2000" dirty="0" smtClean="0">
                <a:latin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</a:rPr>
              <a:t>[■.Title]</a:t>
            </a:r>
            <a:r>
              <a:rPr lang="en-US" sz="2000" baseline="-25000" dirty="0" smtClean="0">
                <a:latin typeface="Consolas" panose="020B0609020204030204" pitchFamily="49" charset="0"/>
              </a:rPr>
              <a:t>set</a:t>
            </a:r>
            <a:r>
              <a:rPr lang="en-US" sz="2000" dirty="0" smtClean="0">
                <a:latin typeface="Consolas" panose="020B0609020204030204" pitchFamily="49" charset="0"/>
              </a:rPr>
              <a:t>;</a:t>
            </a:r>
            <a:br>
              <a:rPr lang="en-US" sz="2000" dirty="0" smtClean="0">
                <a:latin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</a:rPr>
              <a:t>[■.</a:t>
            </a:r>
            <a:r>
              <a:rPr lang="en-US" sz="2000" dirty="0" err="1" smtClean="0">
                <a:latin typeface="Consolas" panose="020B0609020204030204" pitchFamily="49" charset="0"/>
              </a:rPr>
              <a:t>InitialDirectory</a:t>
            </a:r>
            <a:r>
              <a:rPr lang="en-US" sz="2000" dirty="0" smtClean="0">
                <a:latin typeface="Consolas" panose="020B0609020204030204" pitchFamily="49" charset="0"/>
              </a:rPr>
              <a:t>]</a:t>
            </a:r>
            <a:r>
              <a:rPr lang="en-US" sz="2000" baseline="-25000" dirty="0" smtClean="0">
                <a:latin typeface="Consolas" panose="020B0609020204030204" pitchFamily="49" charset="0"/>
              </a:rPr>
              <a:t>set</a:t>
            </a:r>
            <a:r>
              <a:rPr lang="en-US" sz="2000" dirty="0" smtClean="0">
                <a:latin typeface="Consolas" panose="020B0609020204030204" pitchFamily="49" charset="0"/>
              </a:rPr>
              <a:t>;</a:t>
            </a:r>
            <a:br>
              <a:rPr lang="en-US" sz="2000" dirty="0" smtClean="0">
                <a:latin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</a:rPr>
              <a:t>if (</a:t>
            </a:r>
            <a:r>
              <a:rPr lang="en-US" sz="2000" dirty="0">
                <a:latin typeface="Consolas" panose="020B0609020204030204" pitchFamily="49" charset="0"/>
              </a:rPr>
              <a:t>■</a:t>
            </a:r>
            <a:r>
              <a:rPr lang="en-US" sz="2000" dirty="0" smtClean="0">
                <a:latin typeface="Consolas" panose="020B0609020204030204" pitchFamily="49" charset="0"/>
              </a:rPr>
              <a:t>.</a:t>
            </a:r>
            <a:r>
              <a:rPr lang="en-US" sz="2000" dirty="0" err="1">
                <a:latin typeface="Consolas" panose="020B0609020204030204" pitchFamily="49" charset="0"/>
              </a:rPr>
              <a:t>ShowDialog</a:t>
            </a:r>
            <a:r>
              <a:rPr lang="en-US" sz="2000" dirty="0">
                <a:latin typeface="Consolas" panose="020B0609020204030204" pitchFamily="49" charset="0"/>
              </a:rPr>
              <a:t>()) </a:t>
            </a:r>
            <a:r>
              <a:rPr lang="en-US" sz="2000" dirty="0" smtClean="0">
                <a:latin typeface="Consolas" panose="020B0609020204030204" pitchFamily="49" charset="0"/>
              </a:rPr>
              <a:t>{</a:t>
            </a:r>
            <a:br>
              <a:rPr lang="en-US" sz="2000" dirty="0" smtClean="0">
                <a:latin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</a:rPr>
              <a:t>  [■.</a:t>
            </a:r>
            <a:r>
              <a:rPr lang="en-US" sz="2000" dirty="0" err="1" smtClean="0">
                <a:latin typeface="Consolas" panose="020B0609020204030204" pitchFamily="49" charset="0"/>
              </a:rPr>
              <a:t>FileName</a:t>
            </a:r>
            <a:r>
              <a:rPr lang="en-US" sz="2000" dirty="0" smtClean="0">
                <a:latin typeface="Consolas" panose="020B0609020204030204" pitchFamily="49" charset="0"/>
              </a:rPr>
              <a:t>]</a:t>
            </a:r>
            <a:r>
              <a:rPr lang="en-US" sz="2000" baseline="-25000" dirty="0" smtClean="0">
                <a:latin typeface="Consolas" panose="020B0609020204030204" pitchFamily="49" charset="0"/>
              </a:rPr>
              <a:t>get</a:t>
            </a:r>
            <a:r>
              <a:rPr lang="en-US" sz="2000" dirty="0" smtClean="0">
                <a:latin typeface="Consolas" panose="020B0609020204030204" pitchFamily="49" charset="0"/>
              </a:rPr>
              <a:t>;</a:t>
            </a:r>
            <a:br>
              <a:rPr lang="en-US" sz="2000" dirty="0" smtClean="0">
                <a:latin typeface="Consolas" panose="020B0609020204030204" pitchFamily="49" charset="0"/>
              </a:rPr>
            </a:br>
            <a:r>
              <a:rPr lang="en-US" sz="2000" dirty="0" smtClean="0">
                <a:latin typeface="Consolas" panose="020B0609020204030204" pitchFamily="49" charset="0"/>
              </a:rPr>
              <a:t>}</a:t>
            </a:r>
            <a:endParaRPr lang="en-US" sz="2000" dirty="0"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6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Call Sequences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8"/>
              <p:cNvSpPr>
                <a:spLocks noGrp="1"/>
              </p:cNvSpPr>
              <p:nvPr>
                <p:ph idx="1"/>
              </p:nvPr>
            </p:nvSpPr>
            <p:spPr>
              <a:xfrm>
                <a:off x="628650" y="1825625"/>
                <a:ext cx="7886700" cy="996170"/>
              </a:xfrm>
            </p:spPr>
            <p:txBody>
              <a:bodyPr>
                <a:spAutoFit/>
              </a:bodyPr>
              <a:lstStyle/>
              <a:p>
                <a:r>
                  <a:rPr lang="en-US" dirty="0" smtClean="0"/>
                  <a:t>Syntactic construct: Method calls + Control flow</a:t>
                </a:r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Assignment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</m:oMath>
                </a14:m>
                <a:r>
                  <a:rPr lang="en-US" dirty="0" smtClean="0"/>
                  <a:t>, where:</a:t>
                </a:r>
              </a:p>
            </p:txBody>
          </p:sp>
        </mc:Choice>
        <mc:Fallback xmlns="">
          <p:sp>
            <p:nvSpPr>
              <p:cNvPr id="9" name="Content Placeholder 8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28650" y="1825625"/>
                <a:ext cx="7886700" cy="996170"/>
              </a:xfrm>
              <a:blipFill>
                <a:blip r:embed="rId3"/>
                <a:stretch>
                  <a:fillRect l="-1391" t="-9756" b="-164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18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73660"/>
                  </p:ext>
                </p:extLst>
              </p:nvPr>
            </p:nvGraphicFramePr>
            <p:xfrm>
              <a:off x="1680160" y="2956731"/>
              <a:ext cx="5783681" cy="20726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59677">
                      <a:extLst>
                        <a:ext uri="{9D8B030D-6E8A-4147-A177-3AD203B41FA5}">
                          <a16:colId xmlns:a16="http://schemas.microsoft.com/office/drawing/2014/main" val="4155933464"/>
                        </a:ext>
                      </a:extLst>
                    </a:gridCol>
                    <a:gridCol w="740093">
                      <a:extLst>
                        <a:ext uri="{9D8B030D-6E8A-4147-A177-3AD203B41FA5}">
                          <a16:colId xmlns:a16="http://schemas.microsoft.com/office/drawing/2014/main" val="4282087835"/>
                        </a:ext>
                      </a:extLst>
                    </a:gridCol>
                    <a:gridCol w="4583911">
                      <a:extLst>
                        <a:ext uri="{9D8B030D-6E8A-4147-A177-3AD203B41FA5}">
                          <a16:colId xmlns:a16="http://schemas.microsoft.com/office/drawing/2014/main" val="600690432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right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latin typeface="Cambria Math" panose="02040503050406030204" pitchFamily="18" charset="0"/>
                                  </a:rPr>
                                  <m:t>∷=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2800" smtClean="0"/>
                                  <m:t>MethodCall</m:t>
                                </m:r>
                                <m:r>
                                  <a:rPr lang="en-US" sz="2800" smtClean="0">
                                    <a:latin typeface="Cambria Math" panose="02040503050406030204" pitchFamily="18" charset="0"/>
                                  </a:rPr>
                                  <m:t>∣</m:t>
                                </m:r>
                                <m:r>
                                  <m:rPr>
                                    <m:nor/>
                                  </m:rPr>
                                  <a:rPr lang="en-US" sz="2800" smtClean="0"/>
                                  <m:t>FieldAccess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3918935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latin typeface="Cambria Math" panose="02040503050406030204" pitchFamily="18" charset="0"/>
                                  </a:rPr>
                                  <m:t>∣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800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2800" smtClean="0">
                                    <a:latin typeface="Cambria Math" panose="02040503050406030204" pitchFamily="18" charset="0"/>
                                  </a:rPr>
                                  <m:t>;⋯;</m:t>
                                </m:r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800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0195597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latin typeface="Cambria Math" panose="02040503050406030204" pitchFamily="18" charset="0"/>
                                  </a:rPr>
                                  <m:t>∣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2800" smtClean="0"/>
                                  <m:t>if</m:t>
                                </m:r>
                                <m:r>
                                  <a:rPr lang="en-US" sz="280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smtClean="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sz="2800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280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d>
                                  <m:dPr>
                                    <m:begChr m:val="{"/>
                                    <m:endChr m:val="}"/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800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sSub>
                                      <m:sSubPr>
                                        <m:ctrlPr>
                                          <a:rPr lang="en-US" sz="280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smtClean="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sz="2800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en-US" sz="2800" smtClean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e>
                                </m:d>
                                <m:r>
                                  <a:rPr lang="en-US" sz="2800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m:rPr>
                                    <m:nor/>
                                  </m:rPr>
                                  <a:rPr lang="en-US" sz="2800" smtClean="0"/>
                                  <m:t>else</m:t>
                                </m:r>
                                <m:r>
                                  <a:rPr lang="en-US" sz="2800" smtClean="0">
                                    <a:latin typeface="Cambria Math" panose="02040503050406030204" pitchFamily="18" charset="0"/>
                                  </a:rPr>
                                  <m:t> { </m:t>
                                </m:r>
                                <m:sSub>
                                  <m:sSubPr>
                                    <m:ctrlPr>
                                      <a:rPr lang="en-US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80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sz="2800" smtClean="0">
                                    <a:latin typeface="Cambria Math" panose="02040503050406030204" pitchFamily="18" charset="0"/>
                                  </a:rPr>
                                  <m:t> }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67012404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800" smtClean="0">
                                    <a:latin typeface="Cambria Math" panose="02040503050406030204" pitchFamily="18" charset="0"/>
                                  </a:rPr>
                                  <m:t>∣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m:rPr>
                                    <m:nor/>
                                  </m:rPr>
                                  <a:rPr lang="en-US" sz="2800" b="0" i="0" smtClean="0">
                                    <a:latin typeface="Cambria Math" panose="02040503050406030204" pitchFamily="18" charset="0"/>
                                  </a:rPr>
                                  <m:t>while</m:t>
                                </m:r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d>
                                  <m:d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sz="2800" b="0" i="1" smtClean="0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 { </m:t>
                                </m:r>
                                <m:sSub>
                                  <m:sSubPr>
                                    <m:ctrlP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2800" b="0" i="1" smtClean="0">
                                    <a:latin typeface="Cambria Math" panose="02040503050406030204" pitchFamily="18" charset="0"/>
                                  </a:rPr>
                                  <m:t> }</m:t>
                                </m:r>
                              </m:oMath>
                            </m:oMathPara>
                          </a14:m>
                          <a:endParaRPr lang="en-US" sz="2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0357415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273660"/>
                  </p:ext>
                </p:extLst>
              </p:nvPr>
            </p:nvGraphicFramePr>
            <p:xfrm>
              <a:off x="1680160" y="2956731"/>
              <a:ext cx="5783681" cy="2072640"/>
            </p:xfrm>
            <a:graphic>
              <a:graphicData uri="http://schemas.openxmlformats.org/drawingml/2006/table">
                <a:tbl>
                  <a:tblPr firstRow="1" bandRow="1">
                    <a:tableStyleId>{2D5ABB26-0587-4C30-8999-92F81FD0307C}</a:tableStyleId>
                  </a:tblPr>
                  <a:tblGrid>
                    <a:gridCol w="459677">
                      <a:extLst>
                        <a:ext uri="{9D8B030D-6E8A-4147-A177-3AD203B41FA5}">
                          <a16:colId xmlns:a16="http://schemas.microsoft.com/office/drawing/2014/main" val="4155933464"/>
                        </a:ext>
                      </a:extLst>
                    </a:gridCol>
                    <a:gridCol w="740093">
                      <a:extLst>
                        <a:ext uri="{9D8B030D-6E8A-4147-A177-3AD203B41FA5}">
                          <a16:colId xmlns:a16="http://schemas.microsoft.com/office/drawing/2014/main" val="4282087835"/>
                        </a:ext>
                      </a:extLst>
                    </a:gridCol>
                    <a:gridCol w="4583911">
                      <a:extLst>
                        <a:ext uri="{9D8B030D-6E8A-4147-A177-3AD203B41FA5}">
                          <a16:colId xmlns:a16="http://schemas.microsoft.com/office/drawing/2014/main" val="600690432"/>
                        </a:ext>
                      </a:extLst>
                    </a:gridCol>
                  </a:tblGrid>
                  <a:tr h="5181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r="-1150000" b="-30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2810" r="-622314" b="-301176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6162" b="-3011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39189353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 sz="28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2810" t="-98837" r="-622314" b="-19767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6162" t="-98837" b="-19767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01955977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2810" t="-201176" r="-622314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6162" t="-201176" b="-100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670124047"/>
                      </a:ext>
                    </a:extLst>
                  </a:tr>
                  <a:tr h="518160">
                    <a:tc>
                      <a:txBody>
                        <a:bodyPr/>
                        <a:lstStyle/>
                        <a:p>
                          <a:endParaRPr lang="en-US" sz="2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62810" t="-301176" r="-6223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26162" t="-30117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03574157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" name="TextBox 6"/>
          <p:cNvSpPr txBox="1"/>
          <p:nvPr/>
        </p:nvSpPr>
        <p:spPr>
          <a:xfrm>
            <a:off x="5491931" y="5164306"/>
            <a:ext cx="3023419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Exceptions, generics, first-class functions, anonymous classes, … not (yet) included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8650" y="5164306"/>
            <a:ext cx="1948629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Simple imperative proto-language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80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Call Sequences: 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Capture API usage patterns</a:t>
            </a:r>
          </a:p>
          <a:p>
            <a:r>
              <a:rPr lang="en-US" dirty="0" smtClean="0"/>
              <a:t>Easy to extract and straightforward synthesis targets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75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“How do I match a regular expression in C#?”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80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Big Picture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Question 1: </a:t>
            </a:r>
            <a:r>
              <a:rPr lang="en-US" strike="sngStrike" dirty="0"/>
              <a:t>Given a natural language query, what code do we synthesize</a:t>
            </a:r>
            <a:r>
              <a:rPr lang="en-US" strike="sngStrike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Given a natural language query, which structured call sequence do we pick for synthesis?</a:t>
            </a:r>
          </a:p>
          <a:p>
            <a:r>
              <a:rPr lang="en-US" dirty="0"/>
              <a:t>Question 2: </a:t>
            </a:r>
            <a:r>
              <a:rPr lang="en-US" strike="sngStrike" dirty="0"/>
              <a:t>What are code idioms? How do we recognize them? How do we synthesize from them</a:t>
            </a:r>
            <a:r>
              <a:rPr lang="en-US" strike="sngStrike" dirty="0" smtClean="0"/>
              <a:t>?</a:t>
            </a:r>
          </a:p>
          <a:p>
            <a:pPr lvl="1"/>
            <a:r>
              <a:rPr lang="en-US" dirty="0" smtClean="0"/>
              <a:t>Question 2.1: How do we extract SCS from the corpus?</a:t>
            </a:r>
          </a:p>
          <a:p>
            <a:pPr lvl="1"/>
            <a:r>
              <a:rPr lang="en-US" dirty="0" smtClean="0"/>
              <a:t>Question 2.2: How do we synthesize code from SCS?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293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Call Sequences: Extraction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Scan code corpus for all usages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𝑇</m:t>
                    </m:r>
                  </m:oMath>
                </a14:m>
                <a:r>
                  <a:rPr lang="en-US" dirty="0" smtClean="0"/>
                  <a:t>, for each type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Best-effort analysis using Roslyn</a:t>
                </a:r>
                <a:r>
                  <a:rPr lang="en-US" dirty="0"/>
                  <a:t/>
                </a:r>
                <a:br>
                  <a:rPr lang="en-US" dirty="0"/>
                </a:br>
                <a:r>
                  <a:rPr lang="en-US" dirty="0" smtClean="0"/>
                  <a:t>Building projects hard: dependencies, syntax errors etc.</a:t>
                </a:r>
              </a:p>
              <a:p>
                <a:r>
                  <a:rPr lang="en-US" dirty="0" smtClean="0"/>
                  <a:t>Extracted at the level of individual methods</a:t>
                </a:r>
              </a:p>
              <a:p>
                <a:r>
                  <a:rPr lang="en-US" dirty="0" smtClean="0"/>
                  <a:t>Grouped by syntactic equality, frequency measured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391" t="-2241" r="-13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08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Structured Call Sequences: Synthesis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How do we get a </a:t>
            </a:r>
            <a:r>
              <a:rPr lang="en-US" dirty="0">
                <a:latin typeface="Consolas" panose="020B0609020204030204" pitchFamily="49" charset="0"/>
              </a:rPr>
              <a:t>Regex</a:t>
            </a:r>
            <a:r>
              <a:rPr lang="en-US" dirty="0"/>
              <a:t> object to </a:t>
            </a:r>
            <a:r>
              <a:rPr lang="en-US" dirty="0">
                <a:latin typeface="Consolas" panose="020B0609020204030204" pitchFamily="49" charset="0"/>
              </a:rPr>
              <a:t>invoke </a:t>
            </a:r>
            <a:r>
              <a:rPr lang="en-US" dirty="0" err="1">
                <a:latin typeface="Consolas" panose="020B0609020204030204" pitchFamily="49" charset="0"/>
              </a:rPr>
              <a:t>Regex.Match</a:t>
            </a:r>
            <a:r>
              <a:rPr lang="en-US" dirty="0">
                <a:latin typeface="Consolas" panose="020B0609020204030204" pitchFamily="49" charset="0"/>
              </a:rPr>
              <a:t>(string)</a:t>
            </a:r>
            <a:r>
              <a:rPr lang="en-US" dirty="0"/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argument do we pass to the </a:t>
            </a:r>
            <a:r>
              <a:rPr lang="en-US" dirty="0" err="1">
                <a:latin typeface="Consolas" panose="020B0609020204030204" pitchFamily="49" charset="0"/>
              </a:rPr>
              <a:t>Regex.Match</a:t>
            </a:r>
            <a:r>
              <a:rPr lang="en-US" dirty="0">
                <a:latin typeface="Consolas" panose="020B0609020204030204" pitchFamily="49" charset="0"/>
              </a:rPr>
              <a:t>(string)</a:t>
            </a:r>
            <a:r>
              <a:rPr lang="en-US" dirty="0"/>
              <a:t> method?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do we </a:t>
            </a:r>
            <a:r>
              <a:rPr lang="en-US" dirty="0" smtClean="0"/>
              <a:t>name “</a:t>
            </a:r>
            <a:r>
              <a:rPr lang="en-US" dirty="0">
                <a:latin typeface="Consolas" panose="020B0609020204030204" pitchFamily="49" charset="0"/>
              </a:rPr>
              <a:t>■</a:t>
            </a:r>
            <a:r>
              <a:rPr lang="en-US" dirty="0" smtClean="0"/>
              <a:t>”?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22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082726" y="4607303"/>
            <a:ext cx="4432624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dirty="0">
                <a:latin typeface="Consolas" panose="020B0609020204030204" pitchFamily="49" charset="0"/>
              </a:rPr>
              <a:t>■ := </a:t>
            </a:r>
            <a:r>
              <a:rPr lang="en-US" sz="2400" dirty="0" err="1">
                <a:latin typeface="Consolas" panose="020B0609020204030204" pitchFamily="49" charset="0"/>
              </a:rPr>
              <a:t>Regex.Match</a:t>
            </a:r>
            <a:r>
              <a:rPr lang="en-US" sz="2400" dirty="0">
                <a:latin typeface="Consolas" panose="020B0609020204030204" pitchFamily="49" charset="0"/>
              </a:rPr>
              <a:t>(string);</a:t>
            </a:r>
            <a:br>
              <a:rPr lang="en-US" sz="2400" dirty="0">
                <a:latin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</a:rPr>
              <a:t>if ([■.Success]</a:t>
            </a:r>
            <a:r>
              <a:rPr lang="en-US" sz="2400" baseline="-25000" dirty="0">
                <a:latin typeface="Consolas" panose="020B0609020204030204" pitchFamily="49" charset="0"/>
              </a:rPr>
              <a:t>get</a:t>
            </a:r>
            <a:r>
              <a:rPr lang="en-US" sz="2400" dirty="0">
                <a:latin typeface="Consolas" panose="020B0609020204030204" pitchFamily="49" charset="0"/>
              </a:rPr>
              <a:t>) {</a:t>
            </a:r>
            <a:br>
              <a:rPr lang="en-US" sz="2400" dirty="0">
                <a:latin typeface="Consolas" panose="020B0609020204030204" pitchFamily="49" charset="0"/>
              </a:rPr>
            </a:br>
            <a:r>
              <a:rPr lang="en-US" sz="2400" dirty="0">
                <a:latin typeface="Consolas" panose="020B0609020204030204" pitchFamily="49" charset="0"/>
              </a:rPr>
              <a:t>  [■.Groups]</a:t>
            </a:r>
            <a:r>
              <a:rPr lang="en-US" sz="2400" baseline="-25000" dirty="0">
                <a:latin typeface="Consolas" panose="020B0609020204030204" pitchFamily="49" charset="0"/>
              </a:rPr>
              <a:t>get</a:t>
            </a:r>
            <a:r>
              <a:rPr lang="en-US" sz="2400" dirty="0">
                <a:latin typeface="Consolas" panose="020B0609020204030204" pitchFamily="49" charset="0"/>
              </a:rPr>
              <a:t>;</a:t>
            </a:r>
            <a:br>
              <a:rPr lang="en-US" sz="2400" dirty="0">
                <a:latin typeface="Consolas" panose="020B0609020204030204" pitchFamily="49" charset="0"/>
              </a:rPr>
            </a:br>
            <a:r>
              <a:rPr lang="en-US" sz="2400" dirty="0" smtClean="0">
                <a:latin typeface="Consolas" panose="020B0609020204030204" pitchFamily="49" charset="0"/>
              </a:rPr>
              <a:t>}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52070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Q1: Object Creation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795" y="1825625"/>
            <a:ext cx="7886700" cy="4351338"/>
          </a:xfrm>
        </p:spPr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do we get a </a:t>
            </a:r>
            <a:r>
              <a:rPr lang="en-US" dirty="0">
                <a:latin typeface="Consolas" panose="020B0609020204030204" pitchFamily="49" charset="0"/>
              </a:rPr>
              <a:t>Regex</a:t>
            </a:r>
            <a:r>
              <a:rPr lang="en-US" dirty="0"/>
              <a:t> object to </a:t>
            </a:r>
            <a:r>
              <a:rPr lang="en-US" dirty="0">
                <a:latin typeface="Consolas" panose="020B0609020204030204" pitchFamily="49" charset="0"/>
              </a:rPr>
              <a:t>invoke </a:t>
            </a:r>
            <a:r>
              <a:rPr lang="en-US" dirty="0" err="1">
                <a:latin typeface="Consolas" panose="020B0609020204030204" pitchFamily="49" charset="0"/>
              </a:rPr>
              <a:t>Regex.Match</a:t>
            </a:r>
            <a:r>
              <a:rPr lang="en-US" dirty="0">
                <a:latin typeface="Consolas" panose="020B0609020204030204" pitchFamily="49" charset="0"/>
              </a:rPr>
              <a:t>(string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  <a:r>
              <a:rPr lang="en-US" dirty="0" smtClean="0"/>
              <a:t>?</a:t>
            </a:r>
          </a:p>
          <a:p>
            <a:r>
              <a:rPr lang="en-US" dirty="0" smtClean="0"/>
              <a:t>Perform a recursive lookup!</a:t>
            </a:r>
          </a:p>
          <a:p>
            <a:r>
              <a:rPr lang="en-US" dirty="0" smtClean="0"/>
              <a:t>Use the same NLP method to find the best structured call sequence for </a:t>
            </a:r>
            <a:r>
              <a:rPr lang="en-US" dirty="0" smtClean="0">
                <a:latin typeface="Consolas" panose="020B0609020204030204" pitchFamily="49" charset="0"/>
              </a:rPr>
              <a:t>Regex</a:t>
            </a:r>
            <a:r>
              <a:rPr lang="en-US" dirty="0" smtClean="0"/>
              <a:t>, which also happens to invoke </a:t>
            </a:r>
            <a:r>
              <a:rPr lang="en-US" dirty="0" err="1" smtClean="0">
                <a:latin typeface="Consolas" panose="020B0609020204030204" pitchFamily="49" charset="0"/>
              </a:rPr>
              <a:t>Regex.Match</a:t>
            </a:r>
            <a:r>
              <a:rPr lang="en-US" dirty="0" smtClean="0">
                <a:latin typeface="Consolas" panose="020B0609020204030204" pitchFamily="49" charset="0"/>
              </a:rPr>
              <a:t>(string)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23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54079" y="5780782"/>
            <a:ext cx="2989921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■ := </a:t>
            </a:r>
            <a:r>
              <a:rPr lang="en-US" sz="1600" dirty="0" err="1">
                <a:latin typeface="Consolas" panose="020B0609020204030204" pitchFamily="49" charset="0"/>
              </a:rPr>
              <a:t>Regex.Match</a:t>
            </a:r>
            <a:r>
              <a:rPr lang="en-US" sz="1600" dirty="0">
                <a:latin typeface="Consolas" panose="020B0609020204030204" pitchFamily="49" charset="0"/>
              </a:rPr>
              <a:t>(string);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if ([■.Success]</a:t>
            </a:r>
            <a:r>
              <a:rPr lang="en-US" sz="1600" baseline="-25000" dirty="0">
                <a:latin typeface="Consolas" panose="020B0609020204030204" pitchFamily="49" charset="0"/>
              </a:rPr>
              <a:t>get</a:t>
            </a:r>
            <a:r>
              <a:rPr lang="en-US" sz="1600" dirty="0">
                <a:latin typeface="Consolas" panose="020B0609020204030204" pitchFamily="49" charset="0"/>
              </a:rPr>
              <a:t>) {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[■.Groups]</a:t>
            </a:r>
            <a:r>
              <a:rPr lang="en-US" sz="1600" baseline="-25000" dirty="0">
                <a:latin typeface="Consolas" panose="020B0609020204030204" pitchFamily="49" charset="0"/>
              </a:rPr>
              <a:t>get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 smtClean="0"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817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Q2: Method Arguments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argument do we pass to the </a:t>
            </a:r>
            <a:r>
              <a:rPr lang="en-US" dirty="0" err="1">
                <a:latin typeface="Consolas" panose="020B0609020204030204" pitchFamily="49" charset="0"/>
              </a:rPr>
              <a:t>Regex.Match</a:t>
            </a:r>
            <a:r>
              <a:rPr lang="en-US" dirty="0">
                <a:latin typeface="Consolas" panose="020B0609020204030204" pitchFamily="49" charset="0"/>
              </a:rPr>
              <a:t>(string)</a:t>
            </a:r>
            <a:r>
              <a:rPr lang="en-US" dirty="0"/>
              <a:t> method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we did:</a:t>
            </a:r>
          </a:p>
          <a:p>
            <a:pPr lvl="1"/>
            <a:r>
              <a:rPr lang="en-US" dirty="0" smtClean="0"/>
              <a:t>For basic types (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</a:rPr>
              <a:t>double</a:t>
            </a:r>
            <a:r>
              <a:rPr lang="en-US" dirty="0" smtClean="0"/>
              <a:t>, etc.), use the value </a:t>
            </a:r>
            <a:r>
              <a:rPr lang="en-US" dirty="0" smtClean="0">
                <a:latin typeface="Consolas" panose="020B0609020204030204" pitchFamily="49" charset="0"/>
              </a:rPr>
              <a:t>0</a:t>
            </a:r>
          </a:p>
          <a:p>
            <a:pPr lvl="1"/>
            <a:r>
              <a:rPr lang="en-US" dirty="0" smtClean="0"/>
              <a:t>For all other types, use </a:t>
            </a:r>
            <a:r>
              <a:rPr lang="en-US" dirty="0" smtClean="0">
                <a:latin typeface="Consolas" panose="020B0609020204030204" pitchFamily="49" charset="0"/>
              </a:rPr>
              <a:t>null</a:t>
            </a:r>
          </a:p>
          <a:p>
            <a:pPr lvl="1"/>
            <a:r>
              <a:rPr lang="en-US" dirty="0" smtClean="0"/>
              <a:t>Use formal name of argument to </a:t>
            </a:r>
            <a:r>
              <a:rPr lang="en-US" dirty="0"/>
              <a:t>reflect </a:t>
            </a:r>
            <a:r>
              <a:rPr lang="en-US" dirty="0" smtClean="0"/>
              <a:t>intent</a:t>
            </a:r>
            <a:br>
              <a:rPr lang="en-US" dirty="0" smtClean="0"/>
            </a:br>
            <a:r>
              <a:rPr lang="en-US" dirty="0" err="1" smtClean="0">
                <a:latin typeface="Consolas" panose="020B0609020204030204" pitchFamily="49" charset="0"/>
              </a:rPr>
              <a:t>var</a:t>
            </a:r>
            <a:r>
              <a:rPr lang="en-US" dirty="0" smtClean="0">
                <a:latin typeface="Consolas" panose="020B0609020204030204" pitchFamily="49" charset="0"/>
              </a:rPr>
              <a:t> input </a:t>
            </a:r>
            <a:r>
              <a:rPr lang="en-US" dirty="0">
                <a:latin typeface="Consolas" panose="020B0609020204030204" pitchFamily="49" charset="0"/>
              </a:rPr>
              <a:t>= default(string</a:t>
            </a:r>
            <a:r>
              <a:rPr lang="en-US" dirty="0" smtClean="0">
                <a:latin typeface="Consolas" panose="020B0609020204030204" pitchFamily="49" charset="0"/>
              </a:rPr>
              <a:t>);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err="1" smtClean="0">
                <a:latin typeface="Consolas" panose="020B0609020204030204" pitchFamily="49" charset="0"/>
              </a:rPr>
              <a:t>regex.Match</a:t>
            </a:r>
            <a:r>
              <a:rPr lang="en-US" dirty="0" smtClean="0">
                <a:latin typeface="Consolas" panose="020B0609020204030204" pitchFamily="49" charset="0"/>
              </a:rPr>
              <a:t>(input);</a:t>
            </a:r>
          </a:p>
          <a:p>
            <a:r>
              <a:rPr lang="en-US" dirty="0" smtClean="0"/>
              <a:t>More intelligent solutions certainly possible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24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154079" y="5780782"/>
            <a:ext cx="2989921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■ := </a:t>
            </a:r>
            <a:r>
              <a:rPr lang="en-US" sz="1600" dirty="0" err="1">
                <a:latin typeface="Consolas" panose="020B0609020204030204" pitchFamily="49" charset="0"/>
              </a:rPr>
              <a:t>Regex.Match</a:t>
            </a:r>
            <a:r>
              <a:rPr lang="en-US" sz="1600" dirty="0">
                <a:latin typeface="Consolas" panose="020B0609020204030204" pitchFamily="49" charset="0"/>
              </a:rPr>
              <a:t>(string);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if ([■.Success]</a:t>
            </a:r>
            <a:r>
              <a:rPr lang="en-US" sz="1600" baseline="-25000" dirty="0">
                <a:latin typeface="Consolas" panose="020B0609020204030204" pitchFamily="49" charset="0"/>
              </a:rPr>
              <a:t>get</a:t>
            </a:r>
            <a:r>
              <a:rPr lang="en-US" sz="1600" dirty="0">
                <a:latin typeface="Consolas" panose="020B0609020204030204" pitchFamily="49" charset="0"/>
              </a:rPr>
              <a:t>) {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[■.Groups]</a:t>
            </a:r>
            <a:r>
              <a:rPr lang="en-US" sz="1600" baseline="-25000" dirty="0">
                <a:latin typeface="Consolas" panose="020B0609020204030204" pitchFamily="49" charset="0"/>
              </a:rPr>
              <a:t>get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 smtClean="0"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59465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Q3: The Variable Name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What do we name “</a:t>
                </a:r>
                <a:r>
                  <a:rPr lang="en-US" dirty="0">
                    <a:latin typeface="Consolas" panose="020B0609020204030204" pitchFamily="49" charset="0"/>
                  </a:rPr>
                  <a:t>■</a:t>
                </a:r>
                <a:r>
                  <a:rPr lang="en-US" dirty="0"/>
                  <a:t>”?</a:t>
                </a:r>
              </a:p>
              <a:p>
                <a:r>
                  <a:rPr lang="en-US" dirty="0" smtClean="0"/>
                  <a:t>For every occurrence of </a:t>
                </a:r>
                <a:r>
                  <a:rPr lang="en-US" dirty="0" err="1" smtClean="0"/>
                  <a:t>Regex.Match</a:t>
                </a:r>
                <a:r>
                  <a:rPr lang="en-US" dirty="0" smtClean="0"/>
                  <a:t>(string) in the code corpus, note down variable name</a:t>
                </a:r>
              </a:p>
              <a:p>
                <a:r>
                  <a:rPr lang="en-US" dirty="0" smtClean="0"/>
                  <a:t>Build histogram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 smtClean="0"/>
                  <a:t> of name frequencies</a:t>
                </a:r>
              </a:p>
              <a:p>
                <a:r>
                  <a:rPr lang="en-US" dirty="0" smtClean="0"/>
                  <a:t>When synthesizing code, use top-ranked feasible name in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endParaRPr lang="en-US" dirty="0" smtClean="0"/>
              </a:p>
              <a:p>
                <a:r>
                  <a:rPr lang="en-US" dirty="0" smtClean="0">
                    <a:solidFill>
                      <a:srgbClr val="ED7D31"/>
                    </a:solidFill>
                  </a:rPr>
                  <a:t>Captures practice, but we actually want to capture intent</a:t>
                </a:r>
                <a:endParaRPr lang="en-US" dirty="0">
                  <a:solidFill>
                    <a:srgbClr val="ED7D3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381" r="-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25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54079" y="5773290"/>
            <a:ext cx="2989921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>
                <a:latin typeface="Consolas" panose="020B0609020204030204" pitchFamily="49" charset="0"/>
              </a:rPr>
              <a:t>■ := </a:t>
            </a:r>
            <a:r>
              <a:rPr lang="en-US" sz="1600" dirty="0" err="1">
                <a:latin typeface="Consolas" panose="020B0609020204030204" pitchFamily="49" charset="0"/>
              </a:rPr>
              <a:t>Regex.Match</a:t>
            </a:r>
            <a:r>
              <a:rPr lang="en-US" sz="1600" dirty="0">
                <a:latin typeface="Consolas" panose="020B0609020204030204" pitchFamily="49" charset="0"/>
              </a:rPr>
              <a:t>(string);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if ([■.Success]</a:t>
            </a:r>
            <a:r>
              <a:rPr lang="en-US" sz="1600" baseline="-25000" dirty="0">
                <a:latin typeface="Consolas" panose="020B0609020204030204" pitchFamily="49" charset="0"/>
              </a:rPr>
              <a:t>get</a:t>
            </a:r>
            <a:r>
              <a:rPr lang="en-US" sz="1600" dirty="0">
                <a:latin typeface="Consolas" panose="020B0609020204030204" pitchFamily="49" charset="0"/>
              </a:rPr>
              <a:t>) {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[■.Groups]</a:t>
            </a:r>
            <a:r>
              <a:rPr lang="en-US" sz="1600" baseline="-25000" dirty="0">
                <a:latin typeface="Consolas" panose="020B0609020204030204" pitchFamily="49" charset="0"/>
              </a:rPr>
              <a:t>get</a:t>
            </a:r>
            <a:r>
              <a:rPr lang="en-US" sz="1600" dirty="0">
                <a:latin typeface="Consolas" panose="020B0609020204030204" pitchFamily="49" charset="0"/>
              </a:rPr>
              <a:t>;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 smtClean="0">
                <a:latin typeface="Consolas" panose="020B0609020204030204" pitchFamily="49" charset="0"/>
              </a:rPr>
              <a:t>}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0168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SWIM Tool Architecture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GitHub code corpus mined for API usage patterns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Query-to-API translation done using Bing </a:t>
            </a:r>
            <a:r>
              <a:rPr lang="en-US" dirty="0" err="1"/>
              <a:t>clickthrough</a:t>
            </a:r>
            <a:r>
              <a:rPr lang="en-US" dirty="0"/>
              <a:t>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03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27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64050"/>
            <a:ext cx="7886700" cy="605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00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Ranked APIs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Convenient hand-off point between NLP experts and synthesis experts</a:t>
            </a:r>
          </a:p>
          <a:p>
            <a:r>
              <a:rPr lang="en-US" dirty="0" smtClean="0"/>
              <a:t>Input query: “append strings”</a:t>
            </a:r>
          </a:p>
          <a:p>
            <a:r>
              <a:rPr lang="en-US" dirty="0" smtClean="0"/>
              <a:t>Ranked APIs:</a:t>
            </a:r>
            <a:br>
              <a:rPr lang="en-US" dirty="0" smtClean="0"/>
            </a:br>
            <a:r>
              <a:rPr lang="en-US" dirty="0" err="1" smtClean="0">
                <a:latin typeface="Consolas" panose="020B0609020204030204" pitchFamily="49" charset="0"/>
              </a:rPr>
              <a:t>StringBuilder.Append</a:t>
            </a:r>
            <a:r>
              <a:rPr lang="en-US" dirty="0" smtClean="0">
                <a:latin typeface="Consolas" panose="020B0609020204030204" pitchFamily="49" charset="0"/>
              </a:rPr>
              <a:t>(string)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>
                <a:latin typeface="Consolas" panose="020B0609020204030204" pitchFamily="49" charset="0"/>
              </a:rPr>
              <a:t>StringBuilder.AppendLine</a:t>
            </a:r>
            <a:r>
              <a:rPr lang="en-US" dirty="0" smtClean="0">
                <a:latin typeface="Consolas" panose="020B0609020204030204" pitchFamily="49" charset="0"/>
              </a:rPr>
              <a:t>(string)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86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Query-to-API Mapping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54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“How do I match a regular expression in C#?” (Now)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 rotWithShape="1"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421"/>
          <a:stretch/>
        </p:blipFill>
        <p:spPr>
          <a:xfrm>
            <a:off x="4062702" y="1702383"/>
            <a:ext cx="4452648" cy="416660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Ask Google / Bing / ⋯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Read returned web pages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Repeat Step 2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“</a:t>
            </a:r>
            <a:r>
              <a:rPr lang="en-US" dirty="0" err="1" smtClean="0">
                <a:latin typeface="Consolas" panose="020B0609020204030204" pitchFamily="49" charset="0"/>
              </a:rPr>
              <a:t>Match.Success</a:t>
            </a:r>
            <a:r>
              <a:rPr lang="en-US" dirty="0"/>
              <a:t> </a:t>
            </a:r>
            <a:r>
              <a:rPr lang="en-US" dirty="0" smtClean="0"/>
              <a:t>is what we need!”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…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Write code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3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96691" y="3022078"/>
            <a:ext cx="3214254" cy="692727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32" r="23053"/>
          <a:stretch/>
        </p:blipFill>
        <p:spPr>
          <a:xfrm>
            <a:off x="4044431" y="1702383"/>
            <a:ext cx="4470920" cy="416660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4696691" y="4558937"/>
            <a:ext cx="384760" cy="182880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15" r="49428"/>
          <a:stretch/>
        </p:blipFill>
        <p:spPr>
          <a:xfrm>
            <a:off x="5693773" y="942206"/>
            <a:ext cx="2821577" cy="4926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486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9" grpId="0" animBg="1"/>
      <p:bldP spid="9" grpId="1" animBg="1"/>
      <p:bldP spid="10" grpId="0" animBg="1"/>
      <p:bldP spid="10" grpId="1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Query-to-API Mapping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potential ways:</a:t>
            </a:r>
          </a:p>
          <a:p>
            <a:pPr lvl="1"/>
            <a:r>
              <a:rPr lang="en-US" dirty="0" smtClean="0"/>
              <a:t>Search for matches using C# documentation [SNIFF, Chatterjee et al, 2009]</a:t>
            </a:r>
          </a:p>
          <a:p>
            <a:pPr lvl="1"/>
            <a:r>
              <a:rPr lang="en-US" dirty="0" smtClean="0"/>
              <a:t>Pass query to Bing, and look at code snippets within search results</a:t>
            </a:r>
          </a:p>
          <a:p>
            <a:r>
              <a:rPr lang="en-US" dirty="0" err="1" smtClean="0"/>
              <a:t>Clickthrough</a:t>
            </a:r>
            <a:r>
              <a:rPr lang="en-US" dirty="0" smtClean="0"/>
              <a:t> data more reliable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Clickthrough</a:t>
            </a:r>
            <a:r>
              <a:rPr lang="en-US" dirty="0" smtClean="0"/>
              <a:t> Data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434" y="1482304"/>
            <a:ext cx="7157131" cy="3856258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31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390439" y="2657394"/>
            <a:ext cx="3277022" cy="747007"/>
          </a:xfrm>
          <a:prstGeom prst="rect">
            <a:avLst/>
          </a:prstGeom>
          <a:noFill/>
          <a:ln w="38100">
            <a:solidFill>
              <a:srgbClr val="41719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28650" y="5526304"/>
            <a:ext cx="82638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“match </a:t>
            </a:r>
            <a:r>
              <a:rPr lang="en-US" dirty="0"/>
              <a:t>regular expression” → 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msdn.microsoft.com/en-us/library/system.text.regularexpressions.regex.match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Clickthrough</a:t>
            </a:r>
            <a:r>
              <a:rPr lang="en-US" dirty="0" smtClean="0"/>
              <a:t> Data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r:link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322" y="1690689"/>
            <a:ext cx="4944927" cy="266432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32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28650" y="4325026"/>
            <a:ext cx="807027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msdn.microsoft.com/en-us/library/system.text.regularexpressions.regex.match</a:t>
            </a:r>
            <a:r>
              <a:rPr lang="en-US" dirty="0" smtClean="0"/>
              <a:t> → </a:t>
            </a:r>
            <a:r>
              <a:rPr lang="en-US" dirty="0" err="1" smtClean="0">
                <a:latin typeface="Consolas" panose="020B0609020204030204" pitchFamily="49" charset="0"/>
              </a:rPr>
              <a:t>Regex.Match</a:t>
            </a:r>
            <a:r>
              <a:rPr lang="en-US" dirty="0" smtClean="0">
                <a:latin typeface="Consolas" panose="020B0609020204030204" pitchFamily="49" charset="0"/>
              </a:rPr>
              <a:t>(string)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>
                <a:hlinkClick r:id="rId4"/>
              </a:rPr>
              <a:t>https://msdn.microsoft.com/en-us/library/system.text.regularexpressions.regex.match</a:t>
            </a:r>
            <a:r>
              <a:rPr lang="en-US" dirty="0"/>
              <a:t> → </a:t>
            </a:r>
            <a:r>
              <a:rPr lang="en-US" dirty="0" err="1" smtClean="0">
                <a:latin typeface="Consolas" panose="020B0609020204030204" pitchFamily="49" charset="0"/>
              </a:rPr>
              <a:t>Regex.Match</a:t>
            </a:r>
            <a:r>
              <a:rPr lang="en-US" dirty="0" smtClean="0">
                <a:latin typeface="Consolas" panose="020B0609020204030204" pitchFamily="49" charset="0"/>
              </a:rPr>
              <a:t>(string, </a:t>
            </a:r>
            <a:r>
              <a:rPr lang="en-US" dirty="0" err="1" smtClean="0">
                <a:latin typeface="Consolas" panose="020B0609020204030204" pitchFamily="49" charset="0"/>
              </a:rPr>
              <a:t>int</a:t>
            </a:r>
            <a:r>
              <a:rPr lang="en-US" dirty="0" smtClean="0">
                <a:latin typeface="Consolas" panose="020B0609020204030204" pitchFamily="49" charset="0"/>
              </a:rPr>
              <a:t>)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90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Query-to-API Mapping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Let API element,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 smtClean="0"/>
                  <a:t> = </a:t>
                </a:r>
                <a:r>
                  <a:rPr lang="en-US" dirty="0" err="1" smtClean="0"/>
                  <a:t>Regex.Match</a:t>
                </a:r>
                <a:r>
                  <a:rPr lang="en-US" dirty="0" smtClean="0"/>
                  <a:t>(string)</a:t>
                </a:r>
              </a:p>
              <a:p>
                <a:r>
                  <a:rPr lang="en-US" dirty="0" smtClean="0"/>
                  <a:t>User query,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=[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match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regular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expression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We first compute:</a:t>
                </a:r>
                <a:br>
                  <a:rPr lang="en-US" dirty="0" smtClean="0"/>
                </a:b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⁡[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∣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nary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𝑞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∣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e>
                    </m:func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sepChr m:val="∣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r>
                  <a:rPr lang="en-US" dirty="0" smtClean="0"/>
                  <a:t> computed using standard EM algorithm using </a:t>
                </a:r>
                <a:r>
                  <a:rPr lang="en-US" dirty="0" err="1" smtClean="0"/>
                  <a:t>clickthrough</a:t>
                </a:r>
                <a:r>
                  <a:rPr lang="en-US" dirty="0" smtClean="0"/>
                  <a:t> data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44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34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64050"/>
            <a:ext cx="7886700" cy="605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076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Structured Call Sequences for Synthesis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 smtClean="0"/>
                  <a:t>Structured call sequences extracted from GitHub code corpus, grouped by syntactic equality, placed into Lucene database</a:t>
                </a:r>
              </a:p>
              <a:p>
                <a:r>
                  <a:rPr lang="en-US" dirty="0" smtClean="0"/>
                  <a:t>SCS database queried given API element ranking,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sepChr m:val="∣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</m: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d>
                      </m:e>
                    </m:func>
                  </m:oMath>
                </a14:m>
                <a:endParaRPr lang="en-US" b="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87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Picking Structured Call Sequences for Synthesis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Lucene internally uses a cosine similarity function to rank documents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dirty="0" smtClean="0"/>
                  <a:t> API elements</a:t>
                </a:r>
              </a:p>
              <a:p>
                <a:r>
                  <a:rPr lang="en-US" dirty="0" smtClean="0"/>
                  <a:t>API element ranking,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</a:rPr>
                          <m:t>Pr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sepChr m:val="∣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𝑄</m:t>
                            </m:r>
                          </m:e>
                        </m:d>
                      </m:e>
                    </m:func>
                  </m:oMath>
                </a14:m>
                <a:r>
                  <a:rPr lang="en-US" dirty="0" smtClean="0"/>
                  <a:t>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𝐵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0,1</m:t>
                            </m:r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sup>
                    </m:sSup>
                  </m:oMath>
                </a14:m>
                <a:r>
                  <a:rPr lang="en-US" dirty="0"/>
                  <a:t> is the document </a:t>
                </a:r>
                <a:r>
                  <a:rPr lang="en-US" dirty="0" smtClean="0"/>
                  <a:t>signature</a:t>
                </a:r>
                <a:r>
                  <a:rPr lang="en-US" dirty="0"/>
                  <a:t/>
                </a:r>
                <a:br>
                  <a:rPr lang="en-US" dirty="0"/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if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appears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in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the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SCS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and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otherwise</m:t>
                              </m:r>
                              <m:r>
                                <m:rPr>
                                  <m:nor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.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en-US" dirty="0"/>
              </a:p>
              <a:p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b="0" i="0" smtClean="0">
                        <a:latin typeface="Cambria Math" panose="02040503050406030204" pitchFamily="18" charset="0"/>
                      </a:rPr>
                      <m:t>Similarity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supHide m:val="on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/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×</m:t>
                            </m:r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</m:num>
                      <m:den>
                        <m:d>
                          <m:dPr>
                            <m:begChr m:val="‖"/>
                            <m:endChr m:val="‖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×‖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‖</m:t>
                        </m:r>
                      </m:den>
                    </m:f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391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85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43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Queries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38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5838128"/>
              </p:ext>
            </p:extLst>
          </p:nvPr>
        </p:nvGraphicFramePr>
        <p:xfrm>
          <a:off x="628650" y="1825625"/>
          <a:ext cx="7886700" cy="39776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627405916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54302185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1075774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append strings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execute </a:t>
                      </a:r>
                      <a:r>
                        <a:rPr lang="en-US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sql</a:t>
                      </a:r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statement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parse xml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9178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append text 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generate md5 hash code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play sound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2456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binaryformatter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get current directory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random number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216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connect to database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get files in folder</a:t>
                      </a:r>
                      <a:endParaRPr lang="en-US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 binary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5055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convert </a:t>
                      </a:r>
                      <a:r>
                        <a:rPr lang="en-US" b="0" dirty="0" err="1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int</a:t>
                      </a:r>
                      <a:r>
                        <a:rPr lang="en-US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 to 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launch process</a:t>
                      </a:r>
                      <a:endParaRPr lang="en-US" b="0" dirty="0">
                        <a:solidFill>
                          <a:schemeClr val="accent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read text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028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convert string to </a:t>
                      </a:r>
                      <a:r>
                        <a:rPr lang="en-US" b="0" dirty="0" err="1" smtClean="0"/>
                        <a:t>int</a:t>
                      </a:r>
                      <a:endParaRPr lang="en-US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load bitmap image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send 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09893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copy 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load </a:t>
                      </a:r>
                      <a:r>
                        <a:rPr lang="en-US" dirty="0" err="1" smtClean="0"/>
                        <a:t>dll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serialize xml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7269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create file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match regular expression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string split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07385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open file dialog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substring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598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download file from </a:t>
                      </a:r>
                      <a:r>
                        <a:rPr lang="en-US" dirty="0" err="1" smtClean="0"/>
                        <a:t>url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parse </a:t>
                      </a:r>
                      <a:r>
                        <a:rPr lang="en-US" dirty="0" err="1" smtClean="0"/>
                        <a:t>datetime</a:t>
                      </a:r>
                      <a:r>
                        <a:rPr lang="en-US" dirty="0" smtClean="0"/>
                        <a:t> from string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 file exists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8726958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943600" y="566242"/>
            <a:ext cx="2571750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30 common API-related queries from the Bing query 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2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10 solution snippets generated for each query</a:t>
            </a:r>
          </a:p>
          <a:p>
            <a:r>
              <a:rPr lang="en-US" dirty="0" smtClean="0"/>
              <a:t>Graded manually by a human programmer: Relevant / Irrelevant</a:t>
            </a:r>
          </a:p>
          <a:p>
            <a:pPr lvl="1"/>
            <a:r>
              <a:rPr lang="en-US" dirty="0" smtClean="0"/>
              <a:t>Top solution relevant in 70% of the cases</a:t>
            </a:r>
          </a:p>
          <a:p>
            <a:pPr lvl="1"/>
            <a:r>
              <a:rPr lang="en-US" dirty="0" smtClean="0"/>
              <a:t>At least one relevant solution in each case</a:t>
            </a:r>
          </a:p>
          <a:p>
            <a:r>
              <a:rPr lang="en-US" dirty="0" smtClean="0"/>
              <a:t>Variable name selection: Appropriate / Inappropriate</a:t>
            </a:r>
          </a:p>
          <a:p>
            <a:pPr lvl="1"/>
            <a:r>
              <a:rPr lang="en-US" dirty="0" smtClean="0"/>
              <a:t>Average of 2.5 variable names required per snippet</a:t>
            </a:r>
          </a:p>
          <a:p>
            <a:pPr lvl="1"/>
            <a:r>
              <a:rPr lang="en-US" dirty="0" smtClean="0"/>
              <a:t>88% of chosen names marked appropriate</a:t>
            </a:r>
          </a:p>
          <a:p>
            <a:r>
              <a:rPr lang="en-US" dirty="0" smtClean="0"/>
              <a:t>Very responsive: 1.5 seconds per generated snippet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854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“How do I match a regular expression in C#?” (Us)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Enter query “match regular expression”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/>
              <a:t>Get answer:</a:t>
            </a:r>
            <a:br>
              <a:rPr lang="en-US" dirty="0"/>
            </a:br>
            <a:r>
              <a:rPr lang="en-US" sz="2400" dirty="0" smtClean="0">
                <a:latin typeface="Consolas" panose="020B0609020204030204" pitchFamily="49" charset="0"/>
              </a:rPr>
              <a:t>string pattern;</a:t>
            </a:r>
            <a:br>
              <a:rPr lang="en-US" sz="2400" dirty="0" smtClean="0">
                <a:latin typeface="Consolas" panose="020B0609020204030204" pitchFamily="49" charset="0"/>
              </a:rPr>
            </a:br>
            <a:r>
              <a:rPr lang="en-US" sz="2400" dirty="0" err="1" smtClean="0">
                <a:latin typeface="Consolas" panose="020B0609020204030204" pitchFamily="49" charset="0"/>
              </a:rPr>
              <a:t>RegexOptions</a:t>
            </a:r>
            <a:r>
              <a:rPr lang="en-US" sz="2400" dirty="0" smtClean="0">
                <a:latin typeface="Consolas" panose="020B0609020204030204" pitchFamily="49" charset="0"/>
              </a:rPr>
              <a:t> options;</a:t>
            </a:r>
            <a:br>
              <a:rPr lang="en-US" sz="2400" dirty="0" smtClean="0">
                <a:latin typeface="Consolas" panose="020B0609020204030204" pitchFamily="49" charset="0"/>
              </a:rPr>
            </a:br>
            <a:r>
              <a:rPr lang="en-US" sz="2400" dirty="0" err="1" smtClean="0">
                <a:latin typeface="Consolas" panose="020B0609020204030204" pitchFamily="49" charset="0"/>
              </a:rPr>
              <a:t>var</a:t>
            </a:r>
            <a:r>
              <a:rPr lang="en-US" sz="2400" dirty="0" smtClean="0">
                <a:latin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</a:rPr>
              <a:t>regex = </a:t>
            </a:r>
            <a:r>
              <a:rPr lang="en-US" sz="2400" dirty="0" smtClean="0">
                <a:latin typeface="Consolas" panose="020B0609020204030204" pitchFamily="49" charset="0"/>
              </a:rPr>
              <a:t>new Regex(pattern</a:t>
            </a:r>
            <a:r>
              <a:rPr lang="en-US" sz="2400" dirty="0">
                <a:latin typeface="Consolas" panose="020B0609020204030204" pitchFamily="49" charset="0"/>
              </a:rPr>
              <a:t>, options</a:t>
            </a:r>
            <a:r>
              <a:rPr lang="en-US" sz="2400" dirty="0" smtClean="0">
                <a:latin typeface="Consolas" panose="020B0609020204030204" pitchFamily="49" charset="0"/>
              </a:rPr>
              <a:t>);</a:t>
            </a:r>
            <a:br>
              <a:rPr lang="en-US" sz="2400" dirty="0" smtClean="0">
                <a:latin typeface="Consolas" panose="020B0609020204030204" pitchFamily="49" charset="0"/>
              </a:rPr>
            </a:br>
            <a:r>
              <a:rPr lang="en-US" sz="2400" dirty="0" smtClean="0">
                <a:latin typeface="Consolas" panose="020B0609020204030204" pitchFamily="49" charset="0"/>
              </a:rPr>
              <a:t>string input;</a:t>
            </a:r>
            <a:br>
              <a:rPr lang="en-US" sz="2400" dirty="0" smtClean="0">
                <a:latin typeface="Consolas" panose="020B0609020204030204" pitchFamily="49" charset="0"/>
              </a:rPr>
            </a:br>
            <a:r>
              <a:rPr lang="en-US" sz="2400" dirty="0" err="1" smtClean="0">
                <a:latin typeface="Consolas" panose="020B0609020204030204" pitchFamily="49" charset="0"/>
              </a:rPr>
              <a:t>var</a:t>
            </a:r>
            <a:r>
              <a:rPr lang="en-US" sz="2400" dirty="0" smtClean="0">
                <a:latin typeface="Consolas" panose="020B0609020204030204" pitchFamily="49" charset="0"/>
              </a:rPr>
              <a:t> </a:t>
            </a:r>
            <a:r>
              <a:rPr lang="en-US" sz="2400" dirty="0">
                <a:latin typeface="Consolas" panose="020B0609020204030204" pitchFamily="49" charset="0"/>
              </a:rPr>
              <a:t>match = </a:t>
            </a:r>
            <a:r>
              <a:rPr lang="en-US" sz="2400" dirty="0" err="1">
                <a:latin typeface="Consolas" panose="020B0609020204030204" pitchFamily="49" charset="0"/>
              </a:rPr>
              <a:t>regex.Match</a:t>
            </a:r>
            <a:r>
              <a:rPr lang="en-US" sz="2400" dirty="0">
                <a:latin typeface="Consolas" panose="020B0609020204030204" pitchFamily="49" charset="0"/>
              </a:rPr>
              <a:t>(input</a:t>
            </a:r>
            <a:r>
              <a:rPr lang="en-US" sz="2400" dirty="0" smtClean="0">
                <a:latin typeface="Consolas" panose="020B0609020204030204" pitchFamily="49" charset="0"/>
              </a:rPr>
              <a:t>);</a:t>
            </a:r>
            <a:br>
              <a:rPr lang="en-US" sz="2400" dirty="0" smtClean="0">
                <a:latin typeface="Consolas" panose="020B0609020204030204" pitchFamily="49" charset="0"/>
              </a:rPr>
            </a:br>
            <a:r>
              <a:rPr lang="en-US" sz="2400" dirty="0" smtClean="0">
                <a:latin typeface="Consolas" panose="020B0609020204030204" pitchFamily="49" charset="0"/>
              </a:rPr>
              <a:t>if </a:t>
            </a:r>
            <a:r>
              <a:rPr lang="en-US" sz="2400" dirty="0">
                <a:latin typeface="Consolas" panose="020B0609020204030204" pitchFamily="49" charset="0"/>
              </a:rPr>
              <a:t>(</a:t>
            </a:r>
            <a:r>
              <a:rPr lang="en-US" sz="2400" dirty="0" err="1">
                <a:latin typeface="Consolas" panose="020B0609020204030204" pitchFamily="49" charset="0"/>
              </a:rPr>
              <a:t>match.Success</a:t>
            </a:r>
            <a:r>
              <a:rPr lang="en-US" sz="2400" dirty="0" smtClean="0">
                <a:latin typeface="Consolas" panose="020B0609020204030204" pitchFamily="49" charset="0"/>
              </a:rPr>
              <a:t>) {</a:t>
            </a:r>
            <a:br>
              <a:rPr lang="en-US" sz="2400" dirty="0" smtClean="0">
                <a:latin typeface="Consolas" panose="020B0609020204030204" pitchFamily="49" charset="0"/>
              </a:rPr>
            </a:br>
            <a:r>
              <a:rPr lang="en-US" sz="2400" dirty="0" smtClean="0">
                <a:latin typeface="Consolas" panose="020B0609020204030204" pitchFamily="49" charset="0"/>
              </a:rPr>
              <a:t>    </a:t>
            </a:r>
            <a:r>
              <a:rPr lang="en-US" sz="2400" dirty="0" err="1">
                <a:latin typeface="Consolas" panose="020B0609020204030204" pitchFamily="49" charset="0"/>
              </a:rPr>
              <a:t>var</a:t>
            </a:r>
            <a:r>
              <a:rPr lang="en-US" sz="2400" dirty="0">
                <a:latin typeface="Consolas" panose="020B0609020204030204" pitchFamily="49" charset="0"/>
              </a:rPr>
              <a:t> groups = </a:t>
            </a:r>
            <a:r>
              <a:rPr lang="en-US" sz="2400" dirty="0" err="1">
                <a:latin typeface="Consolas" panose="020B0609020204030204" pitchFamily="49" charset="0"/>
              </a:rPr>
              <a:t>match.Groups</a:t>
            </a:r>
            <a:r>
              <a:rPr lang="en-US" sz="2400" dirty="0" smtClean="0">
                <a:latin typeface="Consolas" panose="020B0609020204030204" pitchFamily="49" charset="0"/>
              </a:rPr>
              <a:t>;</a:t>
            </a:r>
            <a:br>
              <a:rPr lang="en-US" sz="2400" dirty="0" smtClean="0">
                <a:latin typeface="Consolas" panose="020B0609020204030204" pitchFamily="49" charset="0"/>
              </a:rPr>
            </a:br>
            <a:r>
              <a:rPr lang="en-US" sz="2400" dirty="0" smtClean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4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450576" y="2369921"/>
            <a:ext cx="206654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Branches and loops synthesized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002890" y="4395019"/>
            <a:ext cx="5112160" cy="110612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>
            <a:stCxn id="8" idx="2"/>
          </p:cNvCxnSpPr>
          <p:nvPr/>
        </p:nvCxnSpPr>
        <p:spPr>
          <a:xfrm flipH="1">
            <a:off x="6115050" y="3016252"/>
            <a:ext cx="1368798" cy="1378767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450576" y="1044358"/>
            <a:ext cx="206477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Descriptive </a:t>
            </a:r>
            <a:r>
              <a:rPr lang="en-US" dirty="0"/>
              <a:t>v</a:t>
            </a:r>
            <a:r>
              <a:rPr lang="en-US" dirty="0" smtClean="0"/>
              <a:t>ariable names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144052" y="3706322"/>
            <a:ext cx="1028700" cy="393725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>
            <a:stCxn id="16" idx="2"/>
          </p:cNvCxnSpPr>
          <p:nvPr/>
        </p:nvCxnSpPr>
        <p:spPr>
          <a:xfrm flipH="1">
            <a:off x="3172752" y="1690689"/>
            <a:ext cx="4310211" cy="201563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4425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  <p:bldP spid="8" grpId="0" animBg="1"/>
      <p:bldP spid="9" grpId="0" animBg="1"/>
      <p:bldP spid="16" grpId="0" animBg="1"/>
      <p:bldP spid="1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Oops! (1)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Query 1: “convert string to </a:t>
            </a:r>
            <a:r>
              <a:rPr lang="en-US" dirty="0" err="1" smtClean="0"/>
              <a:t>int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Query 2: “convert </a:t>
            </a:r>
            <a:r>
              <a:rPr lang="en-US" dirty="0" err="1" smtClean="0"/>
              <a:t>int</a:t>
            </a:r>
            <a:r>
              <a:rPr lang="en-US" dirty="0" smtClean="0"/>
              <a:t> to string”</a:t>
            </a:r>
          </a:p>
          <a:p>
            <a:r>
              <a:rPr lang="en-US" dirty="0" smtClean="0"/>
              <a:t>Same generated snippet for both</a:t>
            </a:r>
          </a:p>
          <a:p>
            <a:r>
              <a:rPr lang="en-US" dirty="0" err="1" smtClean="0">
                <a:latin typeface="Consolas" panose="020B0609020204030204" pitchFamily="49" charset="0"/>
              </a:rPr>
              <a:t>var</a:t>
            </a:r>
            <a:r>
              <a:rPr lang="en-US" dirty="0" smtClean="0">
                <a:latin typeface="Consolas" panose="020B0609020204030204" pitchFamily="49" charset="0"/>
              </a:rPr>
              <a:t> value = default(string);</a:t>
            </a:r>
            <a:br>
              <a:rPr lang="en-US" dirty="0" smtClean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System.Convert.ToInt32(value);</a:t>
            </a:r>
          </a:p>
          <a:p>
            <a:r>
              <a:rPr lang="en-US" dirty="0" smtClean="0"/>
              <a:t>Because query-to-API translator uses bags-of-words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5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Oops!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Query: “open file dialog”</a:t>
            </a:r>
          </a:p>
          <a:p>
            <a:r>
              <a:rPr lang="en-US" dirty="0" smtClean="0">
                <a:latin typeface="Consolas" panose="020B0609020204030204" pitchFamily="49" charset="0"/>
              </a:rPr>
              <a:t>Filter</a:t>
            </a:r>
            <a:r>
              <a:rPr lang="en-US" dirty="0" smtClean="0"/>
              <a:t> property specifies types of files to be chosen</a:t>
            </a:r>
          </a:p>
          <a:p>
            <a:r>
              <a:rPr lang="en-US" dirty="0" smtClean="0"/>
              <a:t>Special syntax for correct values</a:t>
            </a:r>
          </a:p>
          <a:p>
            <a:r>
              <a:rPr lang="en-US" dirty="0" smtClean="0"/>
              <a:t>For example:</a:t>
            </a:r>
            <a:br>
              <a:rPr lang="en-US" dirty="0" smtClean="0"/>
            </a:br>
            <a:r>
              <a:rPr lang="en-US" dirty="0" smtClean="0">
                <a:latin typeface="Consolas" panose="020B0609020204030204" pitchFamily="49" charset="0"/>
              </a:rPr>
              <a:t>"Text </a:t>
            </a:r>
            <a:r>
              <a:rPr lang="en-US" dirty="0">
                <a:latin typeface="Consolas" panose="020B0609020204030204" pitchFamily="49" charset="0"/>
              </a:rPr>
              <a:t>Files (.txt)|*.</a:t>
            </a:r>
            <a:r>
              <a:rPr lang="en-US" dirty="0" smtClean="0">
                <a:latin typeface="Consolas" panose="020B0609020204030204" pitchFamily="49" charset="0"/>
              </a:rPr>
              <a:t>txt"</a:t>
            </a:r>
          </a:p>
          <a:p>
            <a:r>
              <a:rPr lang="en-US" dirty="0" smtClean="0"/>
              <a:t>Generated snippet is unhelpful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dlg</a:t>
            </a:r>
            <a:r>
              <a:rPr lang="en-US" dirty="0">
                <a:latin typeface="Consolas" panose="020B0609020204030204" pitchFamily="49" charset="0"/>
              </a:rPr>
              <a:t> = new </a:t>
            </a:r>
            <a:r>
              <a:rPr lang="en-US" dirty="0" err="1">
                <a:latin typeface="Consolas" panose="020B0609020204030204" pitchFamily="49" charset="0"/>
              </a:rPr>
              <a:t>OpenFileDialog</a:t>
            </a:r>
            <a:r>
              <a:rPr lang="en-US" dirty="0">
                <a:latin typeface="Consolas" panose="020B0609020204030204" pitchFamily="49" charset="0"/>
              </a:rPr>
              <a:t>();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err="1">
                <a:latin typeface="Consolas" panose="020B0609020204030204" pitchFamily="49" charset="0"/>
              </a:rPr>
              <a:t>dlg.Title</a:t>
            </a:r>
            <a:r>
              <a:rPr lang="en-US" dirty="0">
                <a:latin typeface="Consolas" panose="020B0609020204030204" pitchFamily="49" charset="0"/>
              </a:rPr>
              <a:t> = null;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err="1">
                <a:latin typeface="Consolas" panose="020B0609020204030204" pitchFamily="49" charset="0"/>
              </a:rPr>
              <a:t>dlg.InitialDirectory</a:t>
            </a:r>
            <a:r>
              <a:rPr lang="en-US" dirty="0">
                <a:latin typeface="Consolas" panose="020B0609020204030204" pitchFamily="49" charset="0"/>
              </a:rPr>
              <a:t> = null;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dlg.Filter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= null;</a:t>
            </a:r>
            <a:r>
              <a:rPr lang="en-US" dirty="0">
                <a:latin typeface="Consolas" panose="020B0609020204030204" pitchFamily="49" charset="0"/>
              </a:rPr>
              <a:t/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err="1">
                <a:latin typeface="Consolas" panose="020B0609020204030204" pitchFamily="49" charset="0"/>
              </a:rPr>
              <a:t>dlg.FilterIndex</a:t>
            </a:r>
            <a:r>
              <a:rPr lang="en-US" dirty="0">
                <a:latin typeface="Consolas" panose="020B0609020204030204" pitchFamily="49" charset="0"/>
              </a:rPr>
              <a:t> = 0;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if (</a:t>
            </a:r>
            <a:r>
              <a:rPr lang="en-US" dirty="0" err="1">
                <a:latin typeface="Consolas" panose="020B0609020204030204" pitchFamily="49" charset="0"/>
              </a:rPr>
              <a:t>dlg.ShowDialog</a:t>
            </a:r>
            <a:r>
              <a:rPr lang="en-US" dirty="0">
                <a:latin typeface="Consolas" panose="020B0609020204030204" pitchFamily="49" charset="0"/>
              </a:rPr>
              <a:t>()) {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 err="1"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fName</a:t>
            </a:r>
            <a:r>
              <a:rPr lang="en-US" dirty="0">
                <a:latin typeface="Consolas" panose="020B0609020204030204" pitchFamily="49" charset="0"/>
              </a:rPr>
              <a:t> = </a:t>
            </a:r>
            <a:r>
              <a:rPr lang="en-US" dirty="0" err="1">
                <a:latin typeface="Consolas" panose="020B0609020204030204" pitchFamily="49" charset="0"/>
              </a:rPr>
              <a:t>dlg.FileName</a:t>
            </a:r>
            <a:r>
              <a:rPr lang="en-US" dirty="0">
                <a:latin typeface="Consolas" panose="020B0609020204030204" pitchFamily="49" charset="0"/>
              </a:rPr>
              <a:t>;</a:t>
            </a:r>
            <a:br>
              <a:rPr lang="en-US" dirty="0">
                <a:latin typeface="Consolas" panose="020B0609020204030204" pitchFamily="49" charset="0"/>
              </a:rPr>
            </a:br>
            <a:r>
              <a:rPr lang="en-US" dirty="0" smtClean="0">
                <a:latin typeface="Consolas" panose="020B0609020204030204" pitchFamily="49" charset="0"/>
              </a:rPr>
              <a:t>}</a:t>
            </a:r>
            <a:endParaRPr lang="en-US" dirty="0">
              <a:latin typeface="Consolas" panose="020B0609020204030204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8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Oops! (2)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Query: “open file dialog”</a:t>
            </a:r>
          </a:p>
          <a:p>
            <a:r>
              <a:rPr lang="en-US" dirty="0">
                <a:latin typeface="Consolas" panose="020B0609020204030204" pitchFamily="49" charset="0"/>
              </a:rPr>
              <a:t>Filter</a:t>
            </a:r>
            <a:r>
              <a:rPr lang="en-US" dirty="0"/>
              <a:t> property specifies </a:t>
            </a:r>
            <a:r>
              <a:rPr lang="en-US" dirty="0" err="1" smtClean="0"/>
              <a:t>filetypes</a:t>
            </a:r>
            <a:r>
              <a:rPr lang="en-US" dirty="0" smtClean="0"/>
              <a:t> </a:t>
            </a:r>
            <a:r>
              <a:rPr lang="en-US" dirty="0"/>
              <a:t>to be chosen</a:t>
            </a:r>
          </a:p>
          <a:p>
            <a:r>
              <a:rPr lang="en-US" dirty="0"/>
              <a:t>Special syntax for correct values</a:t>
            </a:r>
          </a:p>
          <a:p>
            <a:r>
              <a:rPr lang="en-US" dirty="0"/>
              <a:t>For example</a:t>
            </a:r>
            <a:r>
              <a:rPr lang="en-US" dirty="0" smtClean="0"/>
              <a:t>: </a:t>
            </a:r>
            <a:r>
              <a:rPr lang="en-US" dirty="0" smtClean="0">
                <a:latin typeface="Consolas" panose="020B0609020204030204" pitchFamily="49" charset="0"/>
              </a:rPr>
              <a:t>"</a:t>
            </a:r>
            <a:r>
              <a:rPr lang="en-US" dirty="0">
                <a:latin typeface="Consolas" panose="020B0609020204030204" pitchFamily="49" charset="0"/>
              </a:rPr>
              <a:t>Text Files (.txt)|*.txt"</a:t>
            </a:r>
          </a:p>
          <a:p>
            <a:r>
              <a:rPr lang="en-US" dirty="0"/>
              <a:t>Generated snippet is </a:t>
            </a:r>
            <a:r>
              <a:rPr lang="en-US" dirty="0" smtClean="0"/>
              <a:t>unhelpful</a:t>
            </a:r>
          </a:p>
          <a:p>
            <a:r>
              <a:rPr lang="en-US" dirty="0" smtClean="0"/>
              <a:t>Similar examples: regular expressions, date-time format strings (</a:t>
            </a:r>
            <a:r>
              <a:rPr lang="en-US" dirty="0" smtClean="0">
                <a:latin typeface="Consolas" panose="020B0609020204030204" pitchFamily="49" charset="0"/>
              </a:rPr>
              <a:t>“</a:t>
            </a:r>
            <a:r>
              <a:rPr lang="en-US" dirty="0" err="1" smtClean="0">
                <a:latin typeface="Consolas" panose="020B0609020204030204" pitchFamily="49" charset="0"/>
              </a:rPr>
              <a:t>dd</a:t>
            </a:r>
            <a:r>
              <a:rPr lang="en-US" dirty="0" smtClean="0">
                <a:latin typeface="Consolas" panose="020B0609020204030204" pitchFamily="49" charset="0"/>
              </a:rPr>
              <a:t>-mm-</a:t>
            </a:r>
            <a:r>
              <a:rPr lang="en-US" dirty="0" err="1" smtClean="0">
                <a:latin typeface="Consolas" panose="020B0609020204030204" pitchFamily="49" charset="0"/>
              </a:rPr>
              <a:t>yyyy</a:t>
            </a:r>
            <a:r>
              <a:rPr lang="en-US" dirty="0" smtClean="0">
                <a:latin typeface="Consolas" panose="020B0609020204030204" pitchFamily="49" charset="0"/>
              </a:rPr>
              <a:t>"</a:t>
            </a:r>
            <a:r>
              <a:rPr lang="en-US" dirty="0" smtClean="0"/>
              <a:t>), etc.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6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Oops!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Query: “launch process”</a:t>
            </a:r>
          </a:p>
          <a:p>
            <a:r>
              <a:rPr lang="en-US" dirty="0" smtClean="0"/>
              <a:t>First relevant snippet ranked 8</a:t>
            </a:r>
            <a:r>
              <a:rPr lang="en-US" baseline="30000" dirty="0" smtClean="0"/>
              <a:t>th</a:t>
            </a:r>
            <a:endParaRPr lang="en-US" dirty="0"/>
          </a:p>
          <a:p>
            <a:r>
              <a:rPr lang="en-US" dirty="0" err="1" smtClean="0">
                <a:solidFill>
                  <a:srgbClr val="00B050"/>
                </a:solidFill>
                <a:latin typeface="Consolas" panose="020B0609020204030204" pitchFamily="49" charset="0"/>
              </a:rPr>
              <a:t>var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startInfo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 = new 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ProcessStartInfo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</a:rPr>
              <a:t>();</a:t>
            </a:r>
            <a:b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en-US" dirty="0" err="1" smtClean="0">
                <a:solidFill>
                  <a:srgbClr val="00B050"/>
                </a:solidFill>
                <a:latin typeface="Consolas" panose="020B0609020204030204" pitchFamily="49" charset="0"/>
              </a:rPr>
              <a:t>startInfo.FileName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= 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</a:rPr>
              <a:t>null;</a:t>
            </a:r>
            <a:b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en-US" dirty="0" err="1" smtClean="0">
                <a:solidFill>
                  <a:srgbClr val="00B050"/>
                </a:solidFill>
                <a:latin typeface="Consolas" panose="020B0609020204030204" pitchFamily="49" charset="0"/>
              </a:rPr>
              <a:t>var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process = 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Process.Start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(</a:t>
            </a:r>
            <a:r>
              <a:rPr lang="en-US" dirty="0" err="1">
                <a:solidFill>
                  <a:srgbClr val="00B050"/>
                </a:solidFill>
                <a:latin typeface="Consolas" panose="020B0609020204030204" pitchFamily="49" charset="0"/>
              </a:rPr>
              <a:t>startInfo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</a:rPr>
              <a:t>);</a:t>
            </a:r>
            <a:b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</a:rPr>
            </a:br>
            <a:r>
              <a:rPr lang="en-US" dirty="0" err="1" smtClean="0">
                <a:solidFill>
                  <a:srgbClr val="00B050"/>
                </a:solidFill>
                <a:latin typeface="Consolas" panose="020B0609020204030204" pitchFamily="49" charset="0"/>
              </a:rPr>
              <a:t>process.WaitForExit</a:t>
            </a:r>
            <a:r>
              <a:rPr lang="en-US" dirty="0" smtClean="0">
                <a:solidFill>
                  <a:srgbClr val="00B050"/>
                </a:solidFill>
                <a:latin typeface="Consolas" panose="020B0609020204030204" pitchFamily="49" charset="0"/>
              </a:rPr>
              <a:t>();</a:t>
            </a:r>
          </a:p>
          <a:p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var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startInfo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 = new </a:t>
            </a:r>
            <a:r>
              <a:rPr lang="en-US" dirty="0" err="1">
                <a:solidFill>
                  <a:srgbClr val="FF0000"/>
                </a:solidFill>
                <a:latin typeface="Consolas" panose="020B0609020204030204" pitchFamily="49" charset="0"/>
              </a:rPr>
              <a:t>ProcessStartInfo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();</a:t>
            </a:r>
            <a:b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startInfo.FileName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null;</a:t>
            </a:r>
            <a:b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startInfo.CreateNoWindow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false;</a:t>
            </a:r>
            <a:b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startInfo.RedirectStandardOutput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false;</a:t>
            </a:r>
            <a:b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startInfo.RedirectStandardError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= 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false;</a:t>
            </a:r>
            <a:b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</a:br>
            <a:r>
              <a:rPr lang="en-US" dirty="0" err="1" smtClean="0">
                <a:solidFill>
                  <a:srgbClr val="FF0000"/>
                </a:solidFill>
                <a:latin typeface="Consolas" panose="020B0609020204030204" pitchFamily="49" charset="0"/>
              </a:rPr>
              <a:t>startInfo.UseShellExecute</a:t>
            </a:r>
            <a:r>
              <a:rPr lang="en-US" dirty="0" smtClean="0">
                <a:solidFill>
                  <a:srgbClr val="FF0000"/>
                </a:solidFill>
                <a:latin typeface="Consolas" panose="020B0609020204030204" pitchFamily="49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onsolas" panose="020B0609020204030204" pitchFamily="49" charset="0"/>
              </a:rPr>
              <a:t>= false;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98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Evaluation: Oops!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Query: “launch process”</a:t>
            </a:r>
          </a:p>
          <a:p>
            <a:r>
              <a:rPr lang="en-US" dirty="0"/>
              <a:t>First relevant snippet ranked 8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 err="1" smtClean="0">
                <a:latin typeface="Consolas" panose="020B0609020204030204" pitchFamily="49" charset="0"/>
              </a:rPr>
              <a:t>ProcessStartInfo</a:t>
            </a:r>
            <a:r>
              <a:rPr lang="en-US" dirty="0" smtClean="0"/>
              <a:t> is ranked very highly by the query-to-API model</a:t>
            </a:r>
          </a:p>
          <a:p>
            <a:r>
              <a:rPr lang="en-US" dirty="0" smtClean="0"/>
              <a:t>If code synthesizer starts with a </a:t>
            </a:r>
            <a:r>
              <a:rPr lang="en-US" dirty="0" err="1" smtClean="0">
                <a:latin typeface="Consolas" panose="020B0609020204030204" pitchFamily="49" charset="0"/>
              </a:rPr>
              <a:t>ProcessStartInfo</a:t>
            </a:r>
            <a:r>
              <a:rPr lang="en-US" dirty="0" smtClean="0"/>
              <a:t> object, then it will never call </a:t>
            </a:r>
            <a:r>
              <a:rPr lang="en-US" dirty="0" err="1" smtClean="0">
                <a:latin typeface="Consolas" panose="020B0609020204030204" pitchFamily="49" charset="0"/>
              </a:rPr>
              <a:t>Process.Start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endParaRPr lang="en-US" dirty="0" smtClean="0"/>
          </a:p>
          <a:p>
            <a:r>
              <a:rPr lang="en-US" dirty="0" smtClean="0"/>
              <a:t>Can we somehow require that every </a:t>
            </a:r>
            <a:r>
              <a:rPr lang="en-US" dirty="0" err="1" smtClean="0">
                <a:latin typeface="Consolas" panose="020B0609020204030204" pitchFamily="49" charset="0"/>
              </a:rPr>
              <a:t>ProcessStartInfo</a:t>
            </a:r>
            <a:r>
              <a:rPr lang="en-US" dirty="0" smtClean="0"/>
              <a:t> object is destined to be fed into </a:t>
            </a:r>
            <a:r>
              <a:rPr lang="en-US" dirty="0" err="1" smtClean="0">
                <a:latin typeface="Consolas" panose="020B0609020204030204" pitchFamily="49" charset="0"/>
              </a:rPr>
              <a:t>Process.Start</a:t>
            </a:r>
            <a:r>
              <a:rPr lang="en-US" dirty="0" smtClean="0">
                <a:latin typeface="Consolas" panose="020B0609020204030204" pitchFamily="49" charset="0"/>
              </a:rPr>
              <a:t>()</a:t>
            </a:r>
            <a:r>
              <a:rPr lang="en-US" dirty="0" smtClean="0"/>
              <a:t>?</a:t>
            </a:r>
          </a:p>
          <a:p>
            <a:r>
              <a:rPr lang="en-US" dirty="0" smtClean="0"/>
              <a:t>Joint probability distributions, perhaps?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9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Presented SWIM, a code search tool powered by the GitHub code corpus and Bing </a:t>
            </a:r>
            <a:r>
              <a:rPr lang="en-US" dirty="0" err="1"/>
              <a:t>clickthrough</a:t>
            </a:r>
            <a:r>
              <a:rPr lang="en-US" dirty="0"/>
              <a:t> </a:t>
            </a:r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445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Open-source </a:t>
            </a:r>
            <a:r>
              <a:rPr lang="en-US" dirty="0"/>
              <a:t>code corpuses are a great resource for programming language researchers</a:t>
            </a:r>
          </a:p>
          <a:p>
            <a:pPr lvl="1"/>
            <a:r>
              <a:rPr lang="en-US" dirty="0" smtClean="0"/>
              <a:t>(Traditionally used as) Benchmarks</a:t>
            </a:r>
          </a:p>
          <a:p>
            <a:pPr lvl="1"/>
            <a:r>
              <a:rPr lang="en-US" dirty="0" smtClean="0"/>
              <a:t>Anomaly detection</a:t>
            </a:r>
          </a:p>
          <a:p>
            <a:pPr lvl="1"/>
            <a:r>
              <a:rPr lang="en-US" dirty="0" smtClean="0"/>
              <a:t>Program synthesis</a:t>
            </a:r>
          </a:p>
          <a:p>
            <a:r>
              <a:rPr lang="en-US" dirty="0" smtClean="0"/>
              <a:t>Consciously consider statistics and uncertainty in program analysis</a:t>
            </a:r>
          </a:p>
          <a:p>
            <a:r>
              <a:rPr lang="en-US" dirty="0" smtClean="0"/>
              <a:t>Clustering runtime values: overloaded types such as strings</a:t>
            </a:r>
          </a:p>
          <a:p>
            <a:r>
              <a:rPr lang="en-US" dirty="0" smtClean="0"/>
              <a:t>Inferring types in dynamic languages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5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47</a:t>
            </a:fld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64050"/>
            <a:ext cx="7886700" cy="6056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00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“Download file from URL”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>
                <a:latin typeface="Consolas" panose="020B0609020204030204" pitchFamily="49" charset="0"/>
              </a:rPr>
              <a:t>var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</a:rPr>
              <a:t>wc</a:t>
            </a:r>
            <a:r>
              <a:rPr lang="en-US" dirty="0">
                <a:latin typeface="Consolas" panose="020B0609020204030204" pitchFamily="49" charset="0"/>
              </a:rPr>
              <a:t> = new </a:t>
            </a:r>
            <a:r>
              <a:rPr lang="en-US" dirty="0" err="1" smtClean="0">
                <a:latin typeface="Consolas" panose="020B0609020204030204" pitchFamily="49" charset="0"/>
              </a:rPr>
              <a:t>WebClient</a:t>
            </a:r>
            <a:r>
              <a:rPr lang="en-US" dirty="0">
                <a:latin typeface="Consolas" panose="020B0609020204030204" pitchFamily="49" charset="0"/>
              </a:rPr>
              <a:t>();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string address;</a:t>
            </a:r>
          </a:p>
          <a:p>
            <a:pPr marL="0" indent="0">
              <a:buNone/>
            </a:pPr>
            <a:r>
              <a:rPr lang="en-US" dirty="0" smtClean="0">
                <a:latin typeface="Consolas" panose="020B0609020204030204" pitchFamily="49" charset="0"/>
              </a:rPr>
              <a:t>string </a:t>
            </a:r>
            <a:r>
              <a:rPr lang="en-US" dirty="0" err="1" smtClean="0">
                <a:latin typeface="Consolas" panose="020B0609020204030204" pitchFamily="49" charset="0"/>
              </a:rPr>
              <a:t>fileName</a:t>
            </a:r>
            <a:r>
              <a:rPr lang="en-US" dirty="0" smtClean="0"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en-US" dirty="0" err="1" smtClean="0">
                <a:latin typeface="Consolas" panose="020B0609020204030204" pitchFamily="49" charset="0"/>
              </a:rPr>
              <a:t>wc.DownloadFile</a:t>
            </a:r>
            <a:r>
              <a:rPr lang="en-US" dirty="0" smtClean="0">
                <a:latin typeface="Consolas" panose="020B0609020204030204" pitchFamily="49" charset="0"/>
              </a:rPr>
              <a:t>(address</a:t>
            </a:r>
            <a:r>
              <a:rPr lang="en-US" dirty="0">
                <a:latin typeface="Consolas" panose="020B0609020204030204" pitchFamily="49" charset="0"/>
              </a:rPr>
              <a:t>, </a:t>
            </a:r>
            <a:r>
              <a:rPr lang="en-US" dirty="0" err="1">
                <a:latin typeface="Consolas" panose="020B0609020204030204" pitchFamily="49" charset="0"/>
              </a:rPr>
              <a:t>fileName</a:t>
            </a:r>
            <a:r>
              <a:rPr lang="en-US" dirty="0">
                <a:latin typeface="Consolas" panose="020B0609020204030204" pitchFamily="49" charset="0"/>
              </a:rPr>
              <a:t>);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28650" y="4321278"/>
            <a:ext cx="229037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Method returns </a:t>
            </a:r>
            <a:r>
              <a:rPr lang="en-US" dirty="0" smtClean="0">
                <a:latin typeface="Consolas" panose="020B0609020204030204" pitchFamily="49" charset="0"/>
              </a:rPr>
              <a:t>void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41850" y="4321278"/>
            <a:ext cx="315067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err="1" smtClean="0"/>
              <a:t>Unintuitively</a:t>
            </a:r>
            <a:r>
              <a:rPr lang="en-US" dirty="0" smtClean="0"/>
              <a:t> named API classes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28650" y="3318387"/>
            <a:ext cx="7025763" cy="575187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70903" y="1825625"/>
            <a:ext cx="2477729" cy="519369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>
            <a:stCxn id="7" idx="0"/>
          </p:cNvCxnSpPr>
          <p:nvPr/>
        </p:nvCxnSpPr>
        <p:spPr>
          <a:xfrm flipV="1">
            <a:off x="1773836" y="3893574"/>
            <a:ext cx="202448" cy="42770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5093724" y="2344994"/>
            <a:ext cx="1602044" cy="197628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8650" y="5118314"/>
            <a:ext cx="3013582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Possibly uninitialized variables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976284" y="2344994"/>
            <a:ext cx="1769806" cy="486696"/>
          </a:xfrm>
          <a:prstGeom prst="rect">
            <a:avLst/>
          </a:prstGeom>
          <a:noFill/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Arrow Connector 17"/>
          <p:cNvCxnSpPr/>
          <p:nvPr/>
        </p:nvCxnSpPr>
        <p:spPr>
          <a:xfrm flipH="1" flipV="1">
            <a:off x="3170903" y="2831690"/>
            <a:ext cx="103239" cy="2286624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13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5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SWIM: Synthesize What I Mean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017669"/>
            <a:ext cx="7886700" cy="3967249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8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SWIM: Synthesize What I Mean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Input: API-related query (</a:t>
            </a:r>
            <a:r>
              <a:rPr lang="en-US" dirty="0"/>
              <a:t>“How do I </a:t>
            </a:r>
            <a:r>
              <a:rPr lang="en-US" dirty="0" smtClean="0"/>
              <a:t>play a sound?”)</a:t>
            </a:r>
          </a:p>
          <a:p>
            <a:r>
              <a:rPr lang="en-US" dirty="0" smtClean="0"/>
              <a:t>Output: </a:t>
            </a:r>
            <a:r>
              <a:rPr lang="en-US" u="sng" dirty="0" smtClean="0"/>
              <a:t>Idiomatic</a:t>
            </a:r>
            <a:r>
              <a:rPr lang="en-US" dirty="0" smtClean="0"/>
              <a:t> C# code snippet</a:t>
            </a:r>
          </a:p>
          <a:p>
            <a:r>
              <a:rPr lang="en-US" dirty="0" smtClean="0"/>
              <a:t>Requirements:</a:t>
            </a:r>
          </a:p>
          <a:p>
            <a:pPr lvl="1"/>
            <a:r>
              <a:rPr lang="en-US" dirty="0" smtClean="0"/>
              <a:t>Speed</a:t>
            </a:r>
          </a:p>
          <a:p>
            <a:pPr lvl="1"/>
            <a:r>
              <a:rPr lang="en-US" dirty="0" smtClean="0"/>
              <a:t>No user annotations</a:t>
            </a:r>
          </a:p>
          <a:p>
            <a:r>
              <a:rPr lang="en-US" dirty="0" smtClean="0"/>
              <a:t>We </a:t>
            </a:r>
            <a:r>
              <a:rPr lang="en-US" u="sng" dirty="0" smtClean="0"/>
              <a:t>do not</a:t>
            </a:r>
            <a:r>
              <a:rPr lang="en-US" dirty="0" smtClean="0"/>
              <a:t> answer: “C# class static member initialization order”</a:t>
            </a:r>
          </a:p>
          <a:p>
            <a:r>
              <a:rPr lang="en-US" dirty="0" smtClean="0"/>
              <a:t>Or: “C# lambda”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77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SWIM: Synthesize What I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Input: API-related query (“How do I play a sound?”)</a:t>
            </a:r>
          </a:p>
          <a:p>
            <a:r>
              <a:rPr lang="en-US" dirty="0"/>
              <a:t>Output: </a:t>
            </a:r>
            <a:r>
              <a:rPr lang="en-US" u="sng" dirty="0"/>
              <a:t>Idiomatic</a:t>
            </a:r>
            <a:r>
              <a:rPr lang="en-US" dirty="0"/>
              <a:t> C# code snippet</a:t>
            </a:r>
          </a:p>
          <a:p>
            <a:r>
              <a:rPr lang="en-US" dirty="0"/>
              <a:t>Requirements:</a:t>
            </a:r>
          </a:p>
          <a:p>
            <a:pPr lvl="1"/>
            <a:r>
              <a:rPr lang="en-US" dirty="0"/>
              <a:t>Speed</a:t>
            </a:r>
          </a:p>
          <a:p>
            <a:pPr lvl="1"/>
            <a:r>
              <a:rPr lang="en-US" dirty="0"/>
              <a:t>No user annotations</a:t>
            </a:r>
            <a:endParaRPr lang="en-US" dirty="0" smtClean="0"/>
          </a:p>
          <a:p>
            <a:r>
              <a:rPr lang="en-US" dirty="0" smtClean="0"/>
              <a:t>This talk: How do we build SWIM?</a:t>
            </a:r>
          </a:p>
          <a:p>
            <a:r>
              <a:rPr lang="en-US" dirty="0" smtClean="0"/>
              <a:t>Question 1: Given a natural language query, what code do we synthesize?</a:t>
            </a:r>
          </a:p>
          <a:p>
            <a:r>
              <a:rPr lang="en-US" dirty="0" smtClean="0"/>
              <a:t>Question 2: What are code idioms? How do we recognize them? How do we synthesize from them?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184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IntelliSense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931" y="2227119"/>
            <a:ext cx="7196138" cy="3592801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EPFL Visit, April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Code Search and Idiomatic Snippet Synthesis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AB26B-9824-4A9B-A37E-CA68AD265C3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89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5396</TotalTime>
  <Words>2104</Words>
  <Application>Microsoft Office PowerPoint</Application>
  <PresentationFormat>On-screen Show (4:3)</PresentationFormat>
  <Paragraphs>411</Paragraphs>
  <Slides>47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Arial</vt:lpstr>
      <vt:lpstr>Calibri</vt:lpstr>
      <vt:lpstr>Calibri Light</vt:lpstr>
      <vt:lpstr>Cambria Math</vt:lpstr>
      <vt:lpstr>Consolas</vt:lpstr>
      <vt:lpstr>Office Theme</vt:lpstr>
      <vt:lpstr>Code Search and Idiomatic Snippet Synthesis</vt:lpstr>
      <vt:lpstr>“How do I match a regular expression in C#?”</vt:lpstr>
      <vt:lpstr>“How do I match a regular expression in C#?” (Now)</vt:lpstr>
      <vt:lpstr>“How do I match a regular expression in C#?” (Us)</vt:lpstr>
      <vt:lpstr>“Download file from URL”</vt:lpstr>
      <vt:lpstr>SWIM: Synthesize What I Mean</vt:lpstr>
      <vt:lpstr>SWIM: Synthesize What I Mean</vt:lpstr>
      <vt:lpstr>SWIM: Synthesize What I Mean</vt:lpstr>
      <vt:lpstr>IntelliSense</vt:lpstr>
      <vt:lpstr>Type Inhabitation</vt:lpstr>
      <vt:lpstr>Visual Studio Code Snippets</vt:lpstr>
      <vt:lpstr>Bing Developer Assistant</vt:lpstr>
      <vt:lpstr>anyCode</vt:lpstr>
      <vt:lpstr>Structured Call Sequences</vt:lpstr>
      <vt:lpstr>Structured Call Sequences</vt:lpstr>
      <vt:lpstr>Structured Call Sequences</vt:lpstr>
      <vt:lpstr>Structured Call Sequences</vt:lpstr>
      <vt:lpstr>Structured Call Sequences</vt:lpstr>
      <vt:lpstr>Structured Call Sequences: Thesis</vt:lpstr>
      <vt:lpstr>Big Picture</vt:lpstr>
      <vt:lpstr>Structured Call Sequences: Extraction</vt:lpstr>
      <vt:lpstr>Structured Call Sequences: Synthesis</vt:lpstr>
      <vt:lpstr>Q1: Object Creation</vt:lpstr>
      <vt:lpstr>Q2: Method Arguments</vt:lpstr>
      <vt:lpstr>Q3: The Variable Name Model</vt:lpstr>
      <vt:lpstr>SWIM Tool Architecture</vt:lpstr>
      <vt:lpstr>PowerPoint Presentation</vt:lpstr>
      <vt:lpstr>Ranked APIs</vt:lpstr>
      <vt:lpstr>Query-to-API Mapping</vt:lpstr>
      <vt:lpstr>Query-to-API Mapping</vt:lpstr>
      <vt:lpstr>Clickthrough Data</vt:lpstr>
      <vt:lpstr>Clickthrough Data</vt:lpstr>
      <vt:lpstr>Query-to-API Mapping</vt:lpstr>
      <vt:lpstr>PowerPoint Presentation</vt:lpstr>
      <vt:lpstr>Picking Structured Call Sequences for Synthesis</vt:lpstr>
      <vt:lpstr>Picking Structured Call Sequences for Synthesis</vt:lpstr>
      <vt:lpstr>Evaluation</vt:lpstr>
      <vt:lpstr>Evaluation Queries</vt:lpstr>
      <vt:lpstr>Evaluation</vt:lpstr>
      <vt:lpstr>Evaluation: Oops! (1)</vt:lpstr>
      <vt:lpstr>Evaluation: Oops! (2)</vt:lpstr>
      <vt:lpstr>Evaluation: Oops! (2)</vt:lpstr>
      <vt:lpstr>Evaluation: Oops! (3)</vt:lpstr>
      <vt:lpstr>Evaluation: Oops! (3)</vt:lpstr>
      <vt:lpstr>Conclusion</vt:lpstr>
      <vt:lpstr>Future Work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 Search and Idiomatic Snippet Synthesis</dc:title>
  <dc:creator>Mukund Raghothaman</dc:creator>
  <cp:lastModifiedBy>rmukund</cp:lastModifiedBy>
  <cp:revision>201</cp:revision>
  <dcterms:created xsi:type="dcterms:W3CDTF">2016-03-12T01:53:47Z</dcterms:created>
  <dcterms:modified xsi:type="dcterms:W3CDTF">2016-04-14T19:59:30Z</dcterms:modified>
</cp:coreProperties>
</file>