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</p:sldMasterIdLst>
  <p:notesMasterIdLst>
    <p:notesMasterId r:id="rId47"/>
  </p:notesMasterIdLst>
  <p:sldIdLst>
    <p:sldId id="256" r:id="rId2"/>
    <p:sldId id="295" r:id="rId3"/>
    <p:sldId id="297" r:id="rId4"/>
    <p:sldId id="298" r:id="rId5"/>
    <p:sldId id="302" r:id="rId6"/>
    <p:sldId id="301" r:id="rId7"/>
    <p:sldId id="260" r:id="rId8"/>
    <p:sldId id="305" r:id="rId9"/>
    <p:sldId id="304" r:id="rId10"/>
    <p:sldId id="283" r:id="rId11"/>
    <p:sldId id="279" r:id="rId12"/>
    <p:sldId id="261" r:id="rId13"/>
    <p:sldId id="290" r:id="rId14"/>
    <p:sldId id="291" r:id="rId15"/>
    <p:sldId id="320" r:id="rId16"/>
    <p:sldId id="322" r:id="rId17"/>
    <p:sldId id="262" r:id="rId18"/>
    <p:sldId id="264" r:id="rId19"/>
    <p:sldId id="263" r:id="rId20"/>
    <p:sldId id="258" r:id="rId21"/>
    <p:sldId id="259" r:id="rId22"/>
    <p:sldId id="299" r:id="rId23"/>
    <p:sldId id="310" r:id="rId24"/>
    <p:sldId id="318" r:id="rId25"/>
    <p:sldId id="312" r:id="rId26"/>
    <p:sldId id="285" r:id="rId27"/>
    <p:sldId id="315" r:id="rId28"/>
    <p:sldId id="288" r:id="rId29"/>
    <p:sldId id="287" r:id="rId30"/>
    <p:sldId id="280" r:id="rId31"/>
    <p:sldId id="321" r:id="rId32"/>
    <p:sldId id="292" r:id="rId33"/>
    <p:sldId id="293" r:id="rId34"/>
    <p:sldId id="294" r:id="rId35"/>
    <p:sldId id="319" r:id="rId36"/>
    <p:sldId id="265" r:id="rId37"/>
    <p:sldId id="266" r:id="rId38"/>
    <p:sldId id="267" r:id="rId39"/>
    <p:sldId id="268" r:id="rId40"/>
    <p:sldId id="269" r:id="rId41"/>
    <p:sldId id="317" r:id="rId42"/>
    <p:sldId id="303" r:id="rId43"/>
    <p:sldId id="276" r:id="rId44"/>
    <p:sldId id="274" r:id="rId45"/>
    <p:sldId id="275" r:id="rId46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48"/>
      <p:italic r:id="rId49"/>
    </p:embeddedFont>
    <p:embeddedFont>
      <p:font typeface="Consolas" panose="020B0609020204030204" pitchFamily="49" charset="0"/>
      <p:regular r:id="rId50"/>
      <p:bold r:id="rId51"/>
      <p:italic r:id="rId52"/>
      <p:boldItalic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Cambria Math" panose="02040503050406030204" pitchFamily="18" charset="0"/>
      <p:regular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CC4A6EB8-9652-4211-AA68-9A76ABBA9940}">
          <p14:sldIdLst>
            <p14:sldId id="256"/>
            <p14:sldId id="295"/>
            <p14:sldId id="297"/>
            <p14:sldId id="298"/>
            <p14:sldId id="302"/>
            <p14:sldId id="301"/>
          </p14:sldIdLst>
        </p14:section>
        <p14:section name="Structured Call Sequences" id="{E98099EC-2B35-48CF-B019-F5FCAB3A1A02}">
          <p14:sldIdLst>
            <p14:sldId id="260"/>
            <p14:sldId id="305"/>
            <p14:sldId id="304"/>
            <p14:sldId id="283"/>
            <p14:sldId id="279"/>
          </p14:sldIdLst>
        </p14:section>
        <p14:section name="Query-to-API Mapping" id="{C3843A58-D3BF-49F4-8FC6-9A4C5BB4C0DE}">
          <p14:sldIdLst>
            <p14:sldId id="261"/>
            <p14:sldId id="290"/>
            <p14:sldId id="291"/>
            <p14:sldId id="320"/>
            <p14:sldId id="322"/>
          </p14:sldIdLst>
        </p14:section>
        <p14:section name="Evaluation" id="{1E206285-D13E-4082-BD96-EA1480CDF935}">
          <p14:sldIdLst>
            <p14:sldId id="262"/>
            <p14:sldId id="264"/>
            <p14:sldId id="263"/>
          </p14:sldIdLst>
        </p14:section>
        <p14:section name="Conclusion" id="{9A976DD7-A279-4959-A2AB-2389486DED4A}">
          <p14:sldIdLst>
            <p14:sldId id="258"/>
            <p14:sldId id="259"/>
          </p14:sldIdLst>
        </p14:section>
        <p14:section name="SWIM Tool Architecture" id="{1FD731FE-FFD9-424B-85A5-7ABD1D9F5EE6}">
          <p14:sldIdLst>
            <p14:sldId id="299"/>
            <p14:sldId id="310"/>
          </p14:sldIdLst>
        </p14:section>
        <p14:section name="More on Structured Call Sequences" id="{4CF507F2-EABE-4BD1-B686-C8DC428707E2}">
          <p14:sldIdLst>
            <p14:sldId id="318"/>
            <p14:sldId id="312"/>
            <p14:sldId id="285"/>
            <p14:sldId id="315"/>
            <p14:sldId id="288"/>
            <p14:sldId id="287"/>
            <p14:sldId id="280"/>
          </p14:sldIdLst>
        </p14:section>
        <p14:section name="Query-to-API Model" id="{7882E814-6A56-40EB-B566-C906618675CF}">
          <p14:sldIdLst>
            <p14:sldId id="321"/>
            <p14:sldId id="292"/>
            <p14:sldId id="293"/>
            <p14:sldId id="294"/>
          </p14:sldIdLst>
        </p14:section>
        <p14:section name="Evaluation: Oops!" id="{AF17F1C4-9046-428C-B136-FE51D860B454}">
          <p14:sldIdLst>
            <p14:sldId id="319"/>
            <p14:sldId id="265"/>
            <p14:sldId id="266"/>
            <p14:sldId id="267"/>
            <p14:sldId id="268"/>
            <p14:sldId id="269"/>
          </p14:sldIdLst>
        </p14:section>
        <p14:section name="Related Work" id="{7A908B31-7739-486A-8E6E-4867B7D8F04E}">
          <p14:sldIdLst>
            <p14:sldId id="317"/>
            <p14:sldId id="303"/>
            <p14:sldId id="276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719C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135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965FF-A06A-4A31-9B8A-3E347E25676C}" type="datetimeFigureOut">
              <a:rPr lang="en-US" smtClean="0"/>
              <a:t>21 Jun 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3DE48-9746-44BE-A461-4A613CDC0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94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DE48-9746-44BE-A461-4A613CDC03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85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DE48-9746-44BE-A461-4A613CDC03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79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DE48-9746-44BE-A461-4A613CDC03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66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DE48-9746-44BE-A461-4A613CDC03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99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DE48-9746-44BE-A461-4A613CDC03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96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DE48-9746-44BE-A461-4A613CDC03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53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DE48-9746-44BE-A461-4A613CDC03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70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DE48-9746-44BE-A461-4A613CDC03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07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DE48-9746-44BE-A461-4A613CDC03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305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DE48-9746-44BE-A461-4A613CDC033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64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DE48-9746-44BE-A461-4A613CDC03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69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DE48-9746-44BE-A461-4A613CDC03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7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DE48-9746-44BE-A461-4A613CDC033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16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DE48-9746-44BE-A461-4A613CDC033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951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DE48-9746-44BE-A461-4A613CDC033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394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DE48-9746-44BE-A461-4A613CDC033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506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DE48-9746-44BE-A461-4A613CDC033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039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DE48-9746-44BE-A461-4A613CDC033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553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DE48-9746-44BE-A461-4A613CDC033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5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DE48-9746-44BE-A461-4A613CDC033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48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DE48-9746-44BE-A461-4A613CDC033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111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DE48-9746-44BE-A461-4A613CDC033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60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DE48-9746-44BE-A461-4A613CDC03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606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DE48-9746-44BE-A461-4A613CDC033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936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DE48-9746-44BE-A461-4A613CDC033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565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DE48-9746-44BE-A461-4A613CDC033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028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DE48-9746-44BE-A461-4A613CDC033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72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DE48-9746-44BE-A461-4A613CDC033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931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DE48-9746-44BE-A461-4A613CDC033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437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DE48-9746-44BE-A461-4A613CDC033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015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DE48-9746-44BE-A461-4A613CDC033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288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DE48-9746-44BE-A461-4A613CDC033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466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DE48-9746-44BE-A461-4A613CDC033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61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DE48-9746-44BE-A461-4A613CDC03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372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DE48-9746-44BE-A461-4A613CDC033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280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DE48-9746-44BE-A461-4A613CDC033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818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DE48-9746-44BE-A461-4A613CDC033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864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DE48-9746-44BE-A461-4A613CDC033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203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DE48-9746-44BE-A461-4A613CDC033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437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DE48-9746-44BE-A461-4A613CDC033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87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DE48-9746-44BE-A461-4A613CDC03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45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DE48-9746-44BE-A461-4A613CDC03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28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DE48-9746-44BE-A461-4A613CDC03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42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DE48-9746-44BE-A461-4A613CDC03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49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DE48-9746-44BE-A461-4A613CDC03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33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2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17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02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5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43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58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93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5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7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AB26B-9824-4A9B-A37E-CA68AD265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1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sdn.microsoft.com/en-us/library/system.text.regularexpressions.regex.match" TargetMode="External"/><Relationship Id="rId4" Type="http://schemas.openxmlformats.org/officeDocument/2006/relationships/image" Target="file:///C:\Users\rmukund\Dropbox\study\codesnippets\Presentations\Pictures\Google%20Match%20Regular%20Expression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sdn.microsoft.com/en-us/library/system.text.regularexpressions.regex.match" TargetMode="External"/><Relationship Id="rId4" Type="http://schemas.openxmlformats.org/officeDocument/2006/relationships/image" Target="file:///C:\Users\rmukund\Dropbox\study\codesnippets\Presentations\Pictures\MSDN%20Regex.Match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Users\rmukund\Dropbox\study\codesnippets\Presentations\Pictures\MSDN%20Regex.Match.png" TargetMode="External"/><Relationship Id="rId5" Type="http://schemas.openxmlformats.org/officeDocument/2006/relationships/image" Target="../media/image2.png"/><Relationship Id="rId4" Type="http://schemas.openxmlformats.org/officeDocument/2006/relationships/image" Target="file:///C:\Users\rmukund\Dropbox\study\codesnippets\Presentations\Pictures\Google%20Match%20Regular%20Expression.pn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rmukund\Dropbox\study\codesnippets\Presentations\Pictures\IntelliSense.jpg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rmukund\Dropbox\study\codesnippets\Presentations\Pictures\VS%20Code%20Snipets.png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rmukund\Dropbox\study\codesnippets\Presentations\Pictures\Bing%20Developer%20Assistant.pn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SWIM: Synthesize What I Mean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Mukund Raghothaman, Yi Wei, Youssef Hamadi</a:t>
            </a:r>
          </a:p>
          <a:p>
            <a:r>
              <a:rPr lang="en-US" dirty="0" smtClean="0"/>
              <a:t>University of Pennsylvania</a:t>
            </a:r>
          </a:p>
          <a:p>
            <a:r>
              <a:rPr lang="en-US" dirty="0" smtClean="0"/>
              <a:t>Microsoft Research, Cambridge</a:t>
            </a:r>
          </a:p>
          <a:p>
            <a:r>
              <a:rPr lang="en-US" dirty="0" err="1"/>
              <a:t>École</a:t>
            </a:r>
            <a:r>
              <a:rPr lang="en-US" dirty="0"/>
              <a:t> </a:t>
            </a:r>
            <a:r>
              <a:rPr lang="en-US" dirty="0" err="1" smtClean="0"/>
              <a:t>Polytechnique</a:t>
            </a:r>
            <a:r>
              <a:rPr lang="en-US" dirty="0" smtClean="0"/>
              <a:t>, </a:t>
            </a:r>
            <a:r>
              <a:rPr lang="en-US" dirty="0" err="1" smtClean="0"/>
              <a:t>Palaiseau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5800" y="1615238"/>
            <a:ext cx="77724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b" anchorCtr="0">
            <a:spAutoFit/>
          </a:bodyPr>
          <a:lstStyle/>
          <a:p>
            <a:pPr algn="ctr"/>
            <a:r>
              <a:rPr lang="en-US" sz="5400" dirty="0" smtClean="0">
                <a:latin typeface="+mj-lt"/>
              </a:rPr>
              <a:t>Code Search and Idiomatic Snippet Synthesis</a:t>
            </a: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131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Call Sequences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1512209"/>
              </a:xfrm>
            </p:spPr>
            <p:txBody>
              <a:bodyPr>
                <a:spAutoFit/>
              </a:bodyPr>
              <a:lstStyle/>
              <a:p>
                <a:r>
                  <a:rPr lang="en-US" dirty="0" smtClean="0"/>
                  <a:t>Syntactic construct: Method calls + Control flow</a:t>
                </a:r>
              </a:p>
              <a:p>
                <a:r>
                  <a:rPr lang="en-US" dirty="0" smtClean="0"/>
                  <a:t>Follows lifetime of </a:t>
                </a:r>
                <a:r>
                  <a:rPr lang="en-US" u="sng" dirty="0" smtClean="0"/>
                  <a:t>one</a:t>
                </a:r>
                <a:r>
                  <a:rPr lang="en-US" dirty="0" smtClean="0"/>
                  <a:t> object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Assignment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, where:</a:t>
                </a: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1512209"/>
              </a:xfrm>
              <a:blipFill>
                <a:blip r:embed="rId3"/>
                <a:stretch>
                  <a:fillRect l="-1391" t="-6426" b="-10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2444117"/>
                  </p:ext>
                </p:extLst>
              </p:nvPr>
            </p:nvGraphicFramePr>
            <p:xfrm>
              <a:off x="1680159" y="3472770"/>
              <a:ext cx="5783681" cy="2072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59677">
                      <a:extLst>
                        <a:ext uri="{9D8B030D-6E8A-4147-A177-3AD203B41FA5}">
                          <a16:colId xmlns:a16="http://schemas.microsoft.com/office/drawing/2014/main" val="4155933464"/>
                        </a:ext>
                      </a:extLst>
                    </a:gridCol>
                    <a:gridCol w="740093">
                      <a:extLst>
                        <a:ext uri="{9D8B030D-6E8A-4147-A177-3AD203B41FA5}">
                          <a16:colId xmlns:a16="http://schemas.microsoft.com/office/drawing/2014/main" val="4282087835"/>
                        </a:ext>
                      </a:extLst>
                    </a:gridCol>
                    <a:gridCol w="4583911">
                      <a:extLst>
                        <a:ext uri="{9D8B030D-6E8A-4147-A177-3AD203B41FA5}">
                          <a16:colId xmlns:a16="http://schemas.microsoft.com/office/drawing/2014/main" val="6006904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∷=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smtClean="0"/>
                                  <m:t>MethodCall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∣</m:t>
                                </m:r>
                                <m:r>
                                  <m:rPr>
                                    <m:nor/>
                                  </m:rPr>
                                  <a:rPr lang="en-US" sz="2800" smtClean="0"/>
                                  <m:t>FieldAccess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9189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∣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;⋯;</m:t>
                                </m:r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19559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∣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smtClean="0"/>
                                  <m:t>if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sz="28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sz="28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 smtClean="0"/>
                                  <m:t>else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 { </m:t>
                                </m:r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8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 }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0124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∣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while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{ 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}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35741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2444117"/>
                  </p:ext>
                </p:extLst>
              </p:nvPr>
            </p:nvGraphicFramePr>
            <p:xfrm>
              <a:off x="1680159" y="3472770"/>
              <a:ext cx="5783681" cy="2072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59677">
                      <a:extLst>
                        <a:ext uri="{9D8B030D-6E8A-4147-A177-3AD203B41FA5}">
                          <a16:colId xmlns:a16="http://schemas.microsoft.com/office/drawing/2014/main" val="4155933464"/>
                        </a:ext>
                      </a:extLst>
                    </a:gridCol>
                    <a:gridCol w="740093">
                      <a:extLst>
                        <a:ext uri="{9D8B030D-6E8A-4147-A177-3AD203B41FA5}">
                          <a16:colId xmlns:a16="http://schemas.microsoft.com/office/drawing/2014/main" val="4282087835"/>
                        </a:ext>
                      </a:extLst>
                    </a:gridCol>
                    <a:gridCol w="4583911">
                      <a:extLst>
                        <a:ext uri="{9D8B030D-6E8A-4147-A177-3AD203B41FA5}">
                          <a16:colId xmlns:a16="http://schemas.microsoft.com/office/drawing/2014/main" val="60069043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r="-1150000" b="-3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810" r="-622314" b="-3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6162" b="-301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918935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810" t="-98837" r="-622314" b="-1976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6162" t="-98837" b="-1976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195597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810" t="-201176" r="-62231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6162" t="-201176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012404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810" t="-301176" r="-6223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6162" t="-301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357415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5491930" y="5433021"/>
            <a:ext cx="302341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Exceptions, generics, first-class functions, anonymous classes, … not yet included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4698" y="5710020"/>
            <a:ext cx="194862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Simple imperative proto-language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80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Call Sequences: 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Capture API usage patterns</a:t>
            </a:r>
          </a:p>
          <a:p>
            <a:r>
              <a:rPr lang="en-US" dirty="0" smtClean="0"/>
              <a:t>Easy to extract and straightforward synthesis targets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5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Query-to-API Mapping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5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Clickthrough</a:t>
            </a:r>
            <a:r>
              <a:rPr lang="en-US" dirty="0" smtClean="0"/>
              <a:t> Data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34" y="1482304"/>
            <a:ext cx="7157131" cy="385625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90439" y="2657394"/>
            <a:ext cx="3277022" cy="747007"/>
          </a:xfrm>
          <a:prstGeom prst="rect">
            <a:avLst/>
          </a:prstGeom>
          <a:noFill/>
          <a:ln w="38100">
            <a:solidFill>
              <a:srgbClr val="41719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8650" y="5526304"/>
            <a:ext cx="8263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“match </a:t>
            </a:r>
            <a:r>
              <a:rPr lang="en-US" dirty="0"/>
              <a:t>regular expression” →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msdn.microsoft.com/en-us/library/system.text.regularexpressions.regex.match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05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Clickthrough</a:t>
            </a:r>
            <a:r>
              <a:rPr lang="en-US" dirty="0" smtClean="0"/>
              <a:t> Data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322" y="1690689"/>
            <a:ext cx="4944927" cy="266432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8650" y="4325026"/>
            <a:ext cx="80702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msdn.microsoft.com/en-us/library/system.text.regularexpressions.regex.match</a:t>
            </a:r>
            <a:r>
              <a:rPr lang="en-US" dirty="0" smtClean="0"/>
              <a:t> → </a:t>
            </a:r>
            <a:r>
              <a:rPr lang="en-US" dirty="0" err="1" smtClean="0">
                <a:latin typeface="Consolas" panose="020B0609020204030204" pitchFamily="49" charset="0"/>
              </a:rPr>
              <a:t>Regex.Match</a:t>
            </a:r>
            <a:r>
              <a:rPr lang="en-US" dirty="0" smtClean="0">
                <a:latin typeface="Consolas" panose="020B0609020204030204" pitchFamily="49" charset="0"/>
              </a:rPr>
              <a:t>(string)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5"/>
              </a:rPr>
              <a:t>https://msdn.microsoft.com/en-us/library/system.text.regularexpressions.regex.match</a:t>
            </a:r>
            <a:r>
              <a:rPr lang="en-US" dirty="0"/>
              <a:t> → </a:t>
            </a:r>
            <a:r>
              <a:rPr lang="en-US" dirty="0" err="1" smtClean="0">
                <a:latin typeface="Consolas" panose="020B0609020204030204" pitchFamily="49" charset="0"/>
              </a:rPr>
              <a:t>Regex.Match</a:t>
            </a:r>
            <a:r>
              <a:rPr lang="en-US" dirty="0" smtClean="0">
                <a:latin typeface="Consolas" panose="020B0609020204030204" pitchFamily="49" charset="0"/>
              </a:rPr>
              <a:t>(string,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90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Clickthrough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“match regular expression” → </a:t>
            </a:r>
            <a:r>
              <a:rPr lang="en-US" dirty="0" err="1" smtClean="0">
                <a:latin typeface="Consolas" panose="020B0609020204030204" pitchFamily="49" charset="0"/>
              </a:rPr>
              <a:t>Regex.Match</a:t>
            </a:r>
            <a:r>
              <a:rPr lang="en-US" dirty="0" smtClean="0">
                <a:latin typeface="Consolas" panose="020B0609020204030204" pitchFamily="49" charset="0"/>
              </a:rPr>
              <a:t>(string)</a:t>
            </a:r>
          </a:p>
          <a:p>
            <a:r>
              <a:rPr lang="en-US" dirty="0" smtClean="0"/>
              <a:t>“match regular expression” → </a:t>
            </a:r>
            <a:r>
              <a:rPr lang="en-US" dirty="0" err="1" smtClean="0">
                <a:latin typeface="Consolas" panose="020B0609020204030204" pitchFamily="49" charset="0"/>
              </a:rPr>
              <a:t>Regex.Match</a:t>
            </a:r>
            <a:r>
              <a:rPr lang="en-US" dirty="0" smtClean="0">
                <a:latin typeface="Consolas" panose="020B0609020204030204" pitchFamily="49" charset="0"/>
              </a:rPr>
              <a:t>(string,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)</a:t>
            </a:r>
          </a:p>
          <a:p>
            <a:r>
              <a:rPr lang="en-US" dirty="0" smtClean="0"/>
              <a:t>“download file from URL” → </a:t>
            </a:r>
            <a:r>
              <a:rPr lang="en-US" dirty="0" err="1" smtClean="0">
                <a:latin typeface="Consolas" panose="020B0609020204030204" pitchFamily="49" charset="0"/>
              </a:rPr>
              <a:t>WebClient.DownloadFile</a:t>
            </a:r>
            <a:r>
              <a:rPr lang="en-US" dirty="0" smtClean="0">
                <a:latin typeface="Consolas" panose="020B0609020204030204" pitchFamily="49" charset="0"/>
              </a:rPr>
              <a:t>(string, string)</a:t>
            </a:r>
          </a:p>
          <a:p>
            <a:r>
              <a:rPr lang="en-US" dirty="0"/>
              <a:t>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0257" y="3031798"/>
                <a:ext cx="7583486" cy="193899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4000" dirty="0" smtClean="0"/>
                  <a:t>Learn bag of words model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4000" dirty="0" smtClean="0"/>
              </a:p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4000" dirty="0" smtClean="0"/>
                  <a:t> is the query</a:t>
                </a:r>
              </a:p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4000" dirty="0" smtClean="0"/>
                  <a:t> is the API element</a:t>
                </a:r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257" y="3031798"/>
                <a:ext cx="7583486" cy="1938992"/>
              </a:xfrm>
              <a:prstGeom prst="rect">
                <a:avLst/>
              </a:prstGeom>
              <a:blipFill>
                <a:blip r:embed="rId3"/>
                <a:stretch>
                  <a:fillRect l="-2809" t="-5313" b="-12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52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Query-to-API Mapping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90581320"/>
                  </p:ext>
                </p:extLst>
              </p:nvPr>
            </p:nvGraphicFramePr>
            <p:xfrm>
              <a:off x="684229" y="2355360"/>
              <a:ext cx="7775540" cy="202184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3486150">
                      <a:extLst>
                        <a:ext uri="{9D8B030D-6E8A-4147-A177-3AD203B41FA5}">
                          <a16:colId xmlns:a16="http://schemas.microsoft.com/office/drawing/2014/main" val="2280330121"/>
                        </a:ext>
                      </a:extLst>
                    </a:gridCol>
                    <a:gridCol w="1688846">
                      <a:extLst>
                        <a:ext uri="{9D8B030D-6E8A-4147-A177-3AD203B41FA5}">
                          <a16:colId xmlns:a16="http://schemas.microsoft.com/office/drawing/2014/main" val="1740475093"/>
                        </a:ext>
                      </a:extLst>
                    </a:gridCol>
                    <a:gridCol w="211105">
                      <a:extLst>
                        <a:ext uri="{9D8B030D-6E8A-4147-A177-3AD203B41FA5}">
                          <a16:colId xmlns:a16="http://schemas.microsoft.com/office/drawing/2014/main" val="1754514938"/>
                        </a:ext>
                      </a:extLst>
                    </a:gridCol>
                    <a:gridCol w="664082">
                      <a:extLst>
                        <a:ext uri="{9D8B030D-6E8A-4147-A177-3AD203B41FA5}">
                          <a16:colId xmlns:a16="http://schemas.microsoft.com/office/drawing/2014/main" val="2721623046"/>
                        </a:ext>
                      </a:extLst>
                    </a:gridCol>
                    <a:gridCol w="664082">
                      <a:extLst>
                        <a:ext uri="{9D8B030D-6E8A-4147-A177-3AD203B41FA5}">
                          <a16:colId xmlns:a16="http://schemas.microsoft.com/office/drawing/2014/main" val="1175812246"/>
                        </a:ext>
                      </a:extLst>
                    </a:gridCol>
                    <a:gridCol w="664082">
                      <a:extLst>
                        <a:ext uri="{9D8B030D-6E8A-4147-A177-3AD203B41FA5}">
                          <a16:colId xmlns:a16="http://schemas.microsoft.com/office/drawing/2014/main" val="3770351251"/>
                        </a:ext>
                      </a:extLst>
                    </a:gridCol>
                    <a:gridCol w="397193">
                      <a:extLst>
                        <a:ext uri="{9D8B030D-6E8A-4147-A177-3AD203B41FA5}">
                          <a16:colId xmlns:a16="http://schemas.microsoft.com/office/drawing/2014/main" val="353670547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Query</a:t>
                          </a:r>
                          <a:r>
                            <a:rPr lang="en-US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baseline="0" smtClean="0"/>
                                <m:t>Pr</m:t>
                              </m:r>
                              <m:r>
                                <a:rPr lang="en-US" baseline="0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aseline="0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baseline="0" smtClean="0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en-US" baseline="0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  <m:r>
                                <a:rPr lang="en-US" baseline="0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SCS 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SCS 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SCS 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87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</a:t>
                          </a:r>
                          <a:r>
                            <a:rPr lang="en-US" dirty="0" err="1" smtClean="0">
                              <a:latin typeface="Consolas" panose="020B0609020204030204" pitchFamily="49" charset="0"/>
                            </a:rPr>
                            <a:t>Regex.Match</a:t>
                          </a:r>
                          <a:r>
                            <a:rPr lang="en-US" dirty="0" smtClean="0">
                              <a:latin typeface="Consolas" panose="020B0609020204030204" pitchFamily="49" charset="0"/>
                            </a:rPr>
                            <a:t>(string)</a:t>
                          </a:r>
                          <a:endParaRPr lang="en-US" dirty="0">
                            <a:latin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4120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latin typeface="Consolas" panose="020B0609020204030204" pitchFamily="49" charset="0"/>
                            </a:rPr>
                            <a:t>WebClient.Download</a:t>
                          </a:r>
                          <a:r>
                            <a:rPr lang="en-US" dirty="0" smtClean="0">
                              <a:latin typeface="Consolas" panose="020B0609020204030204" pitchFamily="49" charset="0"/>
                            </a:rPr>
                            <a:t>(string, string)</a:t>
                          </a:r>
                          <a:endParaRPr lang="en-US" dirty="0">
                            <a:latin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1220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18601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90581320"/>
                  </p:ext>
                </p:extLst>
              </p:nvPr>
            </p:nvGraphicFramePr>
            <p:xfrm>
              <a:off x="684229" y="2355360"/>
              <a:ext cx="7775540" cy="202184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3486150">
                      <a:extLst>
                        <a:ext uri="{9D8B030D-6E8A-4147-A177-3AD203B41FA5}">
                          <a16:colId xmlns:a16="http://schemas.microsoft.com/office/drawing/2014/main" val="2280330121"/>
                        </a:ext>
                      </a:extLst>
                    </a:gridCol>
                    <a:gridCol w="1688846">
                      <a:extLst>
                        <a:ext uri="{9D8B030D-6E8A-4147-A177-3AD203B41FA5}">
                          <a16:colId xmlns:a16="http://schemas.microsoft.com/office/drawing/2014/main" val="1740475093"/>
                        </a:ext>
                      </a:extLst>
                    </a:gridCol>
                    <a:gridCol w="211105">
                      <a:extLst>
                        <a:ext uri="{9D8B030D-6E8A-4147-A177-3AD203B41FA5}">
                          <a16:colId xmlns:a16="http://schemas.microsoft.com/office/drawing/2014/main" val="1754514938"/>
                        </a:ext>
                      </a:extLst>
                    </a:gridCol>
                    <a:gridCol w="664082">
                      <a:extLst>
                        <a:ext uri="{9D8B030D-6E8A-4147-A177-3AD203B41FA5}">
                          <a16:colId xmlns:a16="http://schemas.microsoft.com/office/drawing/2014/main" val="2721623046"/>
                        </a:ext>
                      </a:extLst>
                    </a:gridCol>
                    <a:gridCol w="664082">
                      <a:extLst>
                        <a:ext uri="{9D8B030D-6E8A-4147-A177-3AD203B41FA5}">
                          <a16:colId xmlns:a16="http://schemas.microsoft.com/office/drawing/2014/main" val="1175812246"/>
                        </a:ext>
                      </a:extLst>
                    </a:gridCol>
                    <a:gridCol w="664082">
                      <a:extLst>
                        <a:ext uri="{9D8B030D-6E8A-4147-A177-3AD203B41FA5}">
                          <a16:colId xmlns:a16="http://schemas.microsoft.com/office/drawing/2014/main" val="3770351251"/>
                        </a:ext>
                      </a:extLst>
                    </a:gridCol>
                    <a:gridCol w="397193">
                      <a:extLst>
                        <a:ext uri="{9D8B030D-6E8A-4147-A177-3AD203B41FA5}">
                          <a16:colId xmlns:a16="http://schemas.microsoft.com/office/drawing/2014/main" val="3536705475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5" t="-4762" r="-123252" b="-23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6859" t="-4762" r="-154513" b="-23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SCS 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SCS 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SCS 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87509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</a:t>
                          </a:r>
                          <a:r>
                            <a:rPr lang="en-US" dirty="0" err="1" smtClean="0">
                              <a:latin typeface="Consolas" panose="020B0609020204030204" pitchFamily="49" charset="0"/>
                            </a:rPr>
                            <a:t>Regex.Match</a:t>
                          </a:r>
                          <a:r>
                            <a:rPr lang="en-US" dirty="0" smtClean="0">
                              <a:latin typeface="Consolas" panose="020B0609020204030204" pitchFamily="49" charset="0"/>
                            </a:rPr>
                            <a:t>(string)</a:t>
                          </a:r>
                          <a:endParaRPr lang="en-US" dirty="0">
                            <a:latin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412002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latin typeface="Consolas" panose="020B0609020204030204" pitchFamily="49" charset="0"/>
                            </a:rPr>
                            <a:t>WebClient.Download</a:t>
                          </a:r>
                          <a:r>
                            <a:rPr lang="en-US" dirty="0" smtClean="0">
                              <a:latin typeface="Consolas" panose="020B0609020204030204" pitchFamily="49" charset="0"/>
                            </a:rPr>
                            <a:t>(string, string)</a:t>
                          </a:r>
                          <a:endParaRPr lang="en-US" dirty="0">
                            <a:latin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1220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186014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8650" y="4737572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Find structured call sequence which best matches query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574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4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Queries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838128"/>
              </p:ext>
            </p:extLst>
          </p:nvPr>
        </p:nvGraphicFramePr>
        <p:xfrm>
          <a:off x="628650" y="1825625"/>
          <a:ext cx="7886700" cy="3977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62740591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5430218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1075774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append strings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execute 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sql</a:t>
                      </a:r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statement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parse xml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178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append text 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generate md5 hash code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play sound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45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binaryformatter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get current directory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random 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216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connect to database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get files in folder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 binary 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055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convert </a:t>
                      </a:r>
                      <a:r>
                        <a:rPr lang="en-US" b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int</a:t>
                      </a:r>
                      <a:r>
                        <a:rPr lang="en-US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to 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launch process</a:t>
                      </a:r>
                      <a:endParaRPr lang="en-US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 text 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028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convert string to </a:t>
                      </a:r>
                      <a:r>
                        <a:rPr lang="en-US" b="0" dirty="0" err="1" smtClean="0"/>
                        <a:t>int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load bitmap image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send 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989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copy 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load </a:t>
                      </a:r>
                      <a:r>
                        <a:rPr lang="en-US" dirty="0" err="1" smtClean="0"/>
                        <a:t>dll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serialize xml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269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create 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 regular expression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string split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738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open file dialog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98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download file from </a:t>
                      </a:r>
                      <a:r>
                        <a:rPr lang="en-US" dirty="0" err="1" smtClean="0"/>
                        <a:t>url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parse </a:t>
                      </a:r>
                      <a:r>
                        <a:rPr lang="en-US" dirty="0" err="1" smtClean="0"/>
                        <a:t>datetime</a:t>
                      </a:r>
                      <a:r>
                        <a:rPr lang="en-US" dirty="0" smtClean="0"/>
                        <a:t> from string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file exists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72695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3600" y="566242"/>
            <a:ext cx="257175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30 common API-related queries from the Bing query 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2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 solution snippets generated for each query</a:t>
            </a:r>
          </a:p>
          <a:p>
            <a:r>
              <a:rPr lang="en-US" dirty="0" smtClean="0"/>
              <a:t>Graded manually by a human programmer: Relevant / Irrelevant</a:t>
            </a:r>
          </a:p>
          <a:p>
            <a:pPr lvl="1"/>
            <a:r>
              <a:rPr lang="en-US" dirty="0" smtClean="0"/>
              <a:t>Top solution relevant in 70% of the cases</a:t>
            </a:r>
          </a:p>
          <a:p>
            <a:pPr lvl="1"/>
            <a:r>
              <a:rPr lang="en-US" dirty="0" smtClean="0"/>
              <a:t>At least one relevant solution in each case</a:t>
            </a:r>
          </a:p>
          <a:p>
            <a:r>
              <a:rPr lang="en-US" dirty="0" smtClean="0"/>
              <a:t>Variable name selection: Appropriate / Inappropriate</a:t>
            </a:r>
          </a:p>
          <a:p>
            <a:pPr lvl="1"/>
            <a:r>
              <a:rPr lang="en-US" dirty="0" smtClean="0"/>
              <a:t>Average of 2.5 variable names required per snippet</a:t>
            </a:r>
          </a:p>
          <a:p>
            <a:pPr lvl="1"/>
            <a:r>
              <a:rPr lang="en-US" dirty="0" smtClean="0"/>
              <a:t>88% of chosen names marked appropriate</a:t>
            </a:r>
          </a:p>
          <a:p>
            <a:r>
              <a:rPr lang="en-US" dirty="0" smtClean="0"/>
              <a:t>Very responsive: 1.5 seconds per generated snippet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5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“How do I match a regular expression in C#?”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8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Presented SWIM, a code search tool powered by the GitHub code corpus and Bing </a:t>
            </a:r>
            <a:r>
              <a:rPr lang="en-US" dirty="0" err="1"/>
              <a:t>clickthrough</a:t>
            </a:r>
            <a:r>
              <a:rPr lang="en-US" dirty="0"/>
              <a:t>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Integration with an actual search engine / </a:t>
            </a:r>
            <a:r>
              <a:rPr lang="en-US" dirty="0" smtClean="0"/>
              <a:t>IDE</a:t>
            </a:r>
          </a:p>
          <a:p>
            <a:r>
              <a:rPr lang="en-US" dirty="0" smtClean="0"/>
              <a:t>Better natural language processing to address shortcomings of current tool</a:t>
            </a:r>
          </a:p>
          <a:p>
            <a:r>
              <a:rPr lang="en-US" dirty="0" smtClean="0"/>
              <a:t>Making structured call sequences more expressive</a:t>
            </a:r>
          </a:p>
          <a:p>
            <a:r>
              <a:rPr lang="en-US" dirty="0" smtClean="0"/>
              <a:t>Open-source </a:t>
            </a:r>
            <a:r>
              <a:rPr lang="en-US" dirty="0"/>
              <a:t>code </a:t>
            </a:r>
            <a:r>
              <a:rPr lang="en-US" dirty="0" smtClean="0"/>
              <a:t>corpora </a:t>
            </a:r>
            <a:r>
              <a:rPr lang="en-US" dirty="0"/>
              <a:t>are a great resource for programming language researchers</a:t>
            </a:r>
          </a:p>
          <a:p>
            <a:pPr lvl="1"/>
            <a:r>
              <a:rPr lang="en-US" dirty="0" smtClean="0"/>
              <a:t>(Traditionally used as) Benchmarks</a:t>
            </a:r>
          </a:p>
          <a:p>
            <a:pPr lvl="1"/>
            <a:r>
              <a:rPr lang="en-US" dirty="0" smtClean="0"/>
              <a:t>Anomaly detection</a:t>
            </a:r>
          </a:p>
          <a:p>
            <a:pPr lvl="1"/>
            <a:r>
              <a:rPr lang="en-US" dirty="0" smtClean="0"/>
              <a:t>Program synthesis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5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SWIM Tool Architecture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GitHub code corpus mined for API usage patterns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Query-to-API translation done using Bing </a:t>
            </a:r>
            <a:r>
              <a:rPr lang="en-US" dirty="0" err="1"/>
              <a:t>clickthrough</a:t>
            </a:r>
            <a:r>
              <a:rPr lang="en-US" dirty="0"/>
              <a:t>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3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23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64050"/>
            <a:ext cx="7886700" cy="605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0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Call Sequences: Extraction and Synthesis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7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 1: </a:t>
            </a:r>
            <a:r>
              <a:rPr lang="en-US" strike="sngStrike" dirty="0"/>
              <a:t>Given a natural language query, what code do we synthesize</a:t>
            </a:r>
            <a:r>
              <a:rPr lang="en-US" strike="sngStrike" dirty="0" smtClean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Given a natural language query, which structured call sequence do we pick for synthesis?</a:t>
            </a:r>
          </a:p>
          <a:p>
            <a:r>
              <a:rPr lang="en-US" dirty="0"/>
              <a:t>Question 2: </a:t>
            </a:r>
            <a:r>
              <a:rPr lang="en-US" strike="sngStrike" dirty="0"/>
              <a:t>What are code idioms? How do we recognize them? How do we synthesize from them</a:t>
            </a:r>
            <a:r>
              <a:rPr lang="en-US" strike="sngStrike" dirty="0" smtClean="0"/>
              <a:t>?</a:t>
            </a:r>
          </a:p>
          <a:p>
            <a:pPr lvl="1"/>
            <a:r>
              <a:rPr lang="en-US" dirty="0" smtClean="0"/>
              <a:t>Question 2.1: How do we extract SCS from the corpus?</a:t>
            </a:r>
          </a:p>
          <a:p>
            <a:pPr lvl="1"/>
            <a:r>
              <a:rPr lang="en-US" dirty="0" smtClean="0"/>
              <a:t>Question 2.2: How do we synthesize code from SCS?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9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Call Sequences: Extraction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Scan code corpus for all usages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, for each type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Best-effort analysis using Roslyn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Building projects hard: dependencies, syntax errors etc.</a:t>
                </a:r>
              </a:p>
              <a:p>
                <a:r>
                  <a:rPr lang="en-US" dirty="0" smtClean="0"/>
                  <a:t>Extracted at the level of individual methods</a:t>
                </a:r>
              </a:p>
              <a:p>
                <a:r>
                  <a:rPr lang="en-US" dirty="0" smtClean="0"/>
                  <a:t>Grouped by syntactic equality, frequency measured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41" r="-1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8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Call Sequences: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■ := </a:t>
            </a:r>
            <a:r>
              <a:rPr lang="en-US" dirty="0" err="1">
                <a:latin typeface="Consolas" panose="020B0609020204030204" pitchFamily="49" charset="0"/>
              </a:rPr>
              <a:t>Regex.Match</a:t>
            </a:r>
            <a:r>
              <a:rPr lang="en-US" dirty="0">
                <a:latin typeface="Consolas" panose="020B0609020204030204" pitchFamily="49" charset="0"/>
              </a:rPr>
              <a:t>(string);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if ([■.Success]</a:t>
            </a:r>
            <a:r>
              <a:rPr lang="en-US" baseline="-25000" dirty="0">
                <a:latin typeface="Consolas" panose="020B0609020204030204" pitchFamily="49" charset="0"/>
              </a:rPr>
              <a:t>get</a:t>
            </a:r>
            <a:r>
              <a:rPr lang="en-US" dirty="0">
                <a:latin typeface="Consolas" panose="020B0609020204030204" pitchFamily="49" charset="0"/>
              </a:rPr>
              <a:t>) </a:t>
            </a:r>
            <a:r>
              <a:rPr lang="en-US" dirty="0" smtClean="0"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>
                <a:latin typeface="Consolas" panose="020B0609020204030204" pitchFamily="49" charset="0"/>
              </a:rPr>
              <a:t>[■.Groups]</a:t>
            </a:r>
            <a:r>
              <a:rPr lang="en-US" baseline="-25000" dirty="0">
                <a:latin typeface="Consolas" panose="020B0609020204030204" pitchFamily="49" charset="0"/>
              </a:rPr>
              <a:t>get</a:t>
            </a:r>
            <a:r>
              <a:rPr lang="en-US" dirty="0" smtClean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27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78078" y="1825626"/>
            <a:ext cx="1179872" cy="48987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82064" y="1825626"/>
            <a:ext cx="1268362" cy="48987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7812" y="1825626"/>
            <a:ext cx="479323" cy="48987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8650" y="4085303"/>
            <a:ext cx="285196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Q1. From where do we get a </a:t>
            </a:r>
            <a:r>
              <a:rPr lang="en-US" dirty="0" smtClean="0">
                <a:latin typeface="Consolas" panose="020B0609020204030204" pitchFamily="49" charset="0"/>
              </a:rPr>
              <a:t>Regex</a:t>
            </a:r>
            <a:r>
              <a:rPr lang="en-US" dirty="0" smtClean="0"/>
              <a:t> object?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0"/>
            <a:endCxn id="7" idx="2"/>
          </p:cNvCxnSpPr>
          <p:nvPr/>
        </p:nvCxnSpPr>
        <p:spPr>
          <a:xfrm flipV="1">
            <a:off x="2054635" y="2315498"/>
            <a:ext cx="113379" cy="17698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09270" y="4085303"/>
            <a:ext cx="285196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Q2. What argument do we pass here?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0"/>
            <a:endCxn id="8" idx="2"/>
          </p:cNvCxnSpPr>
          <p:nvPr/>
        </p:nvCxnSpPr>
        <p:spPr>
          <a:xfrm flipH="1" flipV="1">
            <a:off x="4616245" y="2315498"/>
            <a:ext cx="919010" cy="17698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8650" y="5133540"/>
            <a:ext cx="285196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Q3. What do we name “</a:t>
            </a:r>
            <a:r>
              <a:rPr lang="en-US" dirty="0">
                <a:latin typeface="Consolas" panose="020B0609020204030204" pitchFamily="49" charset="0"/>
              </a:rPr>
              <a:t>■</a:t>
            </a:r>
            <a:r>
              <a:rPr lang="en-US" dirty="0" smtClean="0"/>
              <a:t>”?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6" idx="0"/>
            <a:endCxn id="9" idx="2"/>
          </p:cNvCxnSpPr>
          <p:nvPr/>
        </p:nvCxnSpPr>
        <p:spPr>
          <a:xfrm flipH="1" flipV="1">
            <a:off x="807474" y="2315498"/>
            <a:ext cx="1247161" cy="28180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39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Q1: Object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795" y="1825625"/>
            <a:ext cx="7886700" cy="4351338"/>
          </a:xfrm>
        </p:spPr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do we get a </a:t>
            </a:r>
            <a:r>
              <a:rPr lang="en-US" dirty="0">
                <a:latin typeface="Consolas" panose="020B0609020204030204" pitchFamily="49" charset="0"/>
              </a:rPr>
              <a:t>Regex</a:t>
            </a:r>
            <a:r>
              <a:rPr lang="en-US" dirty="0"/>
              <a:t> object to </a:t>
            </a:r>
            <a:r>
              <a:rPr lang="en-US" dirty="0">
                <a:latin typeface="Consolas" panose="020B0609020204030204" pitchFamily="49" charset="0"/>
              </a:rPr>
              <a:t>invoke </a:t>
            </a:r>
            <a:r>
              <a:rPr lang="en-US" dirty="0" err="1">
                <a:latin typeface="Consolas" panose="020B0609020204030204" pitchFamily="49" charset="0"/>
              </a:rPr>
              <a:t>Regex.Match</a:t>
            </a:r>
            <a:r>
              <a:rPr lang="en-US" dirty="0">
                <a:latin typeface="Consolas" panose="020B0609020204030204" pitchFamily="49" charset="0"/>
              </a:rPr>
              <a:t>(string</a:t>
            </a:r>
            <a:r>
              <a:rPr lang="en-US" dirty="0" smtClean="0">
                <a:latin typeface="Consolas" panose="020B0609020204030204" pitchFamily="49" charset="0"/>
              </a:rPr>
              <a:t>)</a:t>
            </a:r>
            <a:r>
              <a:rPr lang="en-US" dirty="0" smtClean="0"/>
              <a:t>?</a:t>
            </a:r>
          </a:p>
          <a:p>
            <a:r>
              <a:rPr lang="en-US" dirty="0" smtClean="0"/>
              <a:t>Perform a recursive lookup!</a:t>
            </a:r>
          </a:p>
          <a:p>
            <a:r>
              <a:rPr lang="en-US" dirty="0" smtClean="0"/>
              <a:t>Find a structured call sequence for </a:t>
            </a:r>
            <a:r>
              <a:rPr lang="en-US" dirty="0" smtClean="0">
                <a:latin typeface="Consolas" panose="020B0609020204030204" pitchFamily="49" charset="0"/>
              </a:rPr>
              <a:t>Regex</a:t>
            </a:r>
            <a:r>
              <a:rPr lang="en-US" dirty="0" smtClean="0"/>
              <a:t>, which also happens to invoke </a:t>
            </a:r>
            <a:r>
              <a:rPr lang="en-US" dirty="0" err="1" smtClean="0">
                <a:latin typeface="Consolas" panose="020B0609020204030204" pitchFamily="49" charset="0"/>
              </a:rPr>
              <a:t>Regex.Match</a:t>
            </a:r>
            <a:r>
              <a:rPr lang="en-US" dirty="0" smtClean="0">
                <a:latin typeface="Consolas" panose="020B0609020204030204" pitchFamily="49" charset="0"/>
              </a:rPr>
              <a:t>(string)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28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54079" y="-6546"/>
            <a:ext cx="2989921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■ := </a:t>
            </a:r>
            <a:r>
              <a:rPr lang="en-US" sz="1600" dirty="0" err="1">
                <a:latin typeface="Consolas" panose="020B0609020204030204" pitchFamily="49" charset="0"/>
              </a:rPr>
              <a:t>Regex.Match</a:t>
            </a:r>
            <a:r>
              <a:rPr lang="en-US" sz="1600" dirty="0">
                <a:latin typeface="Consolas" panose="020B0609020204030204" pitchFamily="49" charset="0"/>
              </a:rPr>
              <a:t>(string);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if ([■.Success]</a:t>
            </a:r>
            <a:r>
              <a:rPr lang="en-US" sz="1600" baseline="-25000" dirty="0">
                <a:latin typeface="Consolas" panose="020B0609020204030204" pitchFamily="49" charset="0"/>
              </a:rPr>
              <a:t>get</a:t>
            </a:r>
            <a:r>
              <a:rPr lang="en-US" sz="1600" dirty="0">
                <a:latin typeface="Consolas" panose="020B0609020204030204" pitchFamily="49" charset="0"/>
              </a:rPr>
              <a:t>) {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[■.Groups]</a:t>
            </a:r>
            <a:r>
              <a:rPr lang="en-US" sz="1600" baseline="-25000" dirty="0">
                <a:latin typeface="Consolas" panose="020B0609020204030204" pitchFamily="49" charset="0"/>
              </a:rPr>
              <a:t>get</a:t>
            </a:r>
            <a:r>
              <a:rPr lang="en-US" sz="1600" dirty="0">
                <a:latin typeface="Consolas" panose="020B0609020204030204" pitchFamily="49" charset="0"/>
              </a:rPr>
              <a:t>;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 smtClean="0"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273756" y="4118731"/>
            <a:ext cx="487024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D7D31"/>
                </a:solidFill>
                <a:latin typeface="Consolas" panose="020B0609020204030204" pitchFamily="49" charset="0"/>
              </a:rPr>
              <a:t>■ </a:t>
            </a:r>
            <a:r>
              <a:rPr lang="en-US" dirty="0" smtClean="0">
                <a:latin typeface="Consolas" panose="020B0609020204030204" pitchFamily="49" charset="0"/>
              </a:rPr>
              <a:t>:= </a:t>
            </a:r>
            <a:r>
              <a:rPr lang="en-US" smtClean="0">
                <a:latin typeface="Consolas" panose="020B0609020204030204" pitchFamily="49" charset="0"/>
              </a:rPr>
              <a:t>new Regex(string, </a:t>
            </a:r>
            <a:r>
              <a:rPr lang="en-US" dirty="0" err="1" smtClean="0">
                <a:latin typeface="Consolas" panose="020B0609020204030204" pitchFamily="49" charset="0"/>
              </a:rPr>
              <a:t>RegexOptions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ED7D31"/>
                </a:solidFill>
                <a:latin typeface="Consolas" panose="020B0609020204030204" pitchFamily="49" charset="0"/>
              </a:rPr>
              <a:t>■</a:t>
            </a:r>
            <a:r>
              <a:rPr lang="en-US" dirty="0" smtClean="0">
                <a:latin typeface="Consolas" panose="020B0609020204030204" pitchFamily="49" charset="0"/>
              </a:rPr>
              <a:t>.Match(string);</a:t>
            </a:r>
          </a:p>
          <a:p>
            <a:r>
              <a:rPr lang="en-US" dirty="0">
                <a:solidFill>
                  <a:srgbClr val="ED7D31"/>
                </a:solidFill>
                <a:latin typeface="Consolas" panose="020B0609020204030204" pitchFamily="49" charset="0"/>
              </a:rPr>
              <a:t>■</a:t>
            </a:r>
            <a:r>
              <a:rPr lang="en-US" dirty="0" smtClean="0">
                <a:latin typeface="Consolas" panose="020B0609020204030204" pitchFamily="49" charset="0"/>
              </a:rPr>
              <a:t>.Dispose();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109529"/>
            <a:ext cx="4870244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D7D31"/>
                </a:solidFill>
                <a:latin typeface="Consolas" panose="020B0609020204030204" pitchFamily="49" charset="0"/>
              </a:rPr>
              <a:t>■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:= </a:t>
            </a:r>
            <a:r>
              <a:rPr lang="en-US" dirty="0" smtClean="0">
                <a:latin typeface="Consolas" panose="020B0609020204030204" pitchFamily="49" charset="0"/>
              </a:rPr>
              <a:t>new Regex(string, </a:t>
            </a:r>
            <a:r>
              <a:rPr lang="en-US" dirty="0" err="1" smtClean="0">
                <a:latin typeface="Consolas" panose="020B0609020204030204" pitchFamily="49" charset="0"/>
              </a:rPr>
              <a:t>RegexOptions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■ :=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D7D31"/>
                </a:solidFill>
                <a:latin typeface="Consolas" panose="020B0609020204030204" pitchFamily="49" charset="0"/>
              </a:rPr>
              <a:t>■</a:t>
            </a:r>
            <a:r>
              <a:rPr lang="en-US" dirty="0" smtClean="0">
                <a:latin typeface="Consolas" panose="020B0609020204030204" pitchFamily="49" charset="0"/>
              </a:rPr>
              <a:t>.Match(string</a:t>
            </a:r>
            <a:r>
              <a:rPr lang="en-US" dirty="0">
                <a:latin typeface="Consolas" panose="020B0609020204030204" pitchFamily="49" charset="0"/>
              </a:rPr>
              <a:t>);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if ([</a:t>
            </a:r>
            <a:r>
              <a:rPr lang="en-US" dirty="0" smtClean="0">
                <a:latin typeface="Consolas" panose="020B0609020204030204" pitchFamily="49" charset="0"/>
              </a:rPr>
              <a:t>■.Success]</a:t>
            </a:r>
            <a:r>
              <a:rPr lang="en-US" baseline="-25000" dirty="0" smtClean="0">
                <a:latin typeface="Consolas" panose="020B0609020204030204" pitchFamily="49" charset="0"/>
              </a:rPr>
              <a:t>get</a:t>
            </a:r>
            <a:r>
              <a:rPr lang="en-US" dirty="0">
                <a:latin typeface="Consolas" panose="020B0609020204030204" pitchFamily="49" charset="0"/>
              </a:rPr>
              <a:t>) 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[</a:t>
            </a:r>
            <a:r>
              <a:rPr lang="en-US" dirty="0" smtClean="0">
                <a:latin typeface="Consolas" panose="020B0609020204030204" pitchFamily="49" charset="0"/>
              </a:rPr>
              <a:t>■.Groups]</a:t>
            </a:r>
            <a:r>
              <a:rPr lang="en-US" baseline="-25000" dirty="0" smtClean="0">
                <a:latin typeface="Consolas" panose="020B0609020204030204" pitchFamily="49" charset="0"/>
              </a:rPr>
              <a:t>get</a:t>
            </a:r>
            <a:r>
              <a:rPr lang="en-US" dirty="0">
                <a:latin typeface="Consolas" panose="020B0609020204030204" pitchFamily="49" charset="0"/>
              </a:rPr>
              <a:t>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</a:rPr>
              <a:t>}</a:t>
            </a:r>
          </a:p>
          <a:p>
            <a:r>
              <a:rPr lang="en-US" dirty="0">
                <a:solidFill>
                  <a:srgbClr val="ED7D31"/>
                </a:solidFill>
                <a:latin typeface="Consolas" panose="020B0609020204030204" pitchFamily="49" charset="0"/>
              </a:rPr>
              <a:t>■</a:t>
            </a:r>
            <a:r>
              <a:rPr lang="en-US" dirty="0" smtClean="0">
                <a:latin typeface="Consolas" panose="020B0609020204030204" pitchFamily="49" charset="0"/>
              </a:rPr>
              <a:t>.Dispose();</a:t>
            </a:r>
          </a:p>
        </p:txBody>
      </p:sp>
      <p:cxnSp>
        <p:nvCxnSpPr>
          <p:cNvPr id="12" name="Straight Arrow Connector 11"/>
          <p:cNvCxnSpPr>
            <a:stCxn id="8" idx="2"/>
            <a:endCxn id="10" idx="3"/>
          </p:cNvCxnSpPr>
          <p:nvPr/>
        </p:nvCxnSpPr>
        <p:spPr>
          <a:xfrm flipH="1">
            <a:off x="4870244" y="5042061"/>
            <a:ext cx="1838634" cy="9446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1"/>
            <a:endCxn id="10" idx="0"/>
          </p:cNvCxnSpPr>
          <p:nvPr/>
        </p:nvCxnSpPr>
        <p:spPr>
          <a:xfrm flipH="1">
            <a:off x="2435122" y="532063"/>
            <a:ext cx="3718957" cy="45774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7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Q2: Method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argument do we pass to </a:t>
            </a:r>
            <a:r>
              <a:rPr lang="en-US" dirty="0" smtClean="0"/>
              <a:t>method calls?</a:t>
            </a:r>
          </a:p>
          <a:p>
            <a:r>
              <a:rPr lang="en-US" dirty="0" smtClean="0"/>
              <a:t>Use formal argument names to reflect intent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29150" y="1825625"/>
            <a:ext cx="433644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ED7D31"/>
                </a:solidFill>
                <a:latin typeface="Consolas" panose="020B0609020204030204" pitchFamily="49" charset="0"/>
              </a:rPr>
              <a:t>■</a:t>
            </a:r>
            <a:r>
              <a:rPr lang="en-US" sz="1600" dirty="0">
                <a:latin typeface="Consolas" panose="020B0609020204030204" pitchFamily="49" charset="0"/>
              </a:rPr>
              <a:t> := new Regex(string, </a:t>
            </a:r>
            <a:r>
              <a:rPr lang="en-US" sz="1600" dirty="0" err="1">
                <a:latin typeface="Consolas" panose="020B0609020204030204" pitchFamily="49" charset="0"/>
              </a:rPr>
              <a:t>RegexOptions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■ := </a:t>
            </a:r>
            <a:r>
              <a:rPr lang="en-US" sz="1600" dirty="0">
                <a:solidFill>
                  <a:srgbClr val="ED7D31"/>
                </a:solidFill>
                <a:latin typeface="Consolas" panose="020B0609020204030204" pitchFamily="49" charset="0"/>
              </a:rPr>
              <a:t>■</a:t>
            </a:r>
            <a:r>
              <a:rPr lang="en-US" sz="1600" dirty="0">
                <a:latin typeface="Consolas" panose="020B0609020204030204" pitchFamily="49" charset="0"/>
              </a:rPr>
              <a:t>.Match(string);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if ([■.Success]</a:t>
            </a:r>
            <a:r>
              <a:rPr lang="en-US" sz="1600" baseline="-25000" dirty="0">
                <a:latin typeface="Consolas" panose="020B0609020204030204" pitchFamily="49" charset="0"/>
              </a:rPr>
              <a:t>get</a:t>
            </a:r>
            <a:r>
              <a:rPr lang="en-US" sz="1600" dirty="0">
                <a:latin typeface="Consolas" panose="020B0609020204030204" pitchFamily="49" charset="0"/>
              </a:rPr>
              <a:t>) {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[■.Groups]</a:t>
            </a:r>
            <a:r>
              <a:rPr lang="en-US" sz="1600" baseline="-25000" dirty="0">
                <a:latin typeface="Consolas" panose="020B0609020204030204" pitchFamily="49" charset="0"/>
              </a:rPr>
              <a:t>get</a:t>
            </a:r>
            <a:r>
              <a:rPr lang="en-US" sz="1600" dirty="0">
                <a:latin typeface="Consolas" panose="020B0609020204030204" pitchFamily="49" charset="0"/>
              </a:rPr>
              <a:t>;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}</a:t>
            </a:r>
          </a:p>
          <a:p>
            <a:r>
              <a:rPr lang="en-US" sz="1600" dirty="0">
                <a:solidFill>
                  <a:srgbClr val="ED7D31"/>
                </a:solidFill>
                <a:latin typeface="Consolas" panose="020B0609020204030204" pitchFamily="49" charset="0"/>
              </a:rPr>
              <a:t>■</a:t>
            </a:r>
            <a:r>
              <a:rPr lang="en-US" sz="1600" dirty="0">
                <a:latin typeface="Consolas" panose="020B0609020204030204" pitchFamily="49" charset="0"/>
              </a:rPr>
              <a:t>.Dispose</a:t>
            </a:r>
            <a:r>
              <a:rPr lang="en-US" sz="1600" dirty="0" smtClean="0">
                <a:latin typeface="Consolas" panose="020B0609020204030204" pitchFamily="49" charset="0"/>
              </a:rPr>
              <a:t>();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650" y="5530632"/>
            <a:ext cx="259950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More intelligent solutions certainly </a:t>
            </a:r>
            <a:r>
              <a:rPr lang="en-US" dirty="0" smtClean="0"/>
              <a:t>possible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29150" y="3868639"/>
            <a:ext cx="4336444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Consolas" panose="020B0609020204030204" pitchFamily="49" charset="0"/>
              </a:rPr>
              <a:t>string pattern;</a:t>
            </a:r>
          </a:p>
          <a:p>
            <a:r>
              <a:rPr lang="en-US" sz="1600" dirty="0" err="1" smtClean="0">
                <a:latin typeface="Consolas" panose="020B0609020204030204" pitchFamily="49" charset="0"/>
              </a:rPr>
              <a:t>RegexOptions</a:t>
            </a:r>
            <a:r>
              <a:rPr lang="en-US" sz="1600" dirty="0" smtClean="0">
                <a:latin typeface="Consolas" panose="020B0609020204030204" pitchFamily="49" charset="0"/>
              </a:rPr>
              <a:t> options;</a:t>
            </a:r>
          </a:p>
          <a:p>
            <a:r>
              <a:rPr lang="en-US" sz="1600" dirty="0">
                <a:solidFill>
                  <a:srgbClr val="ED7D31"/>
                </a:solidFill>
                <a:latin typeface="Consolas" panose="020B0609020204030204" pitchFamily="49" charset="0"/>
              </a:rPr>
              <a:t>■</a:t>
            </a:r>
            <a:r>
              <a:rPr lang="en-US" sz="1600" dirty="0">
                <a:latin typeface="Consolas" panose="020B0609020204030204" pitchFamily="49" charset="0"/>
              </a:rPr>
              <a:t> := new </a:t>
            </a:r>
            <a:r>
              <a:rPr lang="en-US" sz="1600" dirty="0" smtClean="0">
                <a:latin typeface="Consolas" panose="020B0609020204030204" pitchFamily="49" charset="0"/>
              </a:rPr>
              <a:t>Regex(pattern, options);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 smtClean="0">
                <a:latin typeface="Consolas" panose="020B0609020204030204" pitchFamily="49" charset="0"/>
              </a:rPr>
              <a:t>string input;</a:t>
            </a:r>
          </a:p>
          <a:p>
            <a:r>
              <a:rPr lang="en-US" sz="1600" dirty="0" smtClean="0">
                <a:latin typeface="Consolas" panose="020B0609020204030204" pitchFamily="49" charset="0"/>
              </a:rPr>
              <a:t>■ </a:t>
            </a:r>
            <a:r>
              <a:rPr lang="en-US" sz="1600" dirty="0">
                <a:latin typeface="Consolas" panose="020B0609020204030204" pitchFamily="49" charset="0"/>
              </a:rPr>
              <a:t>:= </a:t>
            </a:r>
            <a:r>
              <a:rPr lang="en-US" sz="1600" dirty="0">
                <a:solidFill>
                  <a:srgbClr val="ED7D31"/>
                </a:solidFill>
                <a:latin typeface="Consolas" panose="020B0609020204030204" pitchFamily="49" charset="0"/>
              </a:rPr>
              <a:t>■</a:t>
            </a:r>
            <a:r>
              <a:rPr lang="en-US" sz="1600" dirty="0">
                <a:latin typeface="Consolas" panose="020B0609020204030204" pitchFamily="49" charset="0"/>
              </a:rPr>
              <a:t>.</a:t>
            </a:r>
            <a:r>
              <a:rPr lang="en-US" sz="1600" dirty="0" smtClean="0">
                <a:latin typeface="Consolas" panose="020B0609020204030204" pitchFamily="49" charset="0"/>
              </a:rPr>
              <a:t>Match(input);</a:t>
            </a:r>
            <a:r>
              <a:rPr lang="en-US" sz="1600" dirty="0">
                <a:latin typeface="Consolas" panose="020B0609020204030204" pitchFamily="49" charset="0"/>
              </a:rPr>
              <a:t/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if ([■.Success]</a:t>
            </a:r>
            <a:r>
              <a:rPr lang="en-US" sz="1600" baseline="-25000" dirty="0">
                <a:latin typeface="Consolas" panose="020B0609020204030204" pitchFamily="49" charset="0"/>
              </a:rPr>
              <a:t>get</a:t>
            </a:r>
            <a:r>
              <a:rPr lang="en-US" sz="1600" dirty="0">
                <a:latin typeface="Consolas" panose="020B0609020204030204" pitchFamily="49" charset="0"/>
              </a:rPr>
              <a:t>) {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[■.Groups]</a:t>
            </a:r>
            <a:r>
              <a:rPr lang="en-US" sz="1600" baseline="-25000" dirty="0">
                <a:latin typeface="Consolas" panose="020B0609020204030204" pitchFamily="49" charset="0"/>
              </a:rPr>
              <a:t>get</a:t>
            </a:r>
            <a:r>
              <a:rPr lang="en-US" sz="1600" dirty="0">
                <a:latin typeface="Consolas" panose="020B0609020204030204" pitchFamily="49" charset="0"/>
              </a:rPr>
              <a:t>;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}</a:t>
            </a:r>
          </a:p>
          <a:p>
            <a:r>
              <a:rPr lang="en-US" sz="1600" dirty="0">
                <a:solidFill>
                  <a:srgbClr val="ED7D31"/>
                </a:solidFill>
                <a:latin typeface="Consolas" panose="020B0609020204030204" pitchFamily="49" charset="0"/>
              </a:rPr>
              <a:t>■</a:t>
            </a:r>
            <a:r>
              <a:rPr lang="en-US" sz="1600" dirty="0">
                <a:latin typeface="Consolas" panose="020B0609020204030204" pitchFamily="49" charset="0"/>
              </a:rPr>
              <a:t>.Dispose</a:t>
            </a:r>
            <a:r>
              <a:rPr lang="en-US" sz="1600" dirty="0" smtClean="0">
                <a:latin typeface="Consolas" panose="020B0609020204030204" pitchFamily="49" charset="0"/>
              </a:rPr>
              <a:t>();</a:t>
            </a:r>
            <a:endParaRPr lang="en-US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46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“How do I match a regular expression in C#?” (Now)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21"/>
          <a:stretch/>
        </p:blipFill>
        <p:spPr>
          <a:xfrm>
            <a:off x="4062702" y="1702383"/>
            <a:ext cx="4452648" cy="416660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Ask Google / Bing / ⋯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Read returned web pages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Repeat Step 2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…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dirty="0" err="1" smtClean="0">
                <a:latin typeface="Consolas" panose="020B0609020204030204" pitchFamily="49" charset="0"/>
              </a:rPr>
              <a:t>Match.Success</a:t>
            </a:r>
            <a:r>
              <a:rPr lang="en-US" dirty="0"/>
              <a:t> </a:t>
            </a:r>
            <a:r>
              <a:rPr lang="en-US" dirty="0" smtClean="0"/>
              <a:t>is what we need!”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…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Write code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96691" y="3022078"/>
            <a:ext cx="3214254" cy="692727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2" r="23053"/>
          <a:stretch/>
        </p:blipFill>
        <p:spPr>
          <a:xfrm>
            <a:off x="4044431" y="1702383"/>
            <a:ext cx="4470920" cy="41666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96691" y="4558937"/>
            <a:ext cx="384760" cy="18288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5" r="49428"/>
          <a:stretch/>
        </p:blipFill>
        <p:spPr>
          <a:xfrm>
            <a:off x="5693773" y="942206"/>
            <a:ext cx="2821577" cy="492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8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 animBg="1"/>
      <p:bldP spid="9" grpId="1" animBg="1"/>
      <p:bldP spid="10" grpId="0" animBg="1"/>
      <p:bldP spid="10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Q3: The Variable Name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What do we name “</a:t>
                </a:r>
                <a:r>
                  <a:rPr lang="en-US" dirty="0">
                    <a:latin typeface="Consolas" panose="020B0609020204030204" pitchFamily="49" charset="0"/>
                  </a:rPr>
                  <a:t>■</a:t>
                </a:r>
                <a:r>
                  <a:rPr lang="en-US" dirty="0"/>
                  <a:t>”?</a:t>
                </a:r>
              </a:p>
              <a:p>
                <a:r>
                  <a:rPr lang="en-US" dirty="0" smtClean="0"/>
                  <a:t>For every occurrence of </a:t>
                </a:r>
                <a:r>
                  <a:rPr lang="en-US" dirty="0" err="1" smtClean="0">
                    <a:latin typeface="Consolas" panose="020B0609020204030204" pitchFamily="49" charset="0"/>
                  </a:rPr>
                  <a:t>Regex.Match</a:t>
                </a:r>
                <a:r>
                  <a:rPr lang="en-US" dirty="0" smtClean="0">
                    <a:latin typeface="Consolas" panose="020B0609020204030204" pitchFamily="49" charset="0"/>
                  </a:rPr>
                  <a:t>(string)</a:t>
                </a:r>
                <a:r>
                  <a:rPr lang="en-US" dirty="0" smtClean="0"/>
                  <a:t> in the code corpus, note down variable name</a:t>
                </a:r>
              </a:p>
              <a:p>
                <a:r>
                  <a:rPr lang="en-US" dirty="0" smtClean="0"/>
                  <a:t>Build histogram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of name frequencies</a:t>
                </a:r>
              </a:p>
              <a:p>
                <a:r>
                  <a:rPr lang="en-US" dirty="0" smtClean="0"/>
                  <a:t>When synthesizing code, use top-ranked feasible name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821" t="-3221" r="-3762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30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29150" y="1825625"/>
            <a:ext cx="38862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Consolas" panose="020B0609020204030204" pitchFamily="49" charset="0"/>
              </a:rPr>
              <a:t>string pattern;</a:t>
            </a:r>
          </a:p>
          <a:p>
            <a:r>
              <a:rPr lang="en-US" sz="1600" dirty="0" err="1" smtClean="0">
                <a:latin typeface="Consolas" panose="020B0609020204030204" pitchFamily="49" charset="0"/>
              </a:rPr>
              <a:t>RegexOptions</a:t>
            </a:r>
            <a:r>
              <a:rPr lang="en-US" sz="1600" dirty="0" smtClean="0">
                <a:latin typeface="Consolas" panose="020B0609020204030204" pitchFamily="49" charset="0"/>
              </a:rPr>
              <a:t> options;</a:t>
            </a:r>
          </a:p>
          <a:p>
            <a:r>
              <a:rPr lang="en-US" sz="1600" dirty="0">
                <a:solidFill>
                  <a:srgbClr val="ED7D31"/>
                </a:solidFill>
                <a:latin typeface="Consolas" panose="020B0609020204030204" pitchFamily="49" charset="0"/>
              </a:rPr>
              <a:t>■</a:t>
            </a:r>
            <a:r>
              <a:rPr lang="en-US" sz="1600" dirty="0">
                <a:latin typeface="Consolas" panose="020B0609020204030204" pitchFamily="49" charset="0"/>
              </a:rPr>
              <a:t> := new </a:t>
            </a:r>
            <a:r>
              <a:rPr lang="en-US" sz="1600" dirty="0" smtClean="0">
                <a:latin typeface="Consolas" panose="020B0609020204030204" pitchFamily="49" charset="0"/>
              </a:rPr>
              <a:t>Regex(pattern, options);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 smtClean="0">
                <a:latin typeface="Consolas" panose="020B0609020204030204" pitchFamily="49" charset="0"/>
              </a:rPr>
              <a:t>string input;</a:t>
            </a:r>
          </a:p>
          <a:p>
            <a:r>
              <a:rPr lang="en-US" sz="1600" dirty="0" smtClean="0">
                <a:latin typeface="Consolas" panose="020B0609020204030204" pitchFamily="49" charset="0"/>
              </a:rPr>
              <a:t>■ </a:t>
            </a:r>
            <a:r>
              <a:rPr lang="en-US" sz="1600" dirty="0">
                <a:latin typeface="Consolas" panose="020B0609020204030204" pitchFamily="49" charset="0"/>
              </a:rPr>
              <a:t>:= </a:t>
            </a:r>
            <a:r>
              <a:rPr lang="en-US" sz="1600" dirty="0">
                <a:solidFill>
                  <a:srgbClr val="ED7D31"/>
                </a:solidFill>
                <a:latin typeface="Consolas" panose="020B0609020204030204" pitchFamily="49" charset="0"/>
              </a:rPr>
              <a:t>■</a:t>
            </a:r>
            <a:r>
              <a:rPr lang="en-US" sz="1600" dirty="0">
                <a:latin typeface="Consolas" panose="020B0609020204030204" pitchFamily="49" charset="0"/>
              </a:rPr>
              <a:t>.</a:t>
            </a:r>
            <a:r>
              <a:rPr lang="en-US" sz="1600" dirty="0" smtClean="0">
                <a:latin typeface="Consolas" panose="020B0609020204030204" pitchFamily="49" charset="0"/>
              </a:rPr>
              <a:t>Match(input);</a:t>
            </a:r>
            <a:r>
              <a:rPr lang="en-US" sz="1600" dirty="0">
                <a:latin typeface="Consolas" panose="020B0609020204030204" pitchFamily="49" charset="0"/>
              </a:rPr>
              <a:t/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if ([■.Success]</a:t>
            </a:r>
            <a:r>
              <a:rPr lang="en-US" sz="1600" baseline="-25000" dirty="0">
                <a:latin typeface="Consolas" panose="020B0609020204030204" pitchFamily="49" charset="0"/>
              </a:rPr>
              <a:t>get</a:t>
            </a:r>
            <a:r>
              <a:rPr lang="en-US" sz="1600" dirty="0">
                <a:latin typeface="Consolas" panose="020B0609020204030204" pitchFamily="49" charset="0"/>
              </a:rPr>
              <a:t>) {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[■.Groups]</a:t>
            </a:r>
            <a:r>
              <a:rPr lang="en-US" sz="1600" baseline="-25000" dirty="0">
                <a:latin typeface="Consolas" panose="020B0609020204030204" pitchFamily="49" charset="0"/>
              </a:rPr>
              <a:t>get</a:t>
            </a:r>
            <a:r>
              <a:rPr lang="en-US" sz="1600" dirty="0">
                <a:latin typeface="Consolas" panose="020B0609020204030204" pitchFamily="49" charset="0"/>
              </a:rPr>
              <a:t>;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}</a:t>
            </a:r>
          </a:p>
          <a:p>
            <a:r>
              <a:rPr lang="en-US" sz="1600" dirty="0">
                <a:solidFill>
                  <a:srgbClr val="ED7D31"/>
                </a:solidFill>
                <a:latin typeface="Consolas" panose="020B0609020204030204" pitchFamily="49" charset="0"/>
              </a:rPr>
              <a:t>■</a:t>
            </a:r>
            <a:r>
              <a:rPr lang="en-US" sz="1600" dirty="0">
                <a:latin typeface="Consolas" panose="020B0609020204030204" pitchFamily="49" charset="0"/>
              </a:rPr>
              <a:t>.Dispose</a:t>
            </a:r>
            <a:r>
              <a:rPr lang="en-US" sz="1600" dirty="0" smtClean="0">
                <a:latin typeface="Consolas" panose="020B0609020204030204" pitchFamily="49" charset="0"/>
              </a:rPr>
              <a:t>();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215747"/>
            <a:ext cx="322489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Captures practice, but don’t we actually want to capture intent?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29150" y="4549676"/>
            <a:ext cx="38862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Consolas" panose="020B0609020204030204" pitchFamily="49" charset="0"/>
              </a:rPr>
              <a:t>string pattern;</a:t>
            </a:r>
          </a:p>
          <a:p>
            <a:r>
              <a:rPr lang="en-US" sz="1600" dirty="0" err="1" smtClean="0">
                <a:latin typeface="Consolas" panose="020B0609020204030204" pitchFamily="49" charset="0"/>
              </a:rPr>
              <a:t>RegexOptions</a:t>
            </a:r>
            <a:r>
              <a:rPr lang="en-US" sz="1600" dirty="0" smtClean="0">
                <a:latin typeface="Consolas" panose="020B0609020204030204" pitchFamily="49" charset="0"/>
              </a:rPr>
              <a:t> options;</a:t>
            </a:r>
          </a:p>
          <a:p>
            <a:r>
              <a:rPr lang="en-US" sz="1600" dirty="0" smtClean="0">
                <a:solidFill>
                  <a:srgbClr val="ED7D31"/>
                </a:solidFill>
                <a:latin typeface="Consolas" panose="020B0609020204030204" pitchFamily="49" charset="0"/>
              </a:rPr>
              <a:t>■</a:t>
            </a:r>
            <a:r>
              <a:rPr lang="en-US" sz="1600" dirty="0" smtClean="0">
                <a:latin typeface="Consolas" panose="020B0609020204030204" pitchFamily="49" charset="0"/>
              </a:rPr>
              <a:t> := </a:t>
            </a:r>
            <a:r>
              <a:rPr lang="en-US" sz="1600" dirty="0">
                <a:latin typeface="Consolas" panose="020B0609020204030204" pitchFamily="49" charset="0"/>
              </a:rPr>
              <a:t>new </a:t>
            </a:r>
            <a:r>
              <a:rPr lang="en-US" sz="1600" dirty="0" smtClean="0">
                <a:latin typeface="Consolas" panose="020B0609020204030204" pitchFamily="49" charset="0"/>
              </a:rPr>
              <a:t>Regex(pattern, options);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 smtClean="0">
                <a:latin typeface="Consolas" panose="020B0609020204030204" pitchFamily="49" charset="0"/>
              </a:rPr>
              <a:t>string input;</a:t>
            </a:r>
          </a:p>
          <a:p>
            <a:r>
              <a:rPr lang="en-US" sz="1600" dirty="0" err="1" smtClean="0">
                <a:latin typeface="Consolas" panose="020B0609020204030204" pitchFamily="49" charset="0"/>
              </a:rPr>
              <a:t>var</a:t>
            </a:r>
            <a:r>
              <a:rPr lang="en-US" sz="1600" dirty="0" smtClean="0"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41719C"/>
                </a:solidFill>
                <a:latin typeface="Consolas" panose="020B0609020204030204" pitchFamily="49" charset="0"/>
              </a:rPr>
              <a:t>match</a:t>
            </a:r>
            <a:r>
              <a:rPr lang="en-US" sz="1600" dirty="0" smtClean="0">
                <a:latin typeface="Consolas" panose="020B0609020204030204" pitchFamily="49" charset="0"/>
              </a:rPr>
              <a:t> = </a:t>
            </a:r>
            <a:r>
              <a:rPr lang="en-US" sz="1600" dirty="0" smtClean="0">
                <a:solidFill>
                  <a:srgbClr val="ED7D31"/>
                </a:solidFill>
                <a:latin typeface="Consolas" panose="020B0609020204030204" pitchFamily="49" charset="0"/>
              </a:rPr>
              <a:t>■</a:t>
            </a:r>
            <a:r>
              <a:rPr lang="en-US" sz="1600" dirty="0" smtClean="0">
                <a:latin typeface="Consolas" panose="020B0609020204030204" pitchFamily="49" charset="0"/>
              </a:rPr>
              <a:t>.Match(input);</a:t>
            </a:r>
            <a:r>
              <a:rPr lang="en-US" sz="1600" dirty="0">
                <a:latin typeface="Consolas" panose="020B0609020204030204" pitchFamily="49" charset="0"/>
              </a:rPr>
              <a:t/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if </a:t>
            </a:r>
            <a:r>
              <a:rPr lang="en-US" sz="1600" dirty="0" smtClean="0">
                <a:latin typeface="Consolas" panose="020B0609020204030204" pitchFamily="49" charset="0"/>
              </a:rPr>
              <a:t>([</a:t>
            </a:r>
            <a:r>
              <a:rPr lang="en-US" sz="1600" dirty="0" err="1" smtClean="0">
                <a:solidFill>
                  <a:srgbClr val="41719C"/>
                </a:solidFill>
                <a:latin typeface="Consolas" panose="020B0609020204030204" pitchFamily="49" charset="0"/>
              </a:rPr>
              <a:t>match</a:t>
            </a:r>
            <a:r>
              <a:rPr lang="en-US" sz="1600" dirty="0" err="1" smtClean="0">
                <a:latin typeface="Consolas" panose="020B0609020204030204" pitchFamily="49" charset="0"/>
              </a:rPr>
              <a:t>.Success</a:t>
            </a:r>
            <a:r>
              <a:rPr lang="en-US" sz="1600" dirty="0" smtClean="0">
                <a:latin typeface="Consolas" panose="020B0609020204030204" pitchFamily="49" charset="0"/>
              </a:rPr>
              <a:t>]</a:t>
            </a:r>
            <a:r>
              <a:rPr lang="en-US" sz="1600" baseline="-25000" dirty="0" smtClean="0">
                <a:latin typeface="Consolas" panose="020B0609020204030204" pitchFamily="49" charset="0"/>
              </a:rPr>
              <a:t>get</a:t>
            </a:r>
            <a:r>
              <a:rPr lang="en-US" sz="1600" dirty="0">
                <a:latin typeface="Consolas" panose="020B0609020204030204" pitchFamily="49" charset="0"/>
              </a:rPr>
              <a:t>) {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dirty="0" smtClean="0">
                <a:latin typeface="Consolas" panose="020B0609020204030204" pitchFamily="49" charset="0"/>
              </a:rPr>
              <a:t>[</a:t>
            </a:r>
            <a:r>
              <a:rPr lang="en-US" sz="1600" dirty="0" err="1" smtClean="0">
                <a:solidFill>
                  <a:srgbClr val="41719C"/>
                </a:solidFill>
                <a:latin typeface="Consolas" panose="020B0609020204030204" pitchFamily="49" charset="0"/>
              </a:rPr>
              <a:t>match</a:t>
            </a:r>
            <a:r>
              <a:rPr lang="en-US" sz="1600" dirty="0" err="1" smtClean="0">
                <a:latin typeface="Consolas" panose="020B0609020204030204" pitchFamily="49" charset="0"/>
              </a:rPr>
              <a:t>.Groups</a:t>
            </a:r>
            <a:r>
              <a:rPr lang="en-US" sz="1600" dirty="0" smtClean="0">
                <a:latin typeface="Consolas" panose="020B0609020204030204" pitchFamily="49" charset="0"/>
              </a:rPr>
              <a:t>]</a:t>
            </a:r>
            <a:r>
              <a:rPr lang="en-US" sz="1600" baseline="-25000" dirty="0" smtClean="0">
                <a:latin typeface="Consolas" panose="020B0609020204030204" pitchFamily="49" charset="0"/>
              </a:rPr>
              <a:t>get</a:t>
            </a:r>
            <a:r>
              <a:rPr lang="en-US" sz="1600" dirty="0">
                <a:latin typeface="Consolas" panose="020B0609020204030204" pitchFamily="49" charset="0"/>
              </a:rPr>
              <a:t>;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}</a:t>
            </a:r>
          </a:p>
          <a:p>
            <a:r>
              <a:rPr lang="en-US" sz="1600" dirty="0" smtClean="0">
                <a:solidFill>
                  <a:srgbClr val="ED7D31"/>
                </a:solidFill>
                <a:latin typeface="Consolas" panose="020B0609020204030204" pitchFamily="49" charset="0"/>
              </a:rPr>
              <a:t>■</a:t>
            </a:r>
            <a:r>
              <a:rPr lang="en-US" sz="1600" dirty="0" smtClean="0">
                <a:latin typeface="Consolas" panose="020B0609020204030204" pitchFamily="49" charset="0"/>
              </a:rPr>
              <a:t>.Dispose();</a:t>
            </a:r>
            <a:endParaRPr lang="en-US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68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7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Query-to-API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8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Query-to-API Mapping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API element,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= </a:t>
                </a:r>
                <a:r>
                  <a:rPr lang="en-US" dirty="0" err="1" smtClean="0">
                    <a:latin typeface="Consolas" panose="020B0609020204030204" pitchFamily="49" charset="0"/>
                  </a:rPr>
                  <a:t>Regex.Match</a:t>
                </a:r>
                <a:r>
                  <a:rPr lang="en-US" dirty="0" smtClean="0">
                    <a:latin typeface="Consolas" panose="020B0609020204030204" pitchFamily="49" charset="0"/>
                  </a:rPr>
                  <a:t>(string)</a:t>
                </a:r>
              </a:p>
              <a:p>
                <a:r>
                  <a:rPr lang="en-US" dirty="0" smtClean="0"/>
                  <a:t>User query,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=[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match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regular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expression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We first compute: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∣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sepChr m:val="∣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 computed offline using standard EM algorithm using </a:t>
                </a:r>
                <a:r>
                  <a:rPr lang="en-US" dirty="0" err="1" smtClean="0"/>
                  <a:t>clickthrough</a:t>
                </a:r>
                <a:r>
                  <a:rPr lang="en-US" dirty="0" smtClean="0"/>
                  <a:t> data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4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Structured Call Sequences for Synthesis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Structured call sequences extracted from GitHub code corpus, grouped by syntactic equality, placed into Lucene database</a:t>
                </a:r>
              </a:p>
              <a:p>
                <a:r>
                  <a:rPr lang="en-US" dirty="0" smtClean="0"/>
                  <a:t>SCS database queried given API element ranking,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sepChr m:val="∣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</m:func>
                  </m:oMath>
                </a14:m>
                <a:endParaRPr lang="en-US" b="0" dirty="0" smtClean="0"/>
              </a:p>
              <a:p>
                <a:r>
                  <a:rPr lang="en-US" dirty="0"/>
                  <a:t>Input query: “append strings”</a:t>
                </a:r>
              </a:p>
              <a:p>
                <a:r>
                  <a:rPr lang="en-US" dirty="0"/>
                  <a:t>Ranked APIs:</a:t>
                </a:r>
                <a:br>
                  <a:rPr lang="en-US" dirty="0"/>
                </a:br>
                <a:r>
                  <a:rPr lang="en-US" dirty="0" err="1">
                    <a:latin typeface="Consolas" panose="020B0609020204030204" pitchFamily="49" charset="0"/>
                  </a:rPr>
                  <a:t>StringBuilder.Append</a:t>
                </a:r>
                <a:r>
                  <a:rPr lang="en-US" dirty="0">
                    <a:latin typeface="Consolas" panose="020B0609020204030204" pitchFamily="49" charset="0"/>
                  </a:rPr>
                  <a:t>(string)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err="1">
                    <a:latin typeface="Consolas" panose="020B0609020204030204" pitchFamily="49" charset="0"/>
                  </a:rPr>
                  <a:t>StringBuilder.AppendLine</a:t>
                </a:r>
                <a:r>
                  <a:rPr lang="en-US" dirty="0">
                    <a:latin typeface="Consolas" panose="020B0609020204030204" pitchFamily="49" charset="0"/>
                  </a:rPr>
                  <a:t>(string)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…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41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7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Picking Structured Call Sequences for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Lucene internally uses a cosine similarity function to rank documents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API elements</a:t>
                </a:r>
              </a:p>
              <a:p>
                <a:r>
                  <a:rPr lang="en-US" dirty="0" smtClean="0"/>
                  <a:t>API element ranking,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sepChr m:val="∣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 is the document </a:t>
                </a:r>
                <a:r>
                  <a:rPr lang="en-US" dirty="0" smtClean="0"/>
                  <a:t>signature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appears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the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SCS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Similarity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Frequency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‖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34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00801" y="5934670"/>
            <a:ext cx="274319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Convenient hand-off point between NLP experts and synthesis </a:t>
            </a:r>
            <a:r>
              <a:rPr lang="en-US" dirty="0" smtClean="0"/>
              <a:t>experts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Oops!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5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Oops! (1)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Query 1: “convert string to </a:t>
            </a:r>
            <a:r>
              <a:rPr lang="en-US" dirty="0" err="1" smtClean="0"/>
              <a:t>int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Query 2: “convert </a:t>
            </a:r>
            <a:r>
              <a:rPr lang="en-US" dirty="0" err="1" smtClean="0"/>
              <a:t>int</a:t>
            </a:r>
            <a:r>
              <a:rPr lang="en-US" dirty="0" smtClean="0"/>
              <a:t> to string”</a:t>
            </a:r>
          </a:p>
          <a:p>
            <a:r>
              <a:rPr lang="en-US" dirty="0" smtClean="0"/>
              <a:t>Same generated snippet for both</a:t>
            </a:r>
          </a:p>
          <a:p>
            <a:r>
              <a:rPr lang="en-US" dirty="0" err="1" smtClean="0">
                <a:latin typeface="Consolas" panose="020B0609020204030204" pitchFamily="49" charset="0"/>
              </a:rPr>
              <a:t>var</a:t>
            </a:r>
            <a:r>
              <a:rPr lang="en-US" dirty="0" smtClean="0">
                <a:latin typeface="Consolas" panose="020B0609020204030204" pitchFamily="49" charset="0"/>
              </a:rPr>
              <a:t> value = default(string);</a:t>
            </a:r>
            <a:br>
              <a:rPr lang="en-US" dirty="0" smtClean="0">
                <a:latin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</a:rPr>
              <a:t>System.Convert.ToInt32(value);</a:t>
            </a:r>
          </a:p>
          <a:p>
            <a:r>
              <a:rPr lang="en-US" dirty="0" smtClean="0"/>
              <a:t>Because query-to-API translator uses bags-of-words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5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Oops!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Query: “open file dialog”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Filter</a:t>
            </a:r>
            <a:r>
              <a:rPr lang="en-US" dirty="0" smtClean="0"/>
              <a:t> property specifies types of files to be chosen</a:t>
            </a:r>
          </a:p>
          <a:p>
            <a:r>
              <a:rPr lang="en-US" dirty="0" smtClean="0"/>
              <a:t>Special syntax for correct values</a:t>
            </a:r>
          </a:p>
          <a:p>
            <a:r>
              <a:rPr lang="en-US" dirty="0" smtClean="0"/>
              <a:t>For example:</a:t>
            </a:r>
            <a:br>
              <a:rPr lang="en-US" dirty="0" smtClean="0"/>
            </a:br>
            <a:r>
              <a:rPr lang="en-US" dirty="0" smtClean="0">
                <a:latin typeface="Consolas" panose="020B0609020204030204" pitchFamily="49" charset="0"/>
              </a:rPr>
              <a:t>"Text </a:t>
            </a:r>
            <a:r>
              <a:rPr lang="en-US" dirty="0">
                <a:latin typeface="Consolas" panose="020B0609020204030204" pitchFamily="49" charset="0"/>
              </a:rPr>
              <a:t>Files (.txt)|*.</a:t>
            </a:r>
            <a:r>
              <a:rPr lang="en-US" dirty="0" smtClean="0">
                <a:latin typeface="Consolas" panose="020B0609020204030204" pitchFamily="49" charset="0"/>
              </a:rPr>
              <a:t>txt"</a:t>
            </a:r>
          </a:p>
          <a:p>
            <a:r>
              <a:rPr lang="en-US" dirty="0" smtClean="0"/>
              <a:t>Generated snippet is unhelpful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var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dlg</a:t>
            </a:r>
            <a:r>
              <a:rPr lang="en-US" dirty="0">
                <a:latin typeface="Consolas" panose="020B0609020204030204" pitchFamily="49" charset="0"/>
              </a:rPr>
              <a:t> = new </a:t>
            </a:r>
            <a:r>
              <a:rPr lang="en-US" dirty="0" err="1">
                <a:latin typeface="Consolas" panose="020B0609020204030204" pitchFamily="49" charset="0"/>
              </a:rPr>
              <a:t>OpenFileDialog</a:t>
            </a:r>
            <a:r>
              <a:rPr lang="en-US" dirty="0">
                <a:latin typeface="Consolas" panose="020B0609020204030204" pitchFamily="49" charset="0"/>
              </a:rPr>
              <a:t>();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 err="1">
                <a:latin typeface="Consolas" panose="020B0609020204030204" pitchFamily="49" charset="0"/>
              </a:rPr>
              <a:t>dlg.Title</a:t>
            </a:r>
            <a:r>
              <a:rPr lang="en-US" dirty="0">
                <a:latin typeface="Consolas" panose="020B0609020204030204" pitchFamily="49" charset="0"/>
              </a:rPr>
              <a:t> = null;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 err="1">
                <a:latin typeface="Consolas" panose="020B0609020204030204" pitchFamily="49" charset="0"/>
              </a:rPr>
              <a:t>dlg.InitialDirectory</a:t>
            </a:r>
            <a:r>
              <a:rPr lang="en-US" dirty="0">
                <a:latin typeface="Consolas" panose="020B0609020204030204" pitchFamily="49" charset="0"/>
              </a:rPr>
              <a:t> = null;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dlg.Filter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= null;</a:t>
            </a:r>
            <a:r>
              <a:rPr lang="en-US" dirty="0">
                <a:latin typeface="Consolas" panose="020B0609020204030204" pitchFamily="49" charset="0"/>
              </a:rPr>
              <a:t/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 err="1">
                <a:latin typeface="Consolas" panose="020B0609020204030204" pitchFamily="49" charset="0"/>
              </a:rPr>
              <a:t>dlg.FilterIndex</a:t>
            </a:r>
            <a:r>
              <a:rPr lang="en-US" dirty="0">
                <a:latin typeface="Consolas" panose="020B0609020204030204" pitchFamily="49" charset="0"/>
              </a:rPr>
              <a:t> = 0;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if (</a:t>
            </a:r>
            <a:r>
              <a:rPr lang="en-US" dirty="0" err="1">
                <a:latin typeface="Consolas" panose="020B0609020204030204" pitchFamily="49" charset="0"/>
              </a:rPr>
              <a:t>dlg.ShowDialog</a:t>
            </a:r>
            <a:r>
              <a:rPr lang="en-US" dirty="0">
                <a:latin typeface="Consolas" panose="020B0609020204030204" pitchFamily="49" charset="0"/>
              </a:rPr>
              <a:t>()) 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var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fName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dlg.FileName</a:t>
            </a:r>
            <a:r>
              <a:rPr lang="en-US" dirty="0">
                <a:latin typeface="Consolas" panose="020B0609020204030204" pitchFamily="49" charset="0"/>
              </a:rPr>
              <a:t>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8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Oops! (2)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Query: “open file dialog”</a:t>
            </a:r>
          </a:p>
          <a:p>
            <a:r>
              <a:rPr lang="en-US" dirty="0">
                <a:latin typeface="Consolas" panose="020B0609020204030204" pitchFamily="49" charset="0"/>
              </a:rPr>
              <a:t>Filter</a:t>
            </a:r>
            <a:r>
              <a:rPr lang="en-US" dirty="0"/>
              <a:t> property specifies </a:t>
            </a:r>
            <a:r>
              <a:rPr lang="en-US" dirty="0" err="1" smtClean="0"/>
              <a:t>filetypes</a:t>
            </a:r>
            <a:r>
              <a:rPr lang="en-US" dirty="0" smtClean="0"/>
              <a:t> </a:t>
            </a:r>
            <a:r>
              <a:rPr lang="en-US" dirty="0"/>
              <a:t>to be chosen</a:t>
            </a:r>
          </a:p>
          <a:p>
            <a:r>
              <a:rPr lang="en-US" dirty="0"/>
              <a:t>Special syntax for correct values</a:t>
            </a:r>
          </a:p>
          <a:p>
            <a:r>
              <a:rPr lang="en-US" dirty="0"/>
              <a:t>For example</a:t>
            </a:r>
            <a:r>
              <a:rPr lang="en-US" dirty="0" smtClean="0"/>
              <a:t>: </a:t>
            </a:r>
            <a:r>
              <a:rPr lang="en-US" dirty="0" smtClean="0">
                <a:latin typeface="Consolas" panose="020B0609020204030204" pitchFamily="49" charset="0"/>
              </a:rPr>
              <a:t>"</a:t>
            </a:r>
            <a:r>
              <a:rPr lang="en-US" dirty="0">
                <a:latin typeface="Consolas" panose="020B0609020204030204" pitchFamily="49" charset="0"/>
              </a:rPr>
              <a:t>Text Files (.txt)|*.txt"</a:t>
            </a:r>
          </a:p>
          <a:p>
            <a:r>
              <a:rPr lang="en-US" dirty="0"/>
              <a:t>Generated snippet is </a:t>
            </a:r>
            <a:r>
              <a:rPr lang="en-US" dirty="0" smtClean="0"/>
              <a:t>unhelpful</a:t>
            </a:r>
          </a:p>
          <a:p>
            <a:r>
              <a:rPr lang="en-US" dirty="0" smtClean="0"/>
              <a:t>Similar examples: regular expressions, date-time format strings (</a:t>
            </a:r>
            <a:r>
              <a:rPr lang="en-US" dirty="0" smtClean="0">
                <a:latin typeface="Consolas" panose="020B0609020204030204" pitchFamily="49" charset="0"/>
              </a:rPr>
              <a:t>“</a:t>
            </a:r>
            <a:r>
              <a:rPr lang="en-US" dirty="0" err="1" smtClean="0">
                <a:latin typeface="Consolas" panose="020B0609020204030204" pitchFamily="49" charset="0"/>
              </a:rPr>
              <a:t>dd</a:t>
            </a:r>
            <a:r>
              <a:rPr lang="en-US" dirty="0" smtClean="0">
                <a:latin typeface="Consolas" panose="020B0609020204030204" pitchFamily="49" charset="0"/>
              </a:rPr>
              <a:t>-mm-</a:t>
            </a:r>
            <a:r>
              <a:rPr lang="en-US" dirty="0" err="1" smtClean="0">
                <a:latin typeface="Consolas" panose="020B0609020204030204" pitchFamily="49" charset="0"/>
              </a:rPr>
              <a:t>yyyy</a:t>
            </a:r>
            <a:r>
              <a:rPr lang="en-US" dirty="0" smtClean="0">
                <a:latin typeface="Consolas" panose="020B0609020204030204" pitchFamily="49" charset="0"/>
              </a:rPr>
              <a:t>"</a:t>
            </a:r>
            <a:r>
              <a:rPr lang="en-US" dirty="0" smtClean="0"/>
              <a:t>), etc.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6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Oops!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Query: “launch process”</a:t>
            </a:r>
          </a:p>
          <a:p>
            <a:r>
              <a:rPr lang="en-US" dirty="0" smtClean="0"/>
              <a:t>First relevant snippet ranked 8</a:t>
            </a:r>
            <a:r>
              <a:rPr lang="en-US" baseline="30000" dirty="0" smtClean="0"/>
              <a:t>th</a:t>
            </a:r>
            <a:endParaRPr lang="en-US" dirty="0"/>
          </a:p>
          <a:p>
            <a:r>
              <a:rPr lang="en-US" dirty="0" err="1" smtClean="0">
                <a:solidFill>
                  <a:srgbClr val="00B050"/>
                </a:solidFill>
                <a:latin typeface="Consolas" panose="020B0609020204030204" pitchFamily="49" charset="0"/>
              </a:rPr>
              <a:t>var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startInfo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 = new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ProcessStartInfo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</a:rPr>
              <a:t>();</a:t>
            </a:r>
            <a:b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</a:rPr>
            </a:br>
            <a:r>
              <a:rPr lang="en-US" dirty="0" err="1" smtClean="0">
                <a:solidFill>
                  <a:srgbClr val="00B050"/>
                </a:solidFill>
                <a:latin typeface="Consolas" panose="020B0609020204030204" pitchFamily="49" charset="0"/>
              </a:rPr>
              <a:t>startInfo.FileName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= 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</a:rPr>
              <a:t>null;</a:t>
            </a:r>
            <a:b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</a:rPr>
            </a:br>
            <a:r>
              <a:rPr lang="en-US" dirty="0" err="1" smtClean="0">
                <a:solidFill>
                  <a:srgbClr val="00B050"/>
                </a:solidFill>
                <a:latin typeface="Consolas" panose="020B0609020204030204" pitchFamily="49" charset="0"/>
              </a:rPr>
              <a:t>var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process =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Process.Start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startInfo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</a:rPr>
              <a:t>);</a:t>
            </a:r>
            <a:b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</a:rPr>
            </a:br>
            <a:r>
              <a:rPr lang="en-US" dirty="0" err="1" smtClean="0">
                <a:solidFill>
                  <a:srgbClr val="00B050"/>
                </a:solidFill>
                <a:latin typeface="Consolas" panose="020B0609020204030204" pitchFamily="49" charset="0"/>
              </a:rPr>
              <a:t>process.WaitForExit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var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startInfo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= new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ProcessStartInfo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();</a:t>
            </a:r>
            <a:b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startInfo.FileName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null;</a:t>
            </a:r>
            <a:b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startInfo.CreateNoWindow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false;</a:t>
            </a:r>
            <a:b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startInfo.RedirectStandardOutput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false;</a:t>
            </a:r>
            <a:b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startInfo.RedirectStandardError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false;</a:t>
            </a:r>
            <a:b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startInfo.UseShellExecute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 false;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9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“How do I match a regular expression in C#?” (Us)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Enter query “match regular expression”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Get answer:</a:t>
            </a:r>
            <a:br>
              <a:rPr lang="en-US" dirty="0"/>
            </a:br>
            <a:r>
              <a:rPr lang="en-US" sz="2400" dirty="0" smtClean="0">
                <a:latin typeface="Consolas" panose="020B0609020204030204" pitchFamily="49" charset="0"/>
              </a:rPr>
              <a:t>string pattern;</a:t>
            </a:r>
            <a:br>
              <a:rPr lang="en-US" sz="2400" dirty="0" smtClean="0">
                <a:latin typeface="Consolas" panose="020B0609020204030204" pitchFamily="49" charset="0"/>
              </a:rPr>
            </a:br>
            <a:r>
              <a:rPr lang="en-US" sz="2400" dirty="0" err="1" smtClean="0">
                <a:latin typeface="Consolas" panose="020B0609020204030204" pitchFamily="49" charset="0"/>
              </a:rPr>
              <a:t>RegexOptions</a:t>
            </a:r>
            <a:r>
              <a:rPr lang="en-US" sz="2400" dirty="0" smtClean="0">
                <a:latin typeface="Consolas" panose="020B0609020204030204" pitchFamily="49" charset="0"/>
              </a:rPr>
              <a:t> options;</a:t>
            </a:r>
            <a:br>
              <a:rPr lang="en-US" sz="2400" dirty="0" smtClean="0">
                <a:latin typeface="Consolas" panose="020B0609020204030204" pitchFamily="49" charset="0"/>
              </a:rPr>
            </a:br>
            <a:r>
              <a:rPr lang="en-US" sz="2400" dirty="0" err="1" smtClean="0">
                <a:latin typeface="Consolas" panose="020B0609020204030204" pitchFamily="49" charset="0"/>
              </a:rPr>
              <a:t>var</a:t>
            </a:r>
            <a:r>
              <a:rPr lang="en-US" sz="2400" dirty="0" smtClean="0">
                <a:latin typeface="Consolas" panose="020B0609020204030204" pitchFamily="49" charset="0"/>
              </a:rPr>
              <a:t> </a:t>
            </a:r>
            <a:r>
              <a:rPr lang="en-US" sz="2400" dirty="0">
                <a:latin typeface="Consolas" panose="020B0609020204030204" pitchFamily="49" charset="0"/>
              </a:rPr>
              <a:t>regex = </a:t>
            </a:r>
            <a:r>
              <a:rPr lang="en-US" sz="2400" dirty="0" smtClean="0">
                <a:latin typeface="Consolas" panose="020B0609020204030204" pitchFamily="49" charset="0"/>
              </a:rPr>
              <a:t>new Regex(pattern</a:t>
            </a:r>
            <a:r>
              <a:rPr lang="en-US" sz="2400" dirty="0">
                <a:latin typeface="Consolas" panose="020B0609020204030204" pitchFamily="49" charset="0"/>
              </a:rPr>
              <a:t>, options</a:t>
            </a:r>
            <a:r>
              <a:rPr lang="en-US" sz="2400" dirty="0" smtClean="0">
                <a:latin typeface="Consolas" panose="020B0609020204030204" pitchFamily="49" charset="0"/>
              </a:rPr>
              <a:t>);</a:t>
            </a:r>
            <a:br>
              <a:rPr lang="en-US" sz="2400" dirty="0" smtClean="0">
                <a:latin typeface="Consolas" panose="020B0609020204030204" pitchFamily="49" charset="0"/>
              </a:rPr>
            </a:br>
            <a:r>
              <a:rPr lang="en-US" sz="2400" dirty="0" smtClean="0">
                <a:latin typeface="Consolas" panose="020B0609020204030204" pitchFamily="49" charset="0"/>
              </a:rPr>
              <a:t>string input;</a:t>
            </a:r>
            <a:br>
              <a:rPr lang="en-US" sz="2400" dirty="0" smtClean="0">
                <a:latin typeface="Consolas" panose="020B0609020204030204" pitchFamily="49" charset="0"/>
              </a:rPr>
            </a:br>
            <a:r>
              <a:rPr lang="en-US" sz="2400" dirty="0" err="1" smtClean="0">
                <a:latin typeface="Consolas" panose="020B0609020204030204" pitchFamily="49" charset="0"/>
              </a:rPr>
              <a:t>var</a:t>
            </a:r>
            <a:r>
              <a:rPr lang="en-US" sz="2400" dirty="0" smtClean="0">
                <a:latin typeface="Consolas" panose="020B0609020204030204" pitchFamily="49" charset="0"/>
              </a:rPr>
              <a:t> </a:t>
            </a:r>
            <a:r>
              <a:rPr lang="en-US" sz="2400" dirty="0">
                <a:latin typeface="Consolas" panose="020B0609020204030204" pitchFamily="49" charset="0"/>
              </a:rPr>
              <a:t>match = </a:t>
            </a:r>
            <a:r>
              <a:rPr lang="en-US" sz="2400" dirty="0" err="1">
                <a:latin typeface="Consolas" panose="020B0609020204030204" pitchFamily="49" charset="0"/>
              </a:rPr>
              <a:t>regex.Match</a:t>
            </a:r>
            <a:r>
              <a:rPr lang="en-US" sz="2400" dirty="0">
                <a:latin typeface="Consolas" panose="020B0609020204030204" pitchFamily="49" charset="0"/>
              </a:rPr>
              <a:t>(input</a:t>
            </a:r>
            <a:r>
              <a:rPr lang="en-US" sz="2400" dirty="0" smtClean="0">
                <a:latin typeface="Consolas" panose="020B0609020204030204" pitchFamily="49" charset="0"/>
              </a:rPr>
              <a:t>);</a:t>
            </a:r>
            <a:br>
              <a:rPr lang="en-US" sz="2400" dirty="0" smtClean="0">
                <a:latin typeface="Consolas" panose="020B0609020204030204" pitchFamily="49" charset="0"/>
              </a:rPr>
            </a:br>
            <a:r>
              <a:rPr lang="en-US" sz="2400" dirty="0" smtClean="0">
                <a:latin typeface="Consolas" panose="020B0609020204030204" pitchFamily="49" charset="0"/>
              </a:rPr>
              <a:t>if 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dirty="0" err="1">
                <a:latin typeface="Consolas" panose="020B0609020204030204" pitchFamily="49" charset="0"/>
              </a:rPr>
              <a:t>match.Success</a:t>
            </a:r>
            <a:r>
              <a:rPr lang="en-US" sz="2400" dirty="0" smtClean="0">
                <a:latin typeface="Consolas" panose="020B0609020204030204" pitchFamily="49" charset="0"/>
              </a:rPr>
              <a:t>) {</a:t>
            </a:r>
            <a:br>
              <a:rPr lang="en-US" sz="2400" dirty="0" smtClean="0">
                <a:latin typeface="Consolas" panose="020B0609020204030204" pitchFamily="49" charset="0"/>
              </a:rPr>
            </a:br>
            <a:r>
              <a:rPr lang="en-US" sz="2400" dirty="0" smtClean="0"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latin typeface="Consolas" panose="020B0609020204030204" pitchFamily="49" charset="0"/>
              </a:rPr>
              <a:t>var</a:t>
            </a:r>
            <a:r>
              <a:rPr lang="en-US" sz="2400" dirty="0">
                <a:latin typeface="Consolas" panose="020B0609020204030204" pitchFamily="49" charset="0"/>
              </a:rPr>
              <a:t> groups = </a:t>
            </a:r>
            <a:r>
              <a:rPr lang="en-US" sz="2400" dirty="0" err="1">
                <a:latin typeface="Consolas" panose="020B0609020204030204" pitchFamily="49" charset="0"/>
              </a:rPr>
              <a:t>match.Groups</a:t>
            </a:r>
            <a:r>
              <a:rPr lang="en-US" sz="2400" dirty="0" smtClean="0">
                <a:latin typeface="Consolas" panose="020B0609020204030204" pitchFamily="49" charset="0"/>
              </a:rPr>
              <a:t>;</a:t>
            </a:r>
            <a:br>
              <a:rPr lang="en-US" sz="2400" dirty="0" smtClean="0">
                <a:latin typeface="Consolas" panose="020B0609020204030204" pitchFamily="49" charset="0"/>
              </a:rPr>
            </a:br>
            <a:r>
              <a:rPr lang="en-US" sz="2400" dirty="0" smtClean="0">
                <a:latin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50576" y="2369921"/>
            <a:ext cx="206654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Branches and loops synthesized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2890" y="4395019"/>
            <a:ext cx="5112160" cy="110612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8" idx="2"/>
          </p:cNvCxnSpPr>
          <p:nvPr/>
        </p:nvCxnSpPr>
        <p:spPr>
          <a:xfrm flipH="1">
            <a:off x="6115050" y="3016252"/>
            <a:ext cx="1368798" cy="13787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50576" y="1044358"/>
            <a:ext cx="206477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Descriptive </a:t>
            </a:r>
            <a:r>
              <a:rPr lang="en-US" dirty="0"/>
              <a:t>v</a:t>
            </a:r>
            <a:r>
              <a:rPr lang="en-US" dirty="0" smtClean="0"/>
              <a:t>ariable names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144052" y="3706322"/>
            <a:ext cx="1028700" cy="3937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6" idx="2"/>
          </p:cNvCxnSpPr>
          <p:nvPr/>
        </p:nvCxnSpPr>
        <p:spPr>
          <a:xfrm flipH="1">
            <a:off x="3172752" y="1690689"/>
            <a:ext cx="4310211" cy="20156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25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 animBg="1"/>
      <p:bldP spid="9" grpId="0" animBg="1"/>
      <p:bldP spid="16" grpId="0" animBg="1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Oops!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Query: “launch process”</a:t>
            </a:r>
          </a:p>
          <a:p>
            <a:r>
              <a:rPr lang="en-US" dirty="0"/>
              <a:t>First relevant snippet ranked 8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 err="1" smtClean="0">
                <a:latin typeface="Consolas" panose="020B0609020204030204" pitchFamily="49" charset="0"/>
              </a:rPr>
              <a:t>ProcessStartInfo</a:t>
            </a:r>
            <a:r>
              <a:rPr lang="en-US" dirty="0" smtClean="0"/>
              <a:t> is ranked very highly by the query-to-API model</a:t>
            </a:r>
          </a:p>
          <a:p>
            <a:r>
              <a:rPr lang="en-US" dirty="0" smtClean="0"/>
              <a:t>If code synthesizer starts with a </a:t>
            </a:r>
            <a:r>
              <a:rPr lang="en-US" dirty="0" err="1" smtClean="0">
                <a:latin typeface="Consolas" panose="020B0609020204030204" pitchFamily="49" charset="0"/>
              </a:rPr>
              <a:t>ProcessStartInfo</a:t>
            </a:r>
            <a:r>
              <a:rPr lang="en-US" dirty="0" smtClean="0"/>
              <a:t> object, then it will never call </a:t>
            </a:r>
            <a:r>
              <a:rPr lang="en-US" dirty="0" err="1" smtClean="0">
                <a:latin typeface="Consolas" panose="020B0609020204030204" pitchFamily="49" charset="0"/>
              </a:rPr>
              <a:t>Process.Start</a:t>
            </a:r>
            <a:r>
              <a:rPr lang="en-US" dirty="0" smtClean="0">
                <a:latin typeface="Consolas" panose="020B0609020204030204" pitchFamily="49" charset="0"/>
              </a:rPr>
              <a:t>()</a:t>
            </a:r>
            <a:endParaRPr lang="en-US" dirty="0" smtClean="0"/>
          </a:p>
          <a:p>
            <a:r>
              <a:rPr lang="en-US" dirty="0" smtClean="0"/>
              <a:t>Can we somehow require that every </a:t>
            </a:r>
            <a:r>
              <a:rPr lang="en-US" dirty="0" err="1" smtClean="0">
                <a:latin typeface="Consolas" panose="020B0609020204030204" pitchFamily="49" charset="0"/>
              </a:rPr>
              <a:t>ProcessStartInfo</a:t>
            </a:r>
            <a:r>
              <a:rPr lang="en-US" dirty="0" smtClean="0"/>
              <a:t> object is destined to be fed into </a:t>
            </a:r>
            <a:r>
              <a:rPr lang="en-US" dirty="0" err="1" smtClean="0">
                <a:latin typeface="Consolas" panose="020B0609020204030204" pitchFamily="49" charset="0"/>
              </a:rPr>
              <a:t>Process.Start</a:t>
            </a:r>
            <a:r>
              <a:rPr lang="en-US" dirty="0" smtClean="0">
                <a:latin typeface="Consolas" panose="020B0609020204030204" pitchFamily="49" charset="0"/>
              </a:rPr>
              <a:t>()</a:t>
            </a:r>
            <a:r>
              <a:rPr lang="en-US" dirty="0" smtClean="0"/>
              <a:t>?</a:t>
            </a:r>
          </a:p>
          <a:p>
            <a:r>
              <a:rPr lang="en-US" dirty="0" smtClean="0"/>
              <a:t>Joint probability distributions, perhaps?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9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6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IntelliSense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31" y="2227119"/>
            <a:ext cx="7196138" cy="359280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9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Inhabitation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Given input objects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Construct an object of type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Prospector [</a:t>
                </a:r>
                <a:r>
                  <a:rPr lang="en-US" dirty="0" err="1" smtClean="0"/>
                  <a:t>Mandelin</a:t>
                </a:r>
                <a:r>
                  <a:rPr lang="en-US" dirty="0" smtClean="0"/>
                  <a:t> et al, 2005</a:t>
                </a:r>
                <a:r>
                  <a:rPr lang="en-US" dirty="0"/>
                  <a:t>], </a:t>
                </a:r>
                <a:r>
                  <a:rPr lang="en-US" dirty="0" err="1"/>
                  <a:t>InSynth</a:t>
                </a:r>
                <a:r>
                  <a:rPr lang="en-US" dirty="0"/>
                  <a:t> [</a:t>
                </a:r>
                <a:r>
                  <a:rPr lang="en-US" dirty="0" err="1"/>
                  <a:t>Gvero</a:t>
                </a:r>
                <a:r>
                  <a:rPr lang="en-US" dirty="0"/>
                  <a:t> et al, 2013</a:t>
                </a:r>
                <a:r>
                  <a:rPr lang="en-US" dirty="0" smtClean="0"/>
                  <a:t>]</a:t>
                </a:r>
              </a:p>
              <a:p>
                <a:r>
                  <a:rPr lang="en-US" dirty="0" err="1" smtClean="0"/>
                  <a:t>CodeHint</a:t>
                </a:r>
                <a:r>
                  <a:rPr lang="en-US" dirty="0" smtClean="0"/>
                  <a:t> [</a:t>
                </a:r>
                <a:r>
                  <a:rPr lang="en-US" dirty="0" err="1" smtClean="0"/>
                  <a:t>Gaelson</a:t>
                </a:r>
                <a:r>
                  <a:rPr lang="en-US" dirty="0" smtClean="0"/>
                  <a:t> et al, 2014]: Type inhabitation and snippet generation at </a:t>
                </a:r>
                <a:r>
                  <a:rPr lang="en-US" u="sng" dirty="0" smtClean="0"/>
                  <a:t>debug-time</a:t>
                </a:r>
              </a:p>
              <a:p>
                <a:r>
                  <a:rPr lang="en-US" dirty="0" smtClean="0"/>
                  <a:t>All require some knowledge of the API framework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5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Studio Code Snippets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79" y="2026691"/>
            <a:ext cx="6869841" cy="394920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44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37079" y="6012235"/>
            <a:ext cx="7083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Slava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Agafonov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http://agafonovslava.com/post/2010/11/26/Visual-Studio-2010-code-snippets</a:t>
            </a:r>
          </a:p>
        </p:txBody>
      </p:sp>
    </p:spTree>
    <p:extLst>
      <p:ext uri="{BB962C8B-B14F-4D97-AF65-F5344CB8AC3E}">
        <p14:creationId xmlns:p14="http://schemas.microsoft.com/office/powerpoint/2010/main" val="70220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Bing Developer Assistant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34645"/>
            <a:ext cx="7886700" cy="313329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7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“Download file from URL”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var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wc</a:t>
            </a:r>
            <a:r>
              <a:rPr lang="en-US" dirty="0">
                <a:latin typeface="Consolas" panose="020B0609020204030204" pitchFamily="49" charset="0"/>
              </a:rPr>
              <a:t> = new </a:t>
            </a:r>
            <a:r>
              <a:rPr lang="en-US" dirty="0" err="1" smtClean="0">
                <a:latin typeface="Consolas" panose="020B0609020204030204" pitchFamily="49" charset="0"/>
              </a:rPr>
              <a:t>WebClient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string address;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string </a:t>
            </a:r>
            <a:r>
              <a:rPr lang="en-US" dirty="0" err="1" smtClean="0">
                <a:latin typeface="Consolas" panose="020B0609020204030204" pitchFamily="49" charset="0"/>
              </a:rPr>
              <a:t>fileName</a:t>
            </a:r>
            <a:r>
              <a:rPr lang="en-US" dirty="0" smtClean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wc.DownloadFile</a:t>
            </a:r>
            <a:r>
              <a:rPr lang="en-US" dirty="0" smtClean="0">
                <a:latin typeface="Consolas" panose="020B0609020204030204" pitchFamily="49" charset="0"/>
              </a:rPr>
              <a:t>(address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fileName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8650" y="4321278"/>
            <a:ext cx="229037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Method returns </a:t>
            </a:r>
            <a:r>
              <a:rPr lang="en-US" dirty="0" smtClean="0">
                <a:latin typeface="Consolas" panose="020B0609020204030204" pitchFamily="49" charset="0"/>
              </a:rPr>
              <a:t>void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41850" y="4321278"/>
            <a:ext cx="315067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Unintuitively</a:t>
            </a:r>
            <a:r>
              <a:rPr lang="en-US" dirty="0" smtClean="0"/>
              <a:t> named API classes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8650" y="3318387"/>
            <a:ext cx="7025763" cy="57518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70903" y="1825625"/>
            <a:ext cx="2477729" cy="5193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7" idx="0"/>
          </p:cNvCxnSpPr>
          <p:nvPr/>
        </p:nvCxnSpPr>
        <p:spPr>
          <a:xfrm flipV="1">
            <a:off x="1773836" y="3893574"/>
            <a:ext cx="202448" cy="4277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93724" y="2344994"/>
            <a:ext cx="1602044" cy="19762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8650" y="5118314"/>
            <a:ext cx="301358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Possibly uninitialized variables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976284" y="2344994"/>
            <a:ext cx="1769806" cy="486696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3170903" y="2831690"/>
            <a:ext cx="103239" cy="22866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13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SWIM: Synthesize What I Mean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Input: API-related query (“How do I play a sound?”)</a:t>
            </a:r>
          </a:p>
          <a:p>
            <a:r>
              <a:rPr lang="en-US" dirty="0"/>
              <a:t>Output: </a:t>
            </a:r>
            <a:r>
              <a:rPr lang="en-US" u="sng" dirty="0"/>
              <a:t>Idiomatic</a:t>
            </a:r>
            <a:r>
              <a:rPr lang="en-US" dirty="0"/>
              <a:t> C# code snippet</a:t>
            </a:r>
          </a:p>
          <a:p>
            <a:r>
              <a:rPr lang="en-US" dirty="0"/>
              <a:t>Requirements:</a:t>
            </a:r>
          </a:p>
          <a:p>
            <a:pPr lvl="1"/>
            <a:r>
              <a:rPr lang="en-US" dirty="0"/>
              <a:t>Speed</a:t>
            </a:r>
          </a:p>
          <a:p>
            <a:pPr lvl="1"/>
            <a:r>
              <a:rPr lang="en-US" dirty="0"/>
              <a:t>No user annotations</a:t>
            </a:r>
            <a:endParaRPr lang="en-US" dirty="0" smtClean="0"/>
          </a:p>
          <a:p>
            <a:r>
              <a:rPr lang="en-US" u="sng" dirty="0" smtClean="0"/>
              <a:t>This paper: How do we build SWIM?</a:t>
            </a:r>
          </a:p>
          <a:p>
            <a:r>
              <a:rPr lang="en-US" dirty="0" smtClean="0"/>
              <a:t>Question 1: Given a natural language query, what code do we synthesize?</a:t>
            </a:r>
          </a:p>
          <a:p>
            <a:r>
              <a:rPr lang="en-US" dirty="0" smtClean="0"/>
              <a:t>Question 2: What are code idioms? How do we recognize them? How do we synthesize from them?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6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684013" y="2799575"/>
            <a:ext cx="3880173" cy="1715051"/>
            <a:chOff x="5141213" y="2822801"/>
            <a:chExt cx="3880173" cy="1715051"/>
          </a:xfrm>
        </p:grpSpPr>
        <p:sp>
          <p:nvSpPr>
            <p:cNvPr id="7" name="TextBox 6"/>
            <p:cNvSpPr txBox="1"/>
            <p:nvPr/>
          </p:nvSpPr>
          <p:spPr>
            <a:xfrm>
              <a:off x="5673097" y="2822801"/>
              <a:ext cx="3348289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Using </a:t>
              </a:r>
              <a:r>
                <a:rPr lang="en-US" dirty="0" err="1" smtClean="0"/>
                <a:t>clickthrough</a:t>
              </a:r>
              <a:r>
                <a:rPr lang="en-US" dirty="0" smtClean="0"/>
                <a:t> data from Bing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5141213" y="3192133"/>
              <a:ext cx="1082163" cy="134571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223376" y="3401018"/>
            <a:ext cx="2291974" cy="1834659"/>
            <a:chOff x="6223376" y="3401018"/>
            <a:chExt cx="2291974" cy="1834659"/>
          </a:xfrm>
        </p:grpSpPr>
        <p:sp>
          <p:nvSpPr>
            <p:cNvPr id="8" name="TextBox 7"/>
            <p:cNvSpPr txBox="1"/>
            <p:nvPr/>
          </p:nvSpPr>
          <p:spPr>
            <a:xfrm>
              <a:off x="6223376" y="3401018"/>
              <a:ext cx="2291974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Extracted from GitHub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6457950" y="3793576"/>
              <a:ext cx="518037" cy="144210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118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Call Sequences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Call Sequences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Regex.Match</a:t>
            </a:r>
            <a:r>
              <a:rPr lang="en-US" dirty="0">
                <a:latin typeface="Consolas" panose="020B0609020204030204" pitchFamily="49" charset="0"/>
              </a:rPr>
              <a:t>(string)</a:t>
            </a:r>
          </a:p>
          <a:p>
            <a:r>
              <a:rPr lang="en-US" dirty="0"/>
              <a:t>Many code snippets in the corpus similar to:</a:t>
            </a:r>
            <a:br>
              <a:rPr lang="en-US" dirty="0"/>
            </a:br>
            <a:r>
              <a:rPr lang="en-US" dirty="0" err="1">
                <a:latin typeface="Consolas" panose="020B0609020204030204" pitchFamily="49" charset="0"/>
              </a:rPr>
              <a:t>var</a:t>
            </a:r>
            <a:r>
              <a:rPr lang="en-US" dirty="0">
                <a:latin typeface="Consolas" panose="020B0609020204030204" pitchFamily="49" charset="0"/>
              </a:rPr>
              <a:t> match = </a:t>
            </a:r>
            <a:r>
              <a:rPr lang="en-US" dirty="0" err="1">
                <a:latin typeface="Consolas" panose="020B0609020204030204" pitchFamily="49" charset="0"/>
              </a:rPr>
              <a:t>regex.Match</a:t>
            </a:r>
            <a:r>
              <a:rPr lang="en-US" dirty="0" smtClean="0">
                <a:latin typeface="Consolas" panose="020B0609020204030204" pitchFamily="49" charset="0"/>
              </a:rPr>
              <a:t>(…);</a:t>
            </a:r>
            <a:r>
              <a:rPr lang="en-US" dirty="0">
                <a:latin typeface="Consolas" panose="020B0609020204030204" pitchFamily="49" charset="0"/>
              </a:rPr>
              <a:t/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if (</a:t>
            </a:r>
            <a:r>
              <a:rPr lang="en-US" dirty="0" err="1">
                <a:latin typeface="Consolas" panose="020B0609020204030204" pitchFamily="49" charset="0"/>
              </a:rPr>
              <a:t>match.Success</a:t>
            </a:r>
            <a:r>
              <a:rPr lang="en-US" dirty="0">
                <a:latin typeface="Consolas" panose="020B0609020204030204" pitchFamily="49" charset="0"/>
              </a:rPr>
              <a:t>) 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var</a:t>
            </a:r>
            <a:r>
              <a:rPr lang="en-US" dirty="0">
                <a:latin typeface="Consolas" panose="020B0609020204030204" pitchFamily="49" charset="0"/>
              </a:rPr>
              <a:t> groups = </a:t>
            </a:r>
            <a:r>
              <a:rPr lang="en-US" dirty="0" err="1">
                <a:latin typeface="Consolas" panose="020B0609020204030204" pitchFamily="49" charset="0"/>
              </a:rPr>
              <a:t>match.Groups</a:t>
            </a:r>
            <a:r>
              <a:rPr lang="en-US" dirty="0">
                <a:latin typeface="Consolas" panose="020B0609020204030204" pitchFamily="49" charset="0"/>
              </a:rPr>
              <a:t>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…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</a:rPr>
              <a:t>}</a:t>
            </a:r>
          </a:p>
          <a:p>
            <a:r>
              <a:rPr lang="en-US" dirty="0"/>
              <a:t>Corresponding structured call sequence: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■ := </a:t>
            </a:r>
            <a:r>
              <a:rPr lang="en-US" dirty="0" err="1">
                <a:latin typeface="Consolas" panose="020B0609020204030204" pitchFamily="49" charset="0"/>
              </a:rPr>
              <a:t>Regex.Match</a:t>
            </a:r>
            <a:r>
              <a:rPr lang="en-US" dirty="0">
                <a:latin typeface="Consolas" panose="020B0609020204030204" pitchFamily="49" charset="0"/>
              </a:rPr>
              <a:t>(string);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if ([■.Success]</a:t>
            </a:r>
            <a:r>
              <a:rPr lang="en-US" baseline="-25000" dirty="0">
                <a:latin typeface="Consolas" panose="020B0609020204030204" pitchFamily="49" charset="0"/>
              </a:rPr>
              <a:t>get</a:t>
            </a:r>
            <a:r>
              <a:rPr lang="en-US" dirty="0">
                <a:latin typeface="Consolas" panose="020B0609020204030204" pitchFamily="49" charset="0"/>
              </a:rPr>
              <a:t>) 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[■.Groups]</a:t>
            </a:r>
            <a:r>
              <a:rPr lang="en-US" baseline="-25000" dirty="0">
                <a:latin typeface="Consolas" panose="020B0609020204030204" pitchFamily="49" charset="0"/>
              </a:rPr>
              <a:t>get</a:t>
            </a:r>
            <a:r>
              <a:rPr lang="en-US" dirty="0">
                <a:latin typeface="Consolas" panose="020B0609020204030204" pitchFamily="49" charset="0"/>
              </a:rPr>
              <a:t>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5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Call Sequences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 seen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>
                <a:latin typeface="Consolas" panose="020B0609020204030204" pitchFamily="49" charset="0"/>
              </a:rPr>
              <a:t>var</a:t>
            </a:r>
            <a:r>
              <a:rPr lang="en-US" sz="1800" dirty="0">
                <a:latin typeface="Consolas" panose="020B0609020204030204" pitchFamily="49" charset="0"/>
              </a:rPr>
              <a:t> dialog = new </a:t>
            </a:r>
            <a:r>
              <a:rPr lang="en-US" sz="1800" dirty="0" err="1">
                <a:latin typeface="Consolas" panose="020B0609020204030204" pitchFamily="49" charset="0"/>
              </a:rPr>
              <a:t>OpenFileDialog</a:t>
            </a:r>
            <a:r>
              <a:rPr lang="en-US" sz="1800" dirty="0" smtClean="0">
                <a:latin typeface="Consolas" panose="020B0609020204030204" pitchFamily="49" charset="0"/>
              </a:rPr>
              <a:t>();</a:t>
            </a:r>
            <a:br>
              <a:rPr lang="en-US" sz="1800" dirty="0" smtClean="0">
                <a:latin typeface="Consolas" panose="020B0609020204030204" pitchFamily="49" charset="0"/>
              </a:rPr>
            </a:br>
            <a:r>
              <a:rPr lang="en-US" sz="1800" dirty="0" err="1" smtClean="0">
                <a:latin typeface="Consolas" panose="020B0609020204030204" pitchFamily="49" charset="0"/>
              </a:rPr>
              <a:t>dialog.Title</a:t>
            </a:r>
            <a:r>
              <a:rPr lang="en-US" sz="1800" dirty="0" smtClean="0">
                <a:latin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</a:rPr>
              <a:t>= </a:t>
            </a:r>
            <a:r>
              <a:rPr lang="en-US" sz="1800" dirty="0" smtClean="0">
                <a:latin typeface="Consolas" panose="020B0609020204030204" pitchFamily="49" charset="0"/>
              </a:rPr>
              <a:t>...;</a:t>
            </a:r>
            <a:br>
              <a:rPr lang="en-US" sz="1800" dirty="0" smtClean="0">
                <a:latin typeface="Consolas" panose="020B0609020204030204" pitchFamily="49" charset="0"/>
              </a:rPr>
            </a:br>
            <a:r>
              <a:rPr lang="en-US" sz="1800" dirty="0" err="1" smtClean="0">
                <a:latin typeface="Consolas" panose="020B0609020204030204" pitchFamily="49" charset="0"/>
              </a:rPr>
              <a:t>dialog.InitialDirectory</a:t>
            </a:r>
            <a:r>
              <a:rPr lang="en-US" sz="1800" dirty="0" smtClean="0">
                <a:latin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</a:rPr>
              <a:t>= </a:t>
            </a:r>
            <a:r>
              <a:rPr lang="en-US" sz="1800" dirty="0" smtClean="0">
                <a:latin typeface="Consolas" panose="020B0609020204030204" pitchFamily="49" charset="0"/>
              </a:rPr>
              <a:t>...;</a:t>
            </a:r>
            <a:br>
              <a:rPr lang="en-US" sz="1800" dirty="0" smtClean="0">
                <a:latin typeface="Consolas" panose="020B0609020204030204" pitchFamily="49" charset="0"/>
              </a:rPr>
            </a:br>
            <a:r>
              <a:rPr lang="en-US" sz="1800" dirty="0" smtClean="0">
                <a:latin typeface="Consolas" panose="020B0609020204030204" pitchFamily="49" charset="0"/>
              </a:rPr>
              <a:t>if 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</a:rPr>
              <a:t>dialog.ShowDialog</a:t>
            </a:r>
            <a:r>
              <a:rPr lang="en-US" sz="1800" dirty="0">
                <a:latin typeface="Consolas" panose="020B0609020204030204" pitchFamily="49" charset="0"/>
              </a:rPr>
              <a:t>()) </a:t>
            </a:r>
            <a:r>
              <a:rPr lang="en-US" sz="1800" dirty="0" smtClean="0">
                <a:latin typeface="Consolas" panose="020B0609020204030204" pitchFamily="49" charset="0"/>
              </a:rPr>
              <a:t>{</a:t>
            </a:r>
            <a:br>
              <a:rPr lang="en-US" sz="1800" dirty="0" smtClean="0">
                <a:latin typeface="Consolas" panose="020B0609020204030204" pitchFamily="49" charset="0"/>
              </a:rPr>
            </a:br>
            <a:r>
              <a:rPr lang="en-US" sz="1800" dirty="0" smtClean="0">
                <a:latin typeface="Consolas" panose="020B0609020204030204" pitchFamily="49" charset="0"/>
              </a:rPr>
              <a:t>  </a:t>
            </a:r>
            <a:r>
              <a:rPr lang="en-US" sz="1800" dirty="0" err="1" smtClean="0">
                <a:latin typeface="Consolas" panose="020B0609020204030204" pitchFamily="49" charset="0"/>
              </a:rPr>
              <a:t>var</a:t>
            </a:r>
            <a:r>
              <a:rPr lang="en-US" sz="1800" dirty="0" smtClean="0">
                <a:latin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</a:rPr>
              <a:t>var1 = </a:t>
            </a:r>
            <a:r>
              <a:rPr lang="en-US" sz="1800" dirty="0" err="1">
                <a:latin typeface="Consolas" panose="020B0609020204030204" pitchFamily="49" charset="0"/>
              </a:rPr>
              <a:t>dialog.FileName</a:t>
            </a:r>
            <a:r>
              <a:rPr lang="en-US" sz="1800" dirty="0" smtClean="0">
                <a:latin typeface="Consolas" panose="020B0609020204030204" pitchFamily="49" charset="0"/>
              </a:rPr>
              <a:t>;</a:t>
            </a:r>
            <a:br>
              <a:rPr lang="en-US" sz="1800" dirty="0" smtClean="0">
                <a:latin typeface="Consolas" panose="020B0609020204030204" pitchFamily="49" charset="0"/>
              </a:rPr>
            </a:br>
            <a:r>
              <a:rPr lang="en-US" sz="1800" dirty="0" smtClean="0">
                <a:latin typeface="Consolas" panose="020B0609020204030204" pitchFamily="49" charset="0"/>
              </a:rPr>
              <a:t>}</a:t>
            </a:r>
            <a:endParaRPr lang="en-US" sz="1800" dirty="0">
              <a:latin typeface="Consolas" panose="020B0609020204030204" pitchFamily="49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Structured call sequence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■ := </a:t>
            </a:r>
            <a:r>
              <a:rPr lang="en-US" sz="2000" dirty="0">
                <a:latin typeface="Consolas" panose="020B0609020204030204" pitchFamily="49" charset="0"/>
              </a:rPr>
              <a:t>new </a:t>
            </a:r>
            <a:r>
              <a:rPr lang="en-US" sz="2000" dirty="0" err="1">
                <a:latin typeface="Consolas" panose="020B0609020204030204" pitchFamily="49" charset="0"/>
              </a:rPr>
              <a:t>OpenFileDialog</a:t>
            </a:r>
            <a:r>
              <a:rPr lang="en-US" sz="2000" dirty="0" smtClean="0">
                <a:latin typeface="Consolas" panose="020B0609020204030204" pitchFamily="49" charset="0"/>
              </a:rPr>
              <a:t>();</a:t>
            </a:r>
            <a:br>
              <a:rPr lang="en-US" sz="2000" dirty="0" smtClean="0">
                <a:latin typeface="Consolas" panose="020B0609020204030204" pitchFamily="49" charset="0"/>
              </a:rPr>
            </a:br>
            <a:r>
              <a:rPr lang="en-US" sz="2000" dirty="0" smtClean="0">
                <a:latin typeface="Consolas" panose="020B0609020204030204" pitchFamily="49" charset="0"/>
              </a:rPr>
              <a:t>[■.Title]</a:t>
            </a:r>
            <a:r>
              <a:rPr lang="en-US" sz="2000" baseline="-25000" dirty="0" smtClean="0">
                <a:latin typeface="Consolas" panose="020B0609020204030204" pitchFamily="49" charset="0"/>
              </a:rPr>
              <a:t>set</a:t>
            </a:r>
            <a:r>
              <a:rPr lang="en-US" sz="2000" dirty="0" smtClean="0">
                <a:latin typeface="Consolas" panose="020B0609020204030204" pitchFamily="49" charset="0"/>
              </a:rPr>
              <a:t>;</a:t>
            </a:r>
            <a:br>
              <a:rPr lang="en-US" sz="2000" dirty="0" smtClean="0">
                <a:latin typeface="Consolas" panose="020B0609020204030204" pitchFamily="49" charset="0"/>
              </a:rPr>
            </a:br>
            <a:r>
              <a:rPr lang="en-US" sz="2000" dirty="0" smtClean="0">
                <a:latin typeface="Consolas" panose="020B0609020204030204" pitchFamily="49" charset="0"/>
              </a:rPr>
              <a:t>[■.</a:t>
            </a:r>
            <a:r>
              <a:rPr lang="en-US" sz="2000" dirty="0" err="1" smtClean="0">
                <a:latin typeface="Consolas" panose="020B0609020204030204" pitchFamily="49" charset="0"/>
              </a:rPr>
              <a:t>InitialDirectory</a:t>
            </a:r>
            <a:r>
              <a:rPr lang="en-US" sz="2000" dirty="0" smtClean="0">
                <a:latin typeface="Consolas" panose="020B0609020204030204" pitchFamily="49" charset="0"/>
              </a:rPr>
              <a:t>]</a:t>
            </a:r>
            <a:r>
              <a:rPr lang="en-US" sz="2000" baseline="-25000" dirty="0" smtClean="0">
                <a:latin typeface="Consolas" panose="020B0609020204030204" pitchFamily="49" charset="0"/>
              </a:rPr>
              <a:t>set</a:t>
            </a:r>
            <a:r>
              <a:rPr lang="en-US" sz="2000" dirty="0" smtClean="0">
                <a:latin typeface="Consolas" panose="020B0609020204030204" pitchFamily="49" charset="0"/>
              </a:rPr>
              <a:t>;</a:t>
            </a:r>
            <a:br>
              <a:rPr lang="en-US" sz="2000" dirty="0" smtClean="0">
                <a:latin typeface="Consolas" panose="020B0609020204030204" pitchFamily="49" charset="0"/>
              </a:rPr>
            </a:br>
            <a:r>
              <a:rPr lang="en-US" sz="2000" dirty="0" smtClean="0">
                <a:latin typeface="Consolas" panose="020B0609020204030204" pitchFamily="49" charset="0"/>
              </a:rPr>
              <a:t>if (</a:t>
            </a:r>
            <a:r>
              <a:rPr lang="en-US" sz="2000" dirty="0">
                <a:latin typeface="Consolas" panose="020B0609020204030204" pitchFamily="49" charset="0"/>
              </a:rPr>
              <a:t>■</a:t>
            </a:r>
            <a:r>
              <a:rPr lang="en-US" sz="2000" dirty="0" smtClean="0">
                <a:latin typeface="Consolas" panose="020B0609020204030204" pitchFamily="49" charset="0"/>
              </a:rPr>
              <a:t>.</a:t>
            </a:r>
            <a:r>
              <a:rPr lang="en-US" sz="2000" dirty="0" err="1">
                <a:latin typeface="Consolas" panose="020B0609020204030204" pitchFamily="49" charset="0"/>
              </a:rPr>
              <a:t>ShowDialog</a:t>
            </a:r>
            <a:r>
              <a:rPr lang="en-US" sz="2000" dirty="0">
                <a:latin typeface="Consolas" panose="020B0609020204030204" pitchFamily="49" charset="0"/>
              </a:rPr>
              <a:t>()) </a:t>
            </a:r>
            <a:r>
              <a:rPr lang="en-US" sz="2000" dirty="0" smtClean="0">
                <a:latin typeface="Consolas" panose="020B0609020204030204" pitchFamily="49" charset="0"/>
              </a:rPr>
              <a:t>{</a:t>
            </a:r>
            <a:br>
              <a:rPr lang="en-US" sz="2000" dirty="0" smtClean="0">
                <a:latin typeface="Consolas" panose="020B0609020204030204" pitchFamily="49" charset="0"/>
              </a:rPr>
            </a:br>
            <a:r>
              <a:rPr lang="en-US" sz="2000" dirty="0" smtClean="0">
                <a:latin typeface="Consolas" panose="020B0609020204030204" pitchFamily="49" charset="0"/>
              </a:rPr>
              <a:t>  [■.</a:t>
            </a:r>
            <a:r>
              <a:rPr lang="en-US" sz="2000" dirty="0" err="1" smtClean="0">
                <a:latin typeface="Consolas" panose="020B0609020204030204" pitchFamily="49" charset="0"/>
              </a:rPr>
              <a:t>FileName</a:t>
            </a:r>
            <a:r>
              <a:rPr lang="en-US" sz="2000" dirty="0" smtClean="0">
                <a:latin typeface="Consolas" panose="020B0609020204030204" pitchFamily="49" charset="0"/>
              </a:rPr>
              <a:t>]</a:t>
            </a:r>
            <a:r>
              <a:rPr lang="en-US" sz="2000" baseline="-25000" dirty="0" smtClean="0">
                <a:latin typeface="Consolas" panose="020B0609020204030204" pitchFamily="49" charset="0"/>
              </a:rPr>
              <a:t>get</a:t>
            </a:r>
            <a:r>
              <a:rPr lang="en-US" sz="2000" dirty="0" smtClean="0">
                <a:latin typeface="Consolas" panose="020B0609020204030204" pitchFamily="49" charset="0"/>
              </a:rPr>
              <a:t>;</a:t>
            </a:r>
            <a:br>
              <a:rPr lang="en-US" sz="2000" dirty="0" smtClean="0">
                <a:latin typeface="Consolas" panose="020B0609020204030204" pitchFamily="49" charset="0"/>
              </a:rPr>
            </a:br>
            <a:r>
              <a:rPr lang="en-US" sz="2000" dirty="0" smtClean="0">
                <a:latin typeface="Consolas" panose="020B0609020204030204" pitchFamily="49" charset="0"/>
              </a:rPr>
              <a:t>}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ICSE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Search and Idiomatic Snippet Synthesis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B26B-9824-4A9B-A37E-CA68AD265C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6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6317</TotalTime>
  <Words>1778</Words>
  <Application>Microsoft Office PowerPoint</Application>
  <PresentationFormat>On-screen Show (4:3)</PresentationFormat>
  <Paragraphs>459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Calibri Light</vt:lpstr>
      <vt:lpstr>Consolas</vt:lpstr>
      <vt:lpstr>Calibri</vt:lpstr>
      <vt:lpstr>Arial</vt:lpstr>
      <vt:lpstr>Cambria Math</vt:lpstr>
      <vt:lpstr>Office Theme</vt:lpstr>
      <vt:lpstr>SWIM: Synthesize What I Mean</vt:lpstr>
      <vt:lpstr>“How do I match a regular expression in C#?”</vt:lpstr>
      <vt:lpstr>“How do I match a regular expression in C#?” (Now)</vt:lpstr>
      <vt:lpstr>“How do I match a regular expression in C#?” (Us)</vt:lpstr>
      <vt:lpstr>“Download file from URL”</vt:lpstr>
      <vt:lpstr>SWIM: Synthesize What I Mean</vt:lpstr>
      <vt:lpstr>Structured Call Sequences</vt:lpstr>
      <vt:lpstr>Structured Call Sequences</vt:lpstr>
      <vt:lpstr>Structured Call Sequences</vt:lpstr>
      <vt:lpstr>Structured Call Sequences</vt:lpstr>
      <vt:lpstr>Structured Call Sequences: Thesis</vt:lpstr>
      <vt:lpstr>Query-to-API Mapping</vt:lpstr>
      <vt:lpstr>Clickthrough Data</vt:lpstr>
      <vt:lpstr>Clickthrough Data</vt:lpstr>
      <vt:lpstr>Clickthrough Data</vt:lpstr>
      <vt:lpstr>Query-to-API Mapping</vt:lpstr>
      <vt:lpstr>Evaluation</vt:lpstr>
      <vt:lpstr>Evaluation Queries</vt:lpstr>
      <vt:lpstr>Evaluation</vt:lpstr>
      <vt:lpstr>Conclusion</vt:lpstr>
      <vt:lpstr>Future Work</vt:lpstr>
      <vt:lpstr>SWIM Tool Architecture</vt:lpstr>
      <vt:lpstr>PowerPoint Presentation</vt:lpstr>
      <vt:lpstr>Structured Call Sequences: Extraction and Synthesis</vt:lpstr>
      <vt:lpstr>Big Picture</vt:lpstr>
      <vt:lpstr>Structured Call Sequences: Extraction</vt:lpstr>
      <vt:lpstr>Structured Call Sequences: Synthesis</vt:lpstr>
      <vt:lpstr>Q1: Object Creation</vt:lpstr>
      <vt:lpstr>Q2: Method Arguments</vt:lpstr>
      <vt:lpstr>Q3: The Variable Name Model</vt:lpstr>
      <vt:lpstr>Query-to-API Model</vt:lpstr>
      <vt:lpstr>Query-to-API Mapping</vt:lpstr>
      <vt:lpstr>Picking Structured Call Sequences for Synthesis</vt:lpstr>
      <vt:lpstr>Picking Structured Call Sequences for Synthesis</vt:lpstr>
      <vt:lpstr>Evaluation: Oops!</vt:lpstr>
      <vt:lpstr>Evaluation: Oops! (1)</vt:lpstr>
      <vt:lpstr>Evaluation: Oops! (2)</vt:lpstr>
      <vt:lpstr>Evaluation: Oops! (2)</vt:lpstr>
      <vt:lpstr>Evaluation: Oops! (3)</vt:lpstr>
      <vt:lpstr>Evaluation: Oops! (3)</vt:lpstr>
      <vt:lpstr>Related Work</vt:lpstr>
      <vt:lpstr>IntelliSense</vt:lpstr>
      <vt:lpstr>Type Inhabitation</vt:lpstr>
      <vt:lpstr>Visual Studio Code Snippets</vt:lpstr>
      <vt:lpstr>Bing Developer Assistant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Search and Idiomatic Snippet Synthesis</dc:title>
  <dc:creator>Mukund Raghothaman</dc:creator>
  <cp:lastModifiedBy>rmukund</cp:lastModifiedBy>
  <cp:revision>282</cp:revision>
  <dcterms:created xsi:type="dcterms:W3CDTF">2016-03-12T01:53:47Z</dcterms:created>
  <dcterms:modified xsi:type="dcterms:W3CDTF">2016-06-21T04:03:50Z</dcterms:modified>
</cp:coreProperties>
</file>