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3"/>
  </p:notesMasterIdLst>
  <p:sldIdLst>
    <p:sldId id="256" r:id="rId2"/>
    <p:sldId id="260" r:id="rId3"/>
    <p:sldId id="267" r:id="rId4"/>
    <p:sldId id="325" r:id="rId5"/>
    <p:sldId id="269" r:id="rId6"/>
    <p:sldId id="270" r:id="rId7"/>
    <p:sldId id="279" r:id="rId8"/>
    <p:sldId id="264" r:id="rId9"/>
    <p:sldId id="274" r:id="rId10"/>
    <p:sldId id="258" r:id="rId11"/>
    <p:sldId id="276" r:id="rId12"/>
    <p:sldId id="293" r:id="rId13"/>
    <p:sldId id="294" r:id="rId14"/>
    <p:sldId id="295" r:id="rId15"/>
    <p:sldId id="323" r:id="rId16"/>
    <p:sldId id="299" r:id="rId17"/>
    <p:sldId id="300" r:id="rId18"/>
    <p:sldId id="302" r:id="rId19"/>
    <p:sldId id="303" r:id="rId20"/>
    <p:sldId id="310" r:id="rId21"/>
    <p:sldId id="324" r:id="rId22"/>
    <p:sldId id="311" r:id="rId23"/>
    <p:sldId id="312" r:id="rId24"/>
    <p:sldId id="263" r:id="rId25"/>
    <p:sldId id="314" r:id="rId26"/>
    <p:sldId id="315" r:id="rId27"/>
    <p:sldId id="317" r:id="rId28"/>
    <p:sldId id="316" r:id="rId29"/>
    <p:sldId id="321" r:id="rId30"/>
    <p:sldId id="320" r:id="rId31"/>
    <p:sldId id="318" r:id="rId32"/>
    <p:sldId id="319" r:id="rId33"/>
    <p:sldId id="322" r:id="rId34"/>
    <p:sldId id="262" r:id="rId35"/>
    <p:sldId id="304" r:id="rId36"/>
    <p:sldId id="305" r:id="rId37"/>
    <p:sldId id="306" r:id="rId38"/>
    <p:sldId id="273" r:id="rId39"/>
    <p:sldId id="307" r:id="rId40"/>
    <p:sldId id="309" r:id="rId41"/>
    <p:sldId id="308" r:id="rId42"/>
    <p:sldId id="266" r:id="rId43"/>
    <p:sldId id="327" r:id="rId44"/>
    <p:sldId id="326" r:id="rId45"/>
    <p:sldId id="313" r:id="rId46"/>
    <p:sldId id="280" r:id="rId47"/>
    <p:sldId id="281" r:id="rId48"/>
    <p:sldId id="283" r:id="rId49"/>
    <p:sldId id="282" r:id="rId50"/>
    <p:sldId id="330" r:id="rId51"/>
    <p:sldId id="329" r:id="rId52"/>
    <p:sldId id="328" r:id="rId53"/>
    <p:sldId id="277" r:id="rId54"/>
    <p:sldId id="259" r:id="rId55"/>
    <p:sldId id="268" r:id="rId56"/>
    <p:sldId id="288" r:id="rId57"/>
    <p:sldId id="285" r:id="rId58"/>
    <p:sldId id="286" r:id="rId59"/>
    <p:sldId id="290" r:id="rId60"/>
    <p:sldId id="287" r:id="rId61"/>
    <p:sldId id="257" r:id="rId6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A4485BB9-3FB4-4964-83A0-905E2A57E5D7}">
          <p14:sldIdLst>
            <p14:sldId id="256"/>
            <p14:sldId id="260"/>
            <p14:sldId id="267"/>
            <p14:sldId id="325"/>
            <p14:sldId id="269"/>
            <p14:sldId id="270"/>
            <p14:sldId id="279"/>
            <p14:sldId id="264"/>
            <p14:sldId id="274"/>
            <p14:sldId id="258"/>
          </p14:sldIdLst>
        </p14:section>
        <p14:section name="Function Combinators" id="{EA459CAF-AC93-4DD6-9910-0C5184A61493}">
          <p14:sldIdLst>
            <p14:sldId id="276"/>
            <p14:sldId id="293"/>
            <p14:sldId id="294"/>
            <p14:sldId id="295"/>
            <p14:sldId id="323"/>
            <p14:sldId id="299"/>
            <p14:sldId id="300"/>
            <p14:sldId id="302"/>
            <p14:sldId id="303"/>
            <p14:sldId id="310"/>
            <p14:sldId id="324"/>
            <p14:sldId id="311"/>
            <p14:sldId id="312"/>
          </p14:sldIdLst>
        </p14:section>
        <p14:section name="Expressiveness" id="{EAEC2CA5-E34B-41EC-AA3C-630FBA3F7155}">
          <p14:sldIdLst>
            <p14:sldId id="263"/>
            <p14:sldId id="314"/>
            <p14:sldId id="315"/>
            <p14:sldId id="317"/>
            <p14:sldId id="316"/>
            <p14:sldId id="321"/>
            <p14:sldId id="320"/>
            <p14:sldId id="318"/>
            <p14:sldId id="319"/>
            <p14:sldId id="322"/>
          </p14:sldIdLst>
        </p14:section>
        <p14:section name="Function Evaluation" id="{D3934B83-634D-49AD-90EA-B890A77DBCFB}">
          <p14:sldIdLst>
            <p14:sldId id="262"/>
            <p14:sldId id="304"/>
            <p14:sldId id="305"/>
            <p14:sldId id="306"/>
            <p14:sldId id="273"/>
            <p14:sldId id="307"/>
            <p14:sldId id="309"/>
            <p14:sldId id="308"/>
            <p14:sldId id="266"/>
            <p14:sldId id="327"/>
            <p14:sldId id="326"/>
            <p14:sldId id="313"/>
            <p14:sldId id="280"/>
            <p14:sldId id="281"/>
          </p14:sldIdLst>
        </p14:section>
        <p14:section name="Related Work" id="{7352A80A-A6A1-48AE-B4D5-5BE8940C6478}">
          <p14:sldIdLst>
            <p14:sldId id="283"/>
            <p14:sldId id="282"/>
            <p14:sldId id="330"/>
            <p14:sldId id="329"/>
            <p14:sldId id="328"/>
          </p14:sldIdLst>
        </p14:section>
        <p14:section name="Conclusion" id="{9DC0D1F8-078E-4F41-8668-C3368426C9CF}">
          <p14:sldIdLst>
            <p14:sldId id="277"/>
            <p14:sldId id="259"/>
            <p14:sldId id="268"/>
            <p14:sldId id="288"/>
            <p14:sldId id="285"/>
            <p14:sldId id="286"/>
            <p14:sldId id="290"/>
            <p14:sldId id="287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277" autoAdjust="0"/>
  </p:normalViewPr>
  <p:slideViewPr>
    <p:cSldViewPr snapToGrid="0">
      <p:cViewPr varScale="1">
        <p:scale>
          <a:sx n="84" d="100"/>
          <a:sy n="84" d="100"/>
        </p:scale>
        <p:origin x="618" y="96"/>
      </p:cViewPr>
      <p:guideLst/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68591C-C27E-445A-869F-E6D87EBECA3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AB0EAB9-FCAC-477B-AB81-EEFDF1427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0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Thank</a:t>
                </a:r>
                <a:r>
                  <a:rPr lang="en-US" baseline="0" dirty="0"/>
                  <a:t> you for coming!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TODO!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/>
                  <a:t>Finalize color scheme!</a:t>
                </a:r>
              </a:p>
              <a:p>
                <a:pPr marL="724959" lvl="1" indent="-241653">
                  <a:buAutoNum type="arabicPeriod"/>
                </a:pPr>
                <a:r>
                  <a:rPr lang="en-US" baseline="0" dirty="0"/>
                  <a:t>Stream elements: white box with blue outline</a:t>
                </a:r>
              </a:p>
              <a:p>
                <a:pPr marL="724959" lvl="1" indent="-241653">
                  <a:buAutoNum type="arabicPeriod"/>
                </a:pPr>
                <a:r>
                  <a:rPr lang="en-US" baseline="0" dirty="0"/>
                  <a:t>Distinguished stream elements: Red box</a:t>
                </a:r>
              </a:p>
              <a:p>
                <a:pPr marL="724959" lvl="1" indent="-241653">
                  <a:buAutoNum type="arabicPeriod"/>
                </a:pPr>
                <a:r>
                  <a:rPr lang="en-US" baseline="0" dirty="0"/>
                  <a:t>Processing elements: Blue box with dark outline</a:t>
                </a:r>
              </a:p>
              <a:p>
                <a:pPr marL="724959" lvl="1" indent="-241653">
                  <a:buAutoNum type="arabicPeriod"/>
                </a:pPr>
                <a:r>
                  <a:rPr lang="en-US" dirty="0"/>
                  <a:t>…</a:t>
                </a:r>
              </a:p>
              <a:p>
                <a:pPr marL="241653" indent="-241653" defTabSz="966612">
                  <a:buFontTx/>
                  <a:buAutoNum type="arabicPeriod"/>
                  <a:defRPr/>
                </a:pPr>
                <a:r>
                  <a:rPr lang="en-US" dirty="0"/>
                  <a:t>In the thesis, fix</a:t>
                </a:r>
                <a:r>
                  <a:rPr lang="en-US" baseline="0" dirty="0"/>
                  <a:t> the basic </a:t>
                </a:r>
                <a:r>
                  <a:rPr lang="en-US" baseline="0" dirty="0" err="1"/>
                  <a:t>DReX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combinators</a:t>
                </a:r>
                <a:r>
                  <a:rPr lang="en-US" baseline="0" dirty="0"/>
                  <a:t>!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is not a</a:t>
                </a:r>
                <a:r>
                  <a:rPr lang="en-US" baseline="0" dirty="0"/>
                  <a:t> basic combinator right now! Perhaps add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aseline="0" dirty="0"/>
                  <a:t> itself.</a:t>
                </a:r>
              </a:p>
              <a:p>
                <a:pPr marL="241653" indent="-241653" defTabSz="966612">
                  <a:buFontTx/>
                  <a:buAutoNum type="arabicPeriod"/>
                  <a:defRPr/>
                </a:pPr>
                <a:r>
                  <a:rPr lang="en-US" baseline="0" dirty="0"/>
                  <a:t>Clear up assumptions about how quickly terms can be evaluated!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do!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Finalize color scheme!</a:t>
                </a:r>
              </a:p>
              <a:p>
                <a:pPr marL="685800" lvl="1" indent="-228600">
                  <a:buAutoNum type="arabicPeriod"/>
                </a:pPr>
                <a:r>
                  <a:rPr lang="en-US" baseline="0" dirty="0" smtClean="0"/>
                  <a:t>Stream elements: white box with blue outline</a:t>
                </a:r>
              </a:p>
              <a:p>
                <a:pPr marL="685800" lvl="1" indent="-228600">
                  <a:buAutoNum type="arabicPeriod"/>
                </a:pPr>
                <a:r>
                  <a:rPr lang="en-US" baseline="0" dirty="0" smtClean="0"/>
                  <a:t>Distinguished stream elements: Red box</a:t>
                </a:r>
              </a:p>
              <a:p>
                <a:pPr marL="685800" lvl="1" indent="-228600">
                  <a:buAutoNum type="arabicPeriod"/>
                </a:pPr>
                <a:r>
                  <a:rPr lang="en-US" baseline="0" dirty="0" smtClean="0"/>
                  <a:t>Processing elements: Blue box with dark outline</a:t>
                </a:r>
              </a:p>
              <a:p>
                <a:pPr marL="685800" lvl="1" indent="-228600">
                  <a:buAutoNum type="arabicPeriod"/>
                </a:pPr>
                <a:r>
                  <a:rPr lang="en-US" dirty="0" smtClean="0"/>
                  <a:t>…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dirty="0" smtClean="0"/>
                  <a:t>In the thesis, fix</a:t>
                </a:r>
                <a:r>
                  <a:rPr lang="en-US" baseline="0" dirty="0" smtClean="0"/>
                  <a:t> the basic </a:t>
                </a:r>
                <a:r>
                  <a:rPr lang="en-US" baseline="0" dirty="0" err="1" smtClean="0"/>
                  <a:t>DReX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combinators</a:t>
                </a:r>
                <a:r>
                  <a:rPr lang="en-US" baseline="0" dirty="0" smtClean="0"/>
                  <a:t>!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𝜑↦𝜖</a:t>
                </a:r>
                <a:r>
                  <a:rPr lang="en-US" dirty="0" smtClean="0"/>
                  <a:t> is not a</a:t>
                </a:r>
                <a:r>
                  <a:rPr lang="en-US" baseline="0" dirty="0" smtClean="0"/>
                  <a:t> basic </a:t>
                </a:r>
                <a:r>
                  <a:rPr lang="en-US" baseline="0" dirty="0" err="1" smtClean="0"/>
                  <a:t>combinator</a:t>
                </a:r>
                <a:r>
                  <a:rPr lang="en-US" baseline="0" dirty="0" smtClean="0"/>
                  <a:t> right now</a:t>
                </a:r>
                <a:r>
                  <a:rPr lang="en-US" baseline="0" dirty="0" smtClean="0"/>
                  <a:t>!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9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TODO!</a:t>
            </a:r>
            <a:r>
              <a:rPr lang="en-US" baseline="0" dirty="0"/>
              <a:t> Cleanup this slide!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r>
              <a:rPr lang="en-US" dirty="0"/>
              <a:t>Let us ground the discussion at this point</a:t>
            </a:r>
          </a:p>
          <a:p>
            <a:pPr marL="241653" indent="-241653">
              <a:buAutoNum type="arabicPeriod"/>
            </a:pPr>
            <a:r>
              <a:rPr lang="en-US" baseline="0" dirty="0"/>
              <a:t>In the next few slides, I will define the function </a:t>
            </a:r>
            <a:r>
              <a:rPr lang="en-US" baseline="0" dirty="0" err="1"/>
              <a:t>combinators</a:t>
            </a:r>
            <a:r>
              <a:rPr lang="en-US" baseline="0" dirty="0"/>
              <a:t> in QREs and </a:t>
            </a:r>
            <a:r>
              <a:rPr lang="en-US" baseline="0" dirty="0" err="1"/>
              <a:t>DReX</a:t>
            </a:r>
            <a:r>
              <a:rPr lang="en-US" baseline="0" dirty="0"/>
              <a:t>. Informally.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6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41653" indent="-241653">
                  <a:buAutoNum type="arabicPeriod"/>
                </a:pPr>
                <a:r>
                  <a:rPr lang="en-US" baseline="0" dirty="0"/>
                  <a:t>This is the list of basic expressions</a:t>
                </a:r>
              </a:p>
              <a:p>
                <a:pPr marL="724959" lvl="1" indent="-241653">
                  <a:buAutoNum type="arabicPeriod"/>
                </a:pPr>
                <a:r>
                  <a:rPr lang="en-US" baseline="0" dirty="0"/>
                  <a:t>If the stream is a single element long,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then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724959" lvl="1" indent="-241653" defTabSz="966612">
                  <a:buFontTx/>
                  <a:buAutoNum type="arabicPeriod"/>
                  <a:defRPr/>
                </a:pPr>
                <a:r>
                  <a:rPr lang="en-US" dirty="0"/>
                  <a:t>If </a:t>
                </a:r>
                <a:r>
                  <a:rPr lang="en-US" baseline="0" dirty="0"/>
                  <a:t>the stream is a single element long,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then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724959" lvl="1" indent="-241653">
                  <a:buAutoNum type="arabicPeriod"/>
                </a:pPr>
                <a:r>
                  <a:rPr lang="en-US" dirty="0"/>
                  <a:t>If the input stream is empty, produce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41653" indent="-241653">
                  <a:buAutoNum type="arabicPeriod"/>
                </a:pPr>
                <a:r>
                  <a:rPr lang="en-US" dirty="0"/>
                  <a:t>So these are all partial functions. In all other cases, the function is undefined.</a:t>
                </a:r>
              </a:p>
              <a:p>
                <a:endParaRPr lang="en-US" dirty="0"/>
              </a:p>
              <a:p>
                <a:pPr defTabSz="966612">
                  <a:defRPr/>
                </a:pPr>
                <a:r>
                  <a:rPr lang="en-US" dirty="0"/>
                  <a:t>TODO! </a:t>
                </a:r>
                <a:r>
                  <a:rPr lang="en-US"/>
                  <a:t>Perhaps talk about symbolic predicates?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en-US" baseline="0" dirty="0" smtClean="0"/>
                  <a:t>This is the list of basic expressions</a:t>
                </a:r>
              </a:p>
              <a:p>
                <a:pPr marL="685800" lvl="1" indent="-228600">
                  <a:buAutoNum type="arabicPeriod"/>
                </a:pPr>
                <a:r>
                  <a:rPr lang="en-US" baseline="0" dirty="0" smtClean="0"/>
                  <a:t>If the stream is a single element long,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𝑥</a:t>
                </a:r>
                <a:r>
                  <a:rPr lang="en-US" dirty="0" smtClean="0"/>
                  <a:t>, and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</a:t>
                </a:r>
                <a:r>
                  <a:rPr lang="en-US" dirty="0" smtClean="0"/>
                  <a:t> satisfies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𝜑</a:t>
                </a:r>
                <a:r>
                  <a:rPr lang="en-US" dirty="0" smtClean="0"/>
                  <a:t>, then output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𝜆(𝑥)</a:t>
                </a:r>
                <a:r>
                  <a:rPr lang="en-US" dirty="0" smtClean="0"/>
                  <a:t>.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dirty="0" smtClean="0"/>
                  <a:t>If </a:t>
                </a:r>
                <a:r>
                  <a:rPr lang="en-US" baseline="0" dirty="0" smtClean="0"/>
                  <a:t>the stream is a single element long,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𝑥</a:t>
                </a:r>
                <a:r>
                  <a:rPr lang="en-US" dirty="0" smtClean="0"/>
                  <a:t>, and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</a:t>
                </a:r>
                <a:r>
                  <a:rPr lang="en-US" dirty="0" smtClean="0"/>
                  <a:t> satisfies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𝜑</a:t>
                </a:r>
                <a:r>
                  <a:rPr lang="en-US" dirty="0" smtClean="0"/>
                  <a:t>, then output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𝑑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pPr marL="685800" lvl="1" indent="-228600">
                  <a:buAutoNum type="arabicPeriod"/>
                </a:pPr>
                <a:r>
                  <a:rPr lang="en-US" dirty="0" smtClean="0"/>
                  <a:t>If the input stream is empty, produce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𝑑</a:t>
                </a:r>
                <a:r>
                  <a:rPr lang="en-US" dirty="0" smtClean="0"/>
                  <a:t>.</a:t>
                </a:r>
              </a:p>
              <a:p>
                <a:pPr marL="228600" lvl="0" indent="-228600">
                  <a:buAutoNum type="arabicPeriod"/>
                </a:pPr>
                <a:r>
                  <a:rPr lang="en-US" dirty="0" smtClean="0"/>
                  <a:t>So these are all partial functions. In all other cases, the function is undefined.</a:t>
                </a:r>
              </a:p>
              <a:p>
                <a:pPr marL="0" lvl="0" indent="0">
                  <a:buNone/>
                </a:pPr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TODO! </a:t>
                </a:r>
                <a:r>
                  <a:rPr lang="en-US" smtClean="0"/>
                  <a:t>Perhaps talk about symbolic predicates?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96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41653" indent="-241653">
                  <a:buAutoNum type="arabicPeriod"/>
                </a:pPr>
                <a:r>
                  <a:rPr lang="en-US" dirty="0"/>
                  <a:t>T</a:t>
                </a:r>
                <a:r>
                  <a:rPr lang="en-US" baseline="0" dirty="0"/>
                  <a:t>he simplest combinator is choice: if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defined, then output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otherwise output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41653" indent="-241653">
                  <a:buAutoNum type="arabicPeriod"/>
                </a:pPr>
                <a:r>
                  <a:rPr lang="en-US" dirty="0"/>
                  <a:t>If the stream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0−9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output number, otherwise if it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output name.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en-US" dirty="0" smtClean="0"/>
                  <a:t>T</a:t>
                </a:r>
                <a:r>
                  <a:rPr lang="en-US" baseline="0" dirty="0" smtClean="0"/>
                  <a:t>he simplest combinator is choice: if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𝑒⟧(𝑤)</a:t>
                </a:r>
                <a:r>
                  <a:rPr lang="en-US" dirty="0" smtClean="0"/>
                  <a:t> is defined, then output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𝑒⟧(𝑤)</a:t>
                </a:r>
                <a:r>
                  <a:rPr lang="en-US" dirty="0" smtClean="0"/>
                  <a:t>, otherwise output </a:t>
                </a:r>
                <a:r>
                  <a:rPr lang="en-US" i="0" smtClean="0">
                    <a:latin typeface="Cambria Math" panose="02040503050406030204" pitchFamily="18" charset="0"/>
                  </a:rPr>
                  <a:t>⟦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𝑓⟧(𝑤)</a:t>
                </a:r>
                <a:r>
                  <a:rPr lang="en-US" dirty="0" smtClean="0"/>
                  <a:t>.</a:t>
                </a:r>
              </a:p>
              <a:p>
                <a:pPr marL="228600" indent="-228600">
                  <a:buAutoNum type="arabicPeriod"/>
                </a:pPr>
                <a:r>
                  <a:rPr lang="en-US" dirty="0" smtClean="0"/>
                  <a:t>If the stream matches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[0−9]^∗</a:t>
                </a:r>
                <a:r>
                  <a:rPr lang="en-US" dirty="0" smtClean="0"/>
                  <a:t>, output number, otherwise if it matches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[𝑎−𝑧]^∗</a:t>
                </a:r>
                <a:r>
                  <a:rPr lang="en-US" dirty="0" smtClean="0"/>
                  <a:t>, output name.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18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41653" indent="-241653">
                  <a:buAutoNum type="arabicPeriod"/>
                </a:pPr>
                <a:r>
                  <a:rPr lang="en-US" baseline="0" dirty="0"/>
                  <a:t>The second combinator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baseline="0" smtClean="0">
                        <a:latin typeface="+mn-lt"/>
                      </a:rPr>
                      <m:t>combine</m:t>
                    </m:r>
                  </m:oMath>
                </a14:m>
                <a:r>
                  <a:rPr lang="en-US" baseline="0" dirty="0"/>
                  <a:t>: Apply both expressions to the whole stream. Produce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⟦"/>
                        <m:endChr m:val="⟧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0" dirty="0"/>
                  <a:t>.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/>
                  <a:t>Over numerical domains: we can produce:</a:t>
                </a:r>
              </a:p>
              <a:p>
                <a:pPr marL="724959" lvl="1" indent="-241653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⟦"/>
                        <m:endChr m:val="⟧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0" dirty="0"/>
                  <a:t>,</a:t>
                </a:r>
              </a:p>
              <a:p>
                <a:pPr marL="724959" lvl="1" indent="-241653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baseline="0" smtClean="0">
                        <a:latin typeface="+mn-lt"/>
                      </a:rPr>
                      <m:t>max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⟦"/>
                        <m:endChr m:val="⟧"/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⟦"/>
                        <m:endChr m:val="⟧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0" dirty="0"/>
                  <a:t>,</a:t>
                </a:r>
              </a:p>
              <a:p>
                <a:pPr marL="724959" lvl="1" indent="-241653">
                  <a:buAutoNum type="arabicPeriod"/>
                </a:pPr>
                <a:r>
                  <a:rPr lang="en-US" baseline="0" dirty="0"/>
                  <a:t>…</a:t>
                </a:r>
              </a:p>
              <a:p>
                <a:pPr marL="724959" lvl="1" indent="-241653" defTabSz="966612">
                  <a:buFontTx/>
                  <a:buAutoNum type="arabicPeriod"/>
                  <a:defRPr/>
                </a:pPr>
                <a:r>
                  <a:rPr lang="en-US" baseline="0" dirty="0"/>
                  <a:t>Basically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baseline="0" smtClean="0">
                        <a:latin typeface="+mn-lt"/>
                      </a:rPr>
                      <m:t>op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⟦"/>
                        <m:endChr m:val="⟧"/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⟦"/>
                        <m:endChr m:val="⟧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0" dirty="0"/>
                  <a:t>, for your choice of operator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baseline="0" smtClean="0">
                        <a:latin typeface="+mn-lt"/>
                      </a:rPr>
                      <m:t>op</m:t>
                    </m:r>
                  </m:oMath>
                </a14:m>
                <a:r>
                  <a:rPr lang="en-US" baseline="0" dirty="0"/>
                  <a:t>. No assumptions: doesn’t need to be commutative, associative, or even binary.</a:t>
                </a:r>
              </a:p>
              <a:p>
                <a:pPr marL="724959" lvl="1" indent="-241653" defTabSz="966612">
                  <a:buFontTx/>
                  <a:buAutoNum type="arabicPeriod"/>
                  <a:defRPr/>
                </a:pPr>
                <a:r>
                  <a:rPr lang="en-US" baseline="0" dirty="0"/>
                  <a:t>Freely mix data types: function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baseline="0" smtClean="0">
                        <a:latin typeface="+mn-lt"/>
                      </a:rPr>
                      <m:t>avg</m:t>
                    </m:r>
                  </m:oMath>
                </a14:m>
                <a:r>
                  <a:rPr lang="en-US" baseline="0" dirty="0"/>
                  <a:t> takes a multiset as input and produces a number as output.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/>
                  <a:t>The choice combinator is essentially union from regular expressions. This is domain intersection.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en-US" baseline="0" dirty="0" smtClean="0"/>
                  <a:t>The second combinator is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"combine</a:t>
                </a:r>
                <a:r>
                  <a:rPr lang="en-US" b="0" i="0" baseline="0" smtClean="0">
                    <a:latin typeface="+mn-lt"/>
                  </a:rPr>
                  <a:t>"</a:t>
                </a:r>
                <a:r>
                  <a:rPr lang="en-US" baseline="0" dirty="0" smtClean="0"/>
                  <a:t>: Apply both expressions to the whole stream. Produce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𝑒⟧(𝑤)⋅⟦𝑓⟧(𝑤)</a:t>
                </a:r>
                <a:r>
                  <a:rPr lang="en-US" baseline="0" dirty="0" smtClean="0"/>
                  <a:t>.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Over numerical domains: we can produce:</a:t>
                </a:r>
              </a:p>
              <a:p>
                <a:pPr marL="685800" lvl="1" indent="-228600">
                  <a:buAutoNum type="arabicPeriod"/>
                </a:pPr>
                <a:r>
                  <a:rPr lang="en-US" i="0" baseline="0" smtClean="0">
                    <a:latin typeface="Cambria Math" panose="02040503050406030204" pitchFamily="18" charset="0"/>
                  </a:rPr>
                  <a:t>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𝑒⟧(𝑤)+⟦𝑓⟧(𝑤)</a:t>
                </a:r>
                <a:r>
                  <a:rPr lang="en-US" baseline="0" dirty="0" smtClean="0"/>
                  <a:t>,</a:t>
                </a:r>
              </a:p>
              <a:p>
                <a:pPr marL="685800" lvl="1" indent="-228600">
                  <a:buAutoNum type="arabicPeriod"/>
                </a:pPr>
                <a:r>
                  <a:rPr lang="en-US" b="0" i="0" baseline="0" smtClean="0">
                    <a:latin typeface="Cambria Math" panose="02040503050406030204" pitchFamily="18" charset="0"/>
                  </a:rPr>
                  <a:t>"max"(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𝑒⟧(𝑤),⟦𝑓⟧(𝑤))</a:t>
                </a:r>
                <a:r>
                  <a:rPr lang="en-US" baseline="0" dirty="0" smtClean="0"/>
                  <a:t>,</a:t>
                </a:r>
              </a:p>
              <a:p>
                <a:pPr marL="685800" lvl="1" indent="-228600">
                  <a:buAutoNum type="arabicPeriod"/>
                </a:pPr>
                <a:r>
                  <a:rPr lang="en-US" baseline="0" dirty="0" smtClean="0"/>
                  <a:t>…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baseline="0" dirty="0" smtClean="0"/>
                  <a:t>Basically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"op"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𝑒⟧(𝑤),⟦𝑓⟧(𝑤))</a:t>
                </a:r>
                <a:r>
                  <a:rPr lang="en-US" baseline="0" dirty="0" smtClean="0"/>
                  <a:t>,</a:t>
                </a:r>
                <a:r>
                  <a:rPr lang="en-US" baseline="0" dirty="0" smtClean="0"/>
                  <a:t> for your choice of operator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"op</a:t>
                </a:r>
                <a:r>
                  <a:rPr lang="en-US" b="0" i="0" baseline="0" smtClean="0">
                    <a:latin typeface="+mn-lt"/>
                  </a:rPr>
                  <a:t>"</a:t>
                </a:r>
                <a:r>
                  <a:rPr lang="en-US" baseline="0" dirty="0" smtClean="0"/>
                  <a:t>. No assumptions: doesn’t need to be commutative, associative, or even binary.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baseline="0" dirty="0" smtClean="0"/>
                  <a:t>Freely mix data types: function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"avg</a:t>
                </a:r>
                <a:r>
                  <a:rPr lang="en-US" b="0" i="0" baseline="0" smtClean="0">
                    <a:latin typeface="+mn-lt"/>
                  </a:rPr>
                  <a:t>"</a:t>
                </a:r>
                <a:r>
                  <a:rPr lang="en-US" baseline="0" dirty="0" smtClean="0"/>
                  <a:t> takes a multiset as input and produces a number as output.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The choice combinator is essentially union from regular expressions. This is domain intersection.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6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r>
              <a:rPr lang="en-US" dirty="0"/>
              <a:t>What about non-commutative</a:t>
            </a:r>
            <a:r>
              <a:rPr lang="en-US" baseline="0" dirty="0"/>
              <a:t> and </a:t>
            </a:r>
            <a:r>
              <a:rPr lang="en-US" dirty="0"/>
              <a:t>non-binary operations?</a:t>
            </a:r>
          </a:p>
          <a:p>
            <a:pPr marL="241653" indent="-241653">
              <a:buAutoNum type="arabicPeriod"/>
            </a:pPr>
            <a:r>
              <a:rPr lang="en-US" dirty="0"/>
              <a:t>Only form the operator</a:t>
            </a:r>
            <a:r>
              <a:rPr lang="en-US" baseline="0" dirty="0"/>
              <a:t> we use in examples, but conceptually 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5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TODO! Talk about</a:t>
                </a:r>
                <a:r>
                  <a:rPr lang="en-US" baseline="0" dirty="0"/>
                  <a:t> id and string reversal functions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1.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implicitly defines a split on the input stream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TODO! Talk about</a:t>
                </a:r>
                <a:r>
                  <a:rPr lang="en-US" baseline="0" dirty="0"/>
                  <a:t> id and string reversal </a:t>
                </a:r>
                <a:r>
                  <a:rPr lang="en-US" baseline="0" dirty="0" smtClean="0"/>
                  <a:t>functions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1.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𝑒</a:t>
                </a:r>
                <a:r>
                  <a:rPr lang="en-US" dirty="0" smtClean="0"/>
                  <a:t> implicitly defines a split on the input stream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81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5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41653" indent="-241653">
                  <a:buAutoNum type="arabicPeriod"/>
                </a:pPr>
                <a:r>
                  <a:rPr lang="en-US" baseline="0" dirty="0"/>
                  <a:t>Among the most useful idiomatic variations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baseline="0" smtClean="0">
                        <a:latin typeface="+mn-lt"/>
                      </a:rPr>
                      <m:t>iter</m:t>
                    </m:r>
                  </m:oMath>
                </a14:m>
                <a:r>
                  <a:rPr lang="en-US" dirty="0">
                    <a:latin typeface="+mn-lt"/>
                  </a:rPr>
                  <a:t>.</a:t>
                </a:r>
              </a:p>
              <a:p>
                <a:pPr marL="241653" indent="-241653">
                  <a:buAutoNum type="arabicPeriod"/>
                </a:pPr>
                <a:r>
                  <a:rPr lang="en-US" dirty="0">
                    <a:latin typeface="+mn-lt"/>
                  </a:rPr>
                  <a:t>Still, conceptually limited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en-US" baseline="0" dirty="0" smtClean="0"/>
                  <a:t>Among the most useful idiomatic variations of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"iter</a:t>
                </a:r>
                <a:r>
                  <a:rPr lang="en-US" b="0" i="0" baseline="0" smtClean="0">
                    <a:latin typeface="+mn-lt"/>
                  </a:rPr>
                  <a:t>"</a:t>
                </a:r>
                <a:r>
                  <a:rPr lang="en-US" dirty="0" smtClean="0">
                    <a:latin typeface="+mn-lt"/>
                  </a:rPr>
                  <a:t>.</a:t>
                </a:r>
              </a:p>
              <a:p>
                <a:pPr marL="228600" indent="-228600">
                  <a:buAutoNum type="arabicPeriod"/>
                </a:pPr>
                <a:r>
                  <a:rPr lang="en-US" dirty="0" smtClean="0">
                    <a:latin typeface="+mn-lt"/>
                  </a:rPr>
                  <a:t>Still, conceptually limited</a:t>
                </a:r>
                <a:endParaRPr lang="en-US" dirty="0">
                  <a:latin typeface="+mn-lt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2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r>
              <a:rPr lang="en-US" baseline="0" dirty="0"/>
              <a:t>What about non-binary operations?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6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r>
              <a:rPr lang="en-US" dirty="0"/>
              <a:t>At the broadest level, my dissertation is about processing sequential data.</a:t>
            </a:r>
          </a:p>
          <a:p>
            <a:pPr marL="241653" indent="-241653">
              <a:buAutoNum type="arabicPeriod"/>
            </a:pPr>
            <a:r>
              <a:rPr lang="en-US" dirty="0"/>
              <a:t>Programmers are intimately familiar with strings as a data structure, since the</a:t>
            </a:r>
            <a:r>
              <a:rPr lang="en-US" baseline="0" dirty="0"/>
              <a:t> </a:t>
            </a:r>
            <a:r>
              <a:rPr lang="en-US" dirty="0"/>
              <a:t>earliest days of computing.</a:t>
            </a:r>
          </a:p>
          <a:p>
            <a:pPr marL="241653" indent="-241653">
              <a:buAutoNum type="arabicPeriod"/>
            </a:pPr>
            <a:r>
              <a:rPr lang="en-US" dirty="0"/>
              <a:t>Increasingly, streams are becoming commonplace: program logs---like this picture</a:t>
            </a:r>
            <a:r>
              <a:rPr lang="en-US" baseline="0" dirty="0"/>
              <a:t> </a:t>
            </a:r>
            <a:r>
              <a:rPr lang="en-US" dirty="0"/>
              <a:t>of the Windows Event Viewer---event feeds from financial markets, data from</a:t>
            </a:r>
            <a:r>
              <a:rPr lang="en-US" baseline="0" dirty="0"/>
              <a:t> </a:t>
            </a:r>
            <a:r>
              <a:rPr lang="en-US" dirty="0"/>
              <a:t>sensors and medical devices,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76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5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79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36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68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r>
              <a:rPr lang="en-US" dirty="0"/>
              <a:t>We</a:t>
            </a:r>
            <a:r>
              <a:rPr lang="en-US" baseline="0" dirty="0"/>
              <a:t> will now discuss the first major result of the thesis: that </a:t>
            </a:r>
            <a:r>
              <a:rPr lang="en-US" baseline="0" dirty="0" err="1"/>
              <a:t>DReX</a:t>
            </a:r>
            <a:r>
              <a:rPr lang="en-US" baseline="0" dirty="0"/>
              <a:t> and QREs can express can exactly the class of regular string transformations / regular cost functions.</a:t>
            </a:r>
          </a:p>
          <a:p>
            <a:pPr marL="241653" indent="-241653">
              <a:buAutoNum type="arabicPeriod"/>
            </a:pPr>
            <a:r>
              <a:rPr lang="en-US" baseline="0" dirty="0"/>
              <a:t>But first, we must define these objects: what are regular string transformations?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60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r>
              <a:rPr lang="en-US" dirty="0"/>
              <a:t>One important sub-text</a:t>
            </a:r>
            <a:r>
              <a:rPr lang="en-US" baseline="0" dirty="0"/>
              <a:t> running through the dissertation is that </a:t>
            </a:r>
            <a:r>
              <a:rPr lang="en-US" baseline="0" dirty="0" err="1"/>
              <a:t>DReX</a:t>
            </a:r>
            <a:r>
              <a:rPr lang="en-US" baseline="0" dirty="0"/>
              <a:t> and QREs are to functions what regular expressions are to languages.</a:t>
            </a:r>
          </a:p>
          <a:p>
            <a:pPr marL="241653" indent="-241653">
              <a:buAutoNum type="arabicPeriod"/>
            </a:pPr>
            <a:r>
              <a:rPr lang="en-US" dirty="0"/>
              <a:t>“Regularity” is a well-understood concept with respect</a:t>
            </a:r>
            <a:r>
              <a:rPr lang="en-US" baseline="0" dirty="0"/>
              <a:t> to languages:</a:t>
            </a:r>
          </a:p>
          <a:p>
            <a:pPr marL="724959" lvl="1" indent="-241653">
              <a:buAutoNum type="arabicPeriod"/>
            </a:pPr>
            <a:r>
              <a:rPr lang="en-US" baseline="0" dirty="0"/>
              <a:t>Regular languages have many equivalent representations: as regexes, as finite automata, as logical formulas in MSO</a:t>
            </a:r>
          </a:p>
          <a:p>
            <a:pPr marL="724959" lvl="1" indent="-241653">
              <a:buAutoNum type="arabicPeriod"/>
            </a:pPr>
            <a:r>
              <a:rPr lang="en-US" baseline="0" dirty="0"/>
              <a:t>They are simple to understand, expressively powerful, and algorithmically easy to parse</a:t>
            </a:r>
          </a:p>
          <a:p>
            <a:pPr marL="724959" lvl="1" indent="-241653">
              <a:buAutoNum type="arabicPeriod"/>
            </a:pPr>
            <a:r>
              <a:rPr lang="en-US" baseline="0" dirty="0"/>
              <a:t>And, to a theoretician, they have solid closure properties and most analysis problems are decidable.</a:t>
            </a:r>
          </a:p>
          <a:p>
            <a:pPr marL="241653" indent="-241653">
              <a:buAutoNum type="arabicPeriod"/>
            </a:pPr>
            <a:r>
              <a:rPr lang="en-US" dirty="0"/>
              <a:t>So</a:t>
            </a:r>
            <a:r>
              <a:rPr lang="en-US" baseline="0" dirty="0"/>
              <a:t> the question is: </a:t>
            </a:r>
            <a:r>
              <a:rPr lang="en-US" dirty="0"/>
              <a:t>What is an</a:t>
            </a:r>
            <a:r>
              <a:rPr lang="en-US" baseline="0" dirty="0"/>
              <a:t> equivalent conceptual benchmark for transformations?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91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r>
              <a:rPr lang="en-US" baseline="0" dirty="0"/>
              <a:t>A completely reasonable approach is to move from finite state acceptors to finite state transducers</a:t>
            </a:r>
          </a:p>
          <a:p>
            <a:pPr marL="241653" indent="-241653">
              <a:buAutoNum type="arabicPeriod"/>
            </a:pPr>
            <a:r>
              <a:rPr lang="en-US" baseline="0" dirty="0"/>
              <a:t>We’re then talking about Mealy machines and similar devices</a:t>
            </a:r>
          </a:p>
          <a:p>
            <a:pPr marL="241653" indent="-241653">
              <a:buAutoNum type="arabicPeriod"/>
            </a:pPr>
            <a:r>
              <a:rPr lang="en-US" baseline="0" dirty="0"/>
              <a:t>Back in the case of acceptors, one of the properties is that if the machine can go left- and right on the input tape, there is no increase in expressive power</a:t>
            </a:r>
          </a:p>
          <a:p>
            <a:pPr marL="241653" indent="-241653">
              <a:buAutoNum type="arabicPeriod"/>
            </a:pPr>
            <a:r>
              <a:rPr lang="en-US" baseline="0" dirty="0"/>
              <a:t>That result immediately breaks down in the case of transducers, and for rather “simple” functions: if a finite state machine makes a single left-to-right pass on the input string, then it cannot reverse the string. A two-way machine can go to the end, and make a backwards pass over the tape.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22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r>
              <a:rPr lang="en-US" dirty="0"/>
              <a:t>Okay, so what’s known about </a:t>
            </a:r>
            <a:r>
              <a:rPr lang="en-US" u="sng" dirty="0"/>
              <a:t>two-way</a:t>
            </a:r>
            <a:r>
              <a:rPr lang="en-US" dirty="0"/>
              <a:t> finite state transducers?</a:t>
            </a:r>
          </a:p>
          <a:p>
            <a:pPr marL="241653" indent="-241653">
              <a:buAutoNum type="arabicPeriod"/>
            </a:pPr>
            <a:r>
              <a:rPr lang="en-US" dirty="0"/>
              <a:t>Turns out that these machines have a lot of the same appealing properties as DFAs.</a:t>
            </a:r>
          </a:p>
          <a:p>
            <a:pPr marL="241653" indent="-241653">
              <a:buAutoNum type="arabicPeriod"/>
            </a:pPr>
            <a:r>
              <a:rPr lang="en-US" dirty="0"/>
              <a:t>Closed</a:t>
            </a:r>
            <a:r>
              <a:rPr lang="en-US" baseline="0" dirty="0"/>
              <a:t> under composition, regular </a:t>
            </a:r>
            <a:r>
              <a:rPr lang="en-US" baseline="0" dirty="0" err="1"/>
              <a:t>lookahead</a:t>
            </a:r>
            <a:r>
              <a:rPr lang="en-US" baseline="0" dirty="0"/>
              <a:t>, and equivalence checking is decidable.</a:t>
            </a:r>
          </a:p>
          <a:p>
            <a:pPr marL="241653" indent="-241653">
              <a:buAutoNum type="arabicPeriod"/>
            </a:pPr>
            <a:r>
              <a:rPr lang="en-US" baseline="0" dirty="0"/>
              <a:t>One of the classical results of regular language theory is that they can be expressed as formulas in MSO: in the early 90s, </a:t>
            </a:r>
            <a:r>
              <a:rPr lang="en-US" baseline="0" dirty="0" err="1"/>
              <a:t>Courcelle</a:t>
            </a:r>
            <a:r>
              <a:rPr lang="en-US" baseline="0" dirty="0"/>
              <a:t> introduced the idea of specifying graph transformations as logical formulas. </a:t>
            </a:r>
            <a:r>
              <a:rPr lang="en-US" baseline="0" dirty="0" err="1"/>
              <a:t>Engelfriet</a:t>
            </a:r>
            <a:r>
              <a:rPr lang="en-US" baseline="0" dirty="0"/>
              <a:t> and </a:t>
            </a:r>
            <a:r>
              <a:rPr lang="en-US" baseline="0" dirty="0" err="1"/>
              <a:t>Hoogeboom</a:t>
            </a:r>
            <a:r>
              <a:rPr lang="en-US" baseline="0" dirty="0"/>
              <a:t> showed that when you’re looking at strings, these coincide with what two-way FSTs can compute. So, by analogy, they said that “</a:t>
            </a:r>
            <a:r>
              <a:rPr lang="en-US" u="sng" baseline="0" dirty="0"/>
              <a:t>These are regular string transformations.</a:t>
            </a:r>
            <a:r>
              <a:rPr lang="en-US" baseline="0" dirty="0"/>
              <a:t>”</a:t>
            </a:r>
          </a:p>
          <a:p>
            <a:pPr marL="241653" indent="-241653">
              <a:buAutoNum type="arabicPeriod"/>
            </a:pPr>
            <a:r>
              <a:rPr lang="en-US" baseline="0" dirty="0"/>
              <a:t>Later, a few years ago, Rajeev and </a:t>
            </a:r>
            <a:r>
              <a:rPr lang="en-US" baseline="0" dirty="0" err="1"/>
              <a:t>Pavol</a:t>
            </a:r>
            <a:r>
              <a:rPr lang="en-US" baseline="0" dirty="0"/>
              <a:t> </a:t>
            </a:r>
            <a:r>
              <a:rPr lang="en-US" baseline="0" dirty="0" err="1"/>
              <a:t>Cerny</a:t>
            </a:r>
            <a:r>
              <a:rPr lang="en-US" baseline="0" dirty="0"/>
              <a:t> introduced the equivalent one-pass operational model of </a:t>
            </a:r>
            <a:r>
              <a:rPr lang="en-US" u="sng" baseline="0" dirty="0"/>
              <a:t>streaming string transducers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83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41653" indent="-241653">
                  <a:buAutoNum type="arabicPeriod"/>
                </a:pPr>
                <a:r>
                  <a:rPr lang="en-US" dirty="0"/>
                  <a:t>Let me explain what SSTs are in one slide</a:t>
                </a:r>
              </a:p>
              <a:p>
                <a:pPr marL="241653" indent="-241653">
                  <a:buAutoNum type="arabicPeriod"/>
                </a:pPr>
                <a:r>
                  <a:rPr lang="en-US" dirty="0"/>
                  <a:t>The machines</a:t>
                </a:r>
                <a:r>
                  <a:rPr lang="en-US" baseline="0" dirty="0"/>
                  <a:t> essentially operate on a DFA sub-structure: so a finite space of control states, and transitions are deterministic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/>
                  <a:t>But…! They also have a finite set of registers: these can hold intermediate results, and updated on each transition. Potentially concatenated.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/>
                  <a:t>Two important restrictions</a:t>
                </a:r>
              </a:p>
              <a:p>
                <a:pPr marL="724959" lvl="1" indent="-241653">
                  <a:buAutoNum type="arabicPeriod"/>
                </a:pPr>
                <a:r>
                  <a:rPr lang="en-US" baseline="0" dirty="0"/>
                  <a:t>They are write only: transitions cannot be conditioned on their contents</a:t>
                </a:r>
              </a:p>
              <a:p>
                <a:pPr marL="724959" lvl="1" indent="-241653">
                  <a:buAutoNum type="arabicPeriod"/>
                </a:pPr>
                <a:r>
                  <a:rPr lang="en-US" baseline="0" dirty="0"/>
                  <a:t>Updates are syntactically </a:t>
                </a:r>
                <a:r>
                  <a:rPr lang="en-US" baseline="0" dirty="0" err="1"/>
                  <a:t>copyless</a:t>
                </a:r>
                <a:r>
                  <a:rPr lang="en-US" baseline="0" dirty="0"/>
                  <a:t>: if I look at register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it appears at</a:t>
                </a:r>
                <a:r>
                  <a:rPr lang="en-US" baseline="0" dirty="0"/>
                  <a:t> most once on the right side of an update expression in this transition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41653" indent="-241653">
                  <a:buAutoNum type="arabicPeriod"/>
                </a:pPr>
                <a:r>
                  <a:rPr lang="en-US" dirty="0" smtClean="0"/>
                  <a:t>Let me explain what SSTs are in one slide</a:t>
                </a:r>
              </a:p>
              <a:p>
                <a:pPr marL="241653" indent="-241653">
                  <a:buAutoNum type="arabicPeriod"/>
                </a:pPr>
                <a:r>
                  <a:rPr lang="en-US" dirty="0" smtClean="0"/>
                  <a:t>The machines</a:t>
                </a:r>
                <a:r>
                  <a:rPr lang="en-US" baseline="0" dirty="0" smtClean="0"/>
                  <a:t> essentially operate on a DFA sub-structure: so a finite space of control states, and transitions are deterministic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 smtClean="0"/>
                  <a:t>But…! They also have a finite set of registers: these can hold intermediate results, and updated on each transition. Potentially concatenated.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 smtClean="0"/>
                  <a:t>Two important restrictions</a:t>
                </a:r>
              </a:p>
              <a:p>
                <a:pPr marL="724959" lvl="1" indent="-241653">
                  <a:buAutoNum type="arabicPeriod"/>
                </a:pPr>
                <a:r>
                  <a:rPr lang="en-US" baseline="0" dirty="0" smtClean="0"/>
                  <a:t>They are write only: transitions cannot be conditioned on their contents</a:t>
                </a:r>
              </a:p>
              <a:p>
                <a:pPr marL="724959" lvl="1" indent="-241653">
                  <a:buAutoNum type="arabicPeriod"/>
                </a:pPr>
                <a:r>
                  <a:rPr lang="en-US" baseline="0" dirty="0" smtClean="0"/>
                  <a:t>Updates are syntactically </a:t>
                </a:r>
                <a:r>
                  <a:rPr lang="en-US" baseline="0" dirty="0" err="1" smtClean="0"/>
                  <a:t>copyless</a:t>
                </a:r>
                <a:r>
                  <a:rPr lang="en-US" baseline="0" dirty="0" smtClean="0"/>
                  <a:t>: if I look at register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</a:t>
                </a:r>
                <a:r>
                  <a:rPr lang="en-US" dirty="0" smtClean="0"/>
                  <a:t>, it appears at</a:t>
                </a:r>
                <a:r>
                  <a:rPr lang="en-US" baseline="0" dirty="0" smtClean="0"/>
                  <a:t> most once on the right side of an update expression in this transition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75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r>
              <a:rPr lang="en-US" dirty="0"/>
              <a:t>In</a:t>
            </a:r>
            <a:r>
              <a:rPr lang="en-US" baseline="0" dirty="0"/>
              <a:t> 2013, we extended this idea of regular string transformations to numerical functions</a:t>
            </a:r>
          </a:p>
          <a:p>
            <a:pPr marL="241653" indent="-241653">
              <a:buAutoNum type="arabicPeriod"/>
            </a:pPr>
            <a:r>
              <a:rPr lang="en-US" baseline="0" dirty="0"/>
              <a:t>We got a model which was parameterized by the set of operations on the cost domain</a:t>
            </a:r>
          </a:p>
          <a:p>
            <a:pPr marL="241653" indent="-241653">
              <a:buAutoNum type="arabicPeriod"/>
            </a:pPr>
            <a:r>
              <a:rPr lang="en-US" baseline="0" dirty="0"/>
              <a:t>Has some of the same appealing properties as the previous two classes: they coincide with MSO-definable string-to-term transformations, are equivalent to the operational model of CRAs and so on</a:t>
            </a:r>
            <a:endParaRPr lang="en-US" dirty="0"/>
          </a:p>
          <a:p>
            <a:pPr marL="241653" indent="-241653">
              <a:buAutoNum type="arabicPeriod"/>
            </a:pPr>
            <a:r>
              <a:rPr lang="en-US" dirty="0"/>
              <a:t>The underlying theory is still work-in-progress:</a:t>
            </a:r>
            <a:r>
              <a:rPr lang="en-US" baseline="0" dirty="0"/>
              <a:t> there are problems related to register minimization, computing shortest paths,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7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often want to do some simple processing over such data:</a:t>
            </a:r>
          </a:p>
          <a:p>
            <a:pPr marL="241653" indent="-241653">
              <a:buAutoNum type="arabicPeriod"/>
            </a:pPr>
            <a:r>
              <a:rPr lang="en-US" dirty="0"/>
              <a:t>Mangling filenames, escaping characters, extracting</a:t>
            </a:r>
            <a:r>
              <a:rPr lang="en-US" baseline="0" dirty="0"/>
              <a:t> substrings according to some pattern, etc.</a:t>
            </a:r>
          </a:p>
          <a:p>
            <a:pPr marL="241653" indent="-241653">
              <a:buAutoNum type="arabicPeriod"/>
            </a:pPr>
            <a:r>
              <a:rPr lang="en-US" baseline="0" dirty="0"/>
              <a:t>Over streams, we are concerned with simple </a:t>
            </a:r>
            <a:r>
              <a:rPr lang="en-US" u="sng" baseline="0" dirty="0"/>
              <a:t>numerical</a:t>
            </a:r>
            <a:r>
              <a:rPr lang="en-US" baseline="0" dirty="0"/>
              <a:t> queries: how often did an event occur, what was the average intensity of an event, what was the mean time between occurrences, and so on.</a:t>
            </a:r>
          </a:p>
          <a:p>
            <a:endParaRPr lang="en-US" baseline="0" dirty="0"/>
          </a:p>
          <a:p>
            <a:r>
              <a:rPr lang="en-US" baseline="0" dirty="0"/>
              <a:t>In the dissertation, we propose two formalisms: </a:t>
            </a:r>
            <a:r>
              <a:rPr lang="en-US" baseline="0" dirty="0" err="1"/>
              <a:t>DReX</a:t>
            </a:r>
            <a:r>
              <a:rPr lang="en-US" baseline="0" dirty="0"/>
              <a:t> for transformations, and QREs for quantitative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54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 defTabSz="966612">
              <a:buFontTx/>
              <a:buAutoNum type="arabicPeriod"/>
            </a:pPr>
            <a:r>
              <a:rPr lang="en-US" baseline="0" dirty="0"/>
              <a:t>In the dissertation, we show that </a:t>
            </a:r>
            <a:r>
              <a:rPr lang="en-US" baseline="0" dirty="0" err="1"/>
              <a:t>DReX</a:t>
            </a:r>
            <a:r>
              <a:rPr lang="en-US" baseline="0" dirty="0"/>
              <a:t> can express exactly those functions that SSTs can</a:t>
            </a:r>
          </a:p>
          <a:p>
            <a:pPr marL="241653" indent="-241653" defTabSz="966612">
              <a:buFontTx/>
              <a:buAutoNum type="arabicPeriod"/>
            </a:pPr>
            <a:r>
              <a:rPr lang="en-US" baseline="0" dirty="0"/>
              <a:t>Going from function expressions to transducers, the left-to-right direction of the proof, is more-or-less straightforward: quite similar to going from regexes to DFAs</a:t>
            </a:r>
          </a:p>
          <a:p>
            <a:pPr marL="241653" indent="-241653" defTabSz="966612">
              <a:buFontTx/>
              <a:buAutoNum type="arabicPeriod"/>
            </a:pPr>
            <a:r>
              <a:rPr lang="en-US" baseline="0" dirty="0"/>
              <a:t>The backward direction is more interesting: if you’re given a transducer, how do you construct an equivalent function expression?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3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The</a:t>
            </a:r>
            <a:r>
              <a:rPr lang="en-US" baseline="0" dirty="0"/>
              <a:t> construction is technically challenging: I will only describe the major waypoints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56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1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08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en-US"/>
                  <a:t>We </a:t>
                </a:r>
                <a:r>
                  <a:rPr lang="en-US" dirty="0"/>
                  <a:t>will now switch </a:t>
                </a:r>
                <a:r>
                  <a:rPr lang="en-US"/>
                  <a:t>gears.</a:t>
                </a:r>
              </a:p>
              <a:p>
                <a:pPr marL="228600" indent="-228600">
                  <a:buAutoNum type="arabicPeriod"/>
                </a:pPr>
                <a:r>
                  <a:rPr lang="en-US"/>
                  <a:t>The </a:t>
                </a:r>
                <a:r>
                  <a:rPr lang="en-US" dirty="0"/>
                  <a:t>second major technical question is about computation: compute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given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en-US" smtClean="0"/>
                  <a:t>We </a:t>
                </a:r>
                <a:r>
                  <a:rPr lang="en-US" dirty="0" smtClean="0"/>
                  <a:t>will now switch </a:t>
                </a:r>
                <a:r>
                  <a:rPr lang="en-US" smtClean="0"/>
                  <a:t>gears.</a:t>
                </a:r>
              </a:p>
              <a:p>
                <a:pPr marL="228600" indent="-228600">
                  <a:buAutoNum type="arabicPeriod"/>
                </a:pPr>
                <a:r>
                  <a:rPr lang="en-US" smtClean="0"/>
                  <a:t>The </a:t>
                </a:r>
                <a:r>
                  <a:rPr lang="en-US" dirty="0" smtClean="0"/>
                  <a:t>second major technical question is about computation: compute</a:t>
                </a:r>
                <a:r>
                  <a:rPr lang="en-US" baseline="0" dirty="0" smtClean="0"/>
                  <a:t> </a:t>
                </a:r>
                <a:r>
                  <a:rPr lang="en-US" i="0" baseline="0" smtClean="0">
                    <a:latin typeface="Cambria Math" panose="02040503050406030204" pitchFamily="18" charset="0"/>
                  </a:rPr>
                  <a:t>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𝑒⟧(𝑤)</a:t>
                </a:r>
                <a:r>
                  <a:rPr lang="en-US" dirty="0" smtClean="0"/>
                  <a:t> given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𝑒</a:t>
                </a:r>
                <a:r>
                  <a:rPr lang="en-US" dirty="0" smtClean="0"/>
                  <a:t> and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𝑤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68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573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0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33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180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programmer support</a:t>
            </a:r>
          </a:p>
          <a:p>
            <a:pPr marL="241653" indent="-241653">
              <a:buAutoNum type="arabicPeriod"/>
            </a:pPr>
            <a:r>
              <a:rPr lang="en-US" baseline="0" dirty="0"/>
              <a:t>R</a:t>
            </a:r>
            <a:r>
              <a:rPr lang="en-US" dirty="0"/>
              <a:t>educes cognitive gap</a:t>
            </a:r>
          </a:p>
          <a:p>
            <a:pPr marL="241653" indent="-241653">
              <a:buAutoNum type="arabicPeriod"/>
            </a:pPr>
            <a:r>
              <a:rPr lang="en-US" dirty="0"/>
              <a:t>Closer to level at which programmers think</a:t>
            </a:r>
          </a:p>
          <a:p>
            <a:endParaRPr lang="en-US" dirty="0"/>
          </a:p>
          <a:p>
            <a:r>
              <a:rPr lang="en-US" dirty="0"/>
              <a:t>Limitations</a:t>
            </a:r>
            <a:r>
              <a:rPr lang="en-US" baseline="0" dirty="0"/>
              <a:t> of existing models + Desired properties of a high-level language</a:t>
            </a:r>
          </a:p>
          <a:p>
            <a:pPr marL="241653" indent="-241653" defTabSz="966612">
              <a:buFontTx/>
              <a:buAutoNum type="arabicPeriod"/>
              <a:defRPr/>
            </a:pPr>
            <a:r>
              <a:rPr lang="en-US" baseline="0" dirty="0"/>
              <a:t>Full programming languages lack of a small core for analysis / optimization</a:t>
            </a:r>
          </a:p>
          <a:p>
            <a:pPr marL="241653" indent="-241653" defTabSz="966612">
              <a:buFontTx/>
              <a:buAutoNum type="arabicPeriod"/>
              <a:defRPr/>
            </a:pPr>
            <a:r>
              <a:rPr lang="en-US" baseline="0" dirty="0" err="1"/>
              <a:t>sed</a:t>
            </a:r>
            <a:r>
              <a:rPr lang="en-US" baseline="0" dirty="0"/>
              <a:t>, AWK closer to Python / Java than to regular expressions: difficult performance profiles, and unintuitive computational models</a:t>
            </a:r>
          </a:p>
          <a:p>
            <a:pPr defTabSz="966612">
              <a:defRPr/>
            </a:pPr>
            <a:endParaRPr lang="en-US" dirty="0"/>
          </a:p>
          <a:p>
            <a:pPr defTabSz="966612">
              <a:defRPr/>
            </a:pPr>
            <a:r>
              <a:rPr lang="en-US" baseline="0" dirty="0"/>
              <a:t>Streaming database languages such as CQL focus on the relational abstraction: we focus on hierarchically imparting structure to the underlying 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254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TODO! Fix this graph, please!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571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Recall that QREs output terms, not just concrete values</a:t>
            </a:r>
          </a:p>
          <a:p>
            <a:pPr marL="228600" indent="-228600">
              <a:buAutoNum type="arabicPeriod"/>
            </a:pPr>
            <a:r>
              <a:rPr lang="en-US" dirty="0"/>
              <a:t>Combination of two rather simple ideas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887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180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25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en-US" dirty="0"/>
                  <a:t>Going</a:t>
                </a:r>
                <a:r>
                  <a:rPr lang="en-US" baseline="0" dirty="0"/>
                  <a:t> back to the motivation: we claimed to offer better programmer support.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/>
                  <a:t>Here is an example: given the original query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aseline="0" dirty="0"/>
                  <a:t> and an error tolerance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baseline="0" dirty="0"/>
                  <a:t>, we can automatically implement an approximate evaluator.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/>
                  <a:t>This would be harder to do, if for e.g., the query was written in a full Turing-complete programming language.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/>
                  <a:t>More broadly speaking, we hope that improvements in the streaming algorithms literature can automatically be ported to improved QRE evaluation algorithms.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en-US" dirty="0"/>
                  <a:t>Going</a:t>
                </a:r>
                <a:r>
                  <a:rPr lang="en-US" baseline="0" dirty="0"/>
                  <a:t> back to the motivation: we claimed to offer better programmer support.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/>
                  <a:t>Here is an example: given the original query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𝑒</a:t>
                </a:r>
                <a:r>
                  <a:rPr lang="en-US" baseline="0" dirty="0"/>
                  <a:t> and an error tolerance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𝜖</a:t>
                </a:r>
                <a:r>
                  <a:rPr lang="en-US" baseline="0" dirty="0"/>
                  <a:t>, we can automatically implement an approximate evaluator.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/>
                  <a:t>This would be harder to do, if for e.g., the query was written in a full Turing-complete programming language.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/>
                  <a:t>More broadly speaking, we hope that improvements in the streaming algorithms literature can automatically be ported to improved QRE evaluation algorithms.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16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1. Another</a:t>
                </a:r>
                <a:r>
                  <a:rPr lang="en-US" baseline="0" dirty="0"/>
                  <a:t> interesting trend is that increasing the error tolerance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results in higher throughputs: this is because the approximate</a:t>
                </a:r>
                <a:r>
                  <a:rPr lang="en-US" baseline="0" dirty="0"/>
                  <a:t> histogram is smaller, and updates during evaluation require less copying overhead.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1. Another</a:t>
                </a:r>
                <a:r>
                  <a:rPr lang="en-US" baseline="0" dirty="0"/>
                  <a:t> interesting trend is that increasing the error tolerance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𝜖</a:t>
                </a:r>
                <a:r>
                  <a:rPr lang="en-US" dirty="0"/>
                  <a:t> results in higher throughputs: this is because the approximate</a:t>
                </a:r>
                <a:r>
                  <a:rPr lang="en-US" baseline="0" dirty="0"/>
                  <a:t> histogram is smaller, and updates during evaluation require less copying overhead.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952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34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Hope to describe broadly the other relevant literature.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dirty="0"/>
              <a:t>Necessarily omit many individual pieces of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83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2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</a:t>
            </a:r>
            <a:r>
              <a:rPr lang="en-US" baseline="0" dirty="0"/>
              <a:t> produces events, client specifies pattern on which to be notified</a:t>
            </a:r>
          </a:p>
          <a:p>
            <a:r>
              <a:rPr lang="en-US" baseline="0" dirty="0"/>
              <a:t>Focus on notification rather than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Let us consider a simple example.</a:t>
                </a:r>
              </a:p>
              <a:p>
                <a:r>
                  <a:rPr lang="en-US" dirty="0"/>
                  <a:t>Imagine a patient in a hospital for some chronic recurring</a:t>
                </a:r>
                <a:r>
                  <a:rPr lang="en-US" baseline="0" dirty="0"/>
                  <a:t> condition.</a:t>
                </a:r>
              </a:p>
              <a:p>
                <a:r>
                  <a:rPr lang="en-US" baseline="0" dirty="0"/>
                  <a:t>What you see here is an event stream from a monitoring device: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/>
                  <a:t>There are many episodes, beginning with a ‘B’, and ending with an ‘E’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/>
                  <a:t>During each episode, the device makes some measurements: those are the numbers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/>
                  <a:t>‘D’ is the end-of-day marker.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Say the doctor asks: “How bad was today’s most severe episode?”</a:t>
                </a:r>
              </a:p>
              <a:p>
                <a:r>
                  <a:rPr lang="en-US" baseline="0" dirty="0"/>
                  <a:t>It depends on how you define the “severity” of an episode: say it is the average of all meter readings.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So ideally, we want to say: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/>
                  <a:t>Summarize each individual episode with the function “d”: iterate over the measurements, return the average.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/>
                  <a:t>Summarize each day with the function “f”: iterate over all episodes, return the maximum.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/>
                  <a:t>Individual episodes are delimited by ‘B’ and ‘E’.</a:t>
                </a:r>
              </a:p>
              <a:p>
                <a:pPr marL="241653" indent="-241653">
                  <a:buAutoNum type="arabicPeriod"/>
                </a:pPr>
                <a:r>
                  <a:rPr lang="en-US" baseline="0" dirty="0"/>
                  <a:t>We are only interested in the last day: ignore the prefix which matches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us consider a simple example.</a:t>
                </a:r>
              </a:p>
              <a:p>
                <a:r>
                  <a:rPr lang="en-US" dirty="0" smtClean="0"/>
                  <a:t>Imagine a patient in a hospital for some chronic recurring</a:t>
                </a:r>
                <a:r>
                  <a:rPr lang="en-US" baseline="0" dirty="0" smtClean="0"/>
                  <a:t> condition.</a:t>
                </a:r>
              </a:p>
              <a:p>
                <a:r>
                  <a:rPr lang="en-US" baseline="0" dirty="0" smtClean="0"/>
                  <a:t>What you see here is an event stream from a monitoring device: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There are many episodes, beginning with a ‘B’, and ending with an ‘E’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During each episode, the device makes some measurements: those are the numbers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‘D’ is the end-of-day marker.</a:t>
                </a:r>
              </a:p>
              <a:p>
                <a:pPr marL="0" indent="0">
                  <a:buNone/>
                </a:pPr>
                <a:endParaRPr lang="en-US" baseline="0" dirty="0" smtClean="0"/>
              </a:p>
              <a:p>
                <a:pPr marL="0" indent="0">
                  <a:buNone/>
                </a:pPr>
                <a:r>
                  <a:rPr lang="en-US" baseline="0" dirty="0" smtClean="0"/>
                  <a:t>Say the doctor asks: “How bad was today’s most severe episode?”</a:t>
                </a:r>
              </a:p>
              <a:p>
                <a:pPr marL="0" indent="0">
                  <a:buNone/>
                </a:pPr>
                <a:r>
                  <a:rPr lang="en-US" baseline="0" dirty="0" smtClean="0"/>
                  <a:t>It depends on how you define the “severity” of an episode: say it is the average of all meter readings.</a:t>
                </a:r>
              </a:p>
              <a:p>
                <a:pPr marL="0" indent="0">
                  <a:buNone/>
                </a:pPr>
                <a:endParaRPr lang="en-US" baseline="0" dirty="0" smtClean="0"/>
              </a:p>
              <a:p>
                <a:pPr marL="0" indent="0">
                  <a:buNone/>
                </a:pPr>
                <a:r>
                  <a:rPr lang="en-US" baseline="0" dirty="0" smtClean="0"/>
                  <a:t>So ideally, we want to say: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Summarize each individual episode with the function “d”: iterate over the measurements, return the average.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Summarize each day with the function “f”: iterate over all episodes, return the maximum.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Individual episodes are delimited by ‘B’ and ‘E’.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We are only interested in the last day: ignore the prefix which matches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𝑟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296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873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r>
              <a:rPr lang="en-US" dirty="0"/>
              <a:t>In</a:t>
            </a:r>
            <a:r>
              <a:rPr lang="en-US" baseline="0" dirty="0"/>
              <a:t> this thesis, we proposed </a:t>
            </a:r>
            <a:r>
              <a:rPr lang="en-US" baseline="0" dirty="0" err="1"/>
              <a:t>combinator</a:t>
            </a:r>
            <a:r>
              <a:rPr lang="en-US" baseline="0" dirty="0"/>
              <a:t>-based formalisms for stream processing</a:t>
            </a:r>
            <a:endParaRPr lang="en-US" dirty="0"/>
          </a:p>
          <a:p>
            <a:pPr marL="241653" indent="-241653">
              <a:buAutoNum type="arabicPeriod"/>
            </a:pPr>
            <a:r>
              <a:rPr lang="en-US" dirty="0"/>
              <a:t>Potential for</a:t>
            </a:r>
            <a:r>
              <a:rPr lang="en-US" baseline="0" dirty="0"/>
              <a:t> great tool support: automatic parallelization, query optimization</a:t>
            </a:r>
          </a:p>
          <a:p>
            <a:pPr marL="241653" indent="-241653">
              <a:buAutoNum type="arabicPeriod"/>
            </a:pPr>
            <a:r>
              <a:rPr lang="en-US" baseline="0" dirty="0"/>
              <a:t>Studied two foundational questions</a:t>
            </a:r>
          </a:p>
          <a:p>
            <a:pPr marL="724959" lvl="1" indent="-241653">
              <a:buAutoNum type="arabicPeriod"/>
            </a:pPr>
            <a:r>
              <a:rPr lang="en-US" dirty="0"/>
              <a:t>Logical:</a:t>
            </a:r>
            <a:r>
              <a:rPr lang="en-US" baseline="0" dirty="0"/>
              <a:t> Expressiveness</a:t>
            </a:r>
          </a:p>
          <a:p>
            <a:pPr marL="724959" lvl="1" indent="-241653">
              <a:buAutoNum type="arabicPeriod"/>
            </a:pPr>
            <a:r>
              <a:rPr lang="en-US" baseline="0" dirty="0"/>
              <a:t>Algorithmic: Function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514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in progress:</a:t>
            </a:r>
          </a:p>
          <a:p>
            <a:pPr marL="241653" indent="-241653">
              <a:buAutoNum type="arabicPeriod"/>
            </a:pPr>
            <a:r>
              <a:rPr lang="en-US" dirty="0"/>
              <a:t>Static analysis</a:t>
            </a:r>
          </a:p>
          <a:p>
            <a:pPr marL="241653" indent="-241653">
              <a:buAutoNum type="arabicPeriod"/>
            </a:pPr>
            <a:r>
              <a:rPr lang="en-US" dirty="0"/>
              <a:t>Parallel evaluation</a:t>
            </a:r>
          </a:p>
          <a:p>
            <a:pPr marL="241653" indent="-241653">
              <a:buAutoNum type="arabicPeriod"/>
            </a:pPr>
            <a:r>
              <a:rPr lang="en-US" dirty="0"/>
              <a:t>Tightening</a:t>
            </a:r>
            <a:r>
              <a:rPr lang="en-US" baseline="0" dirty="0"/>
              <a:t> the proof of </a:t>
            </a:r>
            <a:r>
              <a:rPr lang="en-US" baseline="0"/>
              <a:t>expressive completeness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505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03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Also:</a:t>
            </a:r>
          </a:p>
          <a:p>
            <a:pPr marL="241653" indent="-241653">
              <a:buAutoNum type="arabicPeriod"/>
            </a:pPr>
            <a:r>
              <a:rPr lang="en-US" dirty="0"/>
              <a:t>Binary predicates</a:t>
            </a:r>
          </a:p>
          <a:p>
            <a:pPr marL="241653" indent="-241653">
              <a:buAutoNum type="arabicPeriod"/>
            </a:pPr>
            <a:r>
              <a:rPr lang="en-US" dirty="0"/>
              <a:t>Sliding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826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94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579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831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Font typeface="+mj-lt"/>
              <a:buAutoNum type="arabicPeriod"/>
            </a:pPr>
            <a:r>
              <a:rPr lang="en-US" dirty="0"/>
              <a:t>Postdocs:</a:t>
            </a:r>
            <a:r>
              <a:rPr lang="en-US" baseline="0" dirty="0"/>
              <a:t> </a:t>
            </a:r>
            <a:r>
              <a:rPr lang="en-US" baseline="0" dirty="0" err="1"/>
              <a:t>Jyotirmoy</a:t>
            </a:r>
            <a:r>
              <a:rPr lang="en-US" baseline="0" dirty="0"/>
              <a:t>, Arjun Radhakrishna, Kostas, Dana</a:t>
            </a:r>
            <a:endParaRPr lang="en-US" dirty="0"/>
          </a:p>
          <a:p>
            <a:pPr marL="241653" indent="-241653">
              <a:buFont typeface="+mj-lt"/>
              <a:buAutoNum type="arabicPeriod"/>
            </a:pPr>
            <a:r>
              <a:rPr lang="en-US" dirty="0"/>
              <a:t>Postdocs: </a:t>
            </a:r>
            <a:r>
              <a:rPr lang="en-US" baseline="0" dirty="0" err="1"/>
              <a:t>Ashutosh</a:t>
            </a:r>
            <a:r>
              <a:rPr lang="en-US" baseline="0" dirty="0"/>
              <a:t>, Christos</a:t>
            </a:r>
            <a:endParaRPr lang="en-US" dirty="0"/>
          </a:p>
          <a:p>
            <a:pPr marL="241653" indent="-241653">
              <a:buFont typeface="+mj-lt"/>
              <a:buAutoNum type="arabicPeriod"/>
            </a:pPr>
            <a:r>
              <a:rPr lang="en-US" dirty="0"/>
              <a:t>Internship:</a:t>
            </a:r>
            <a:r>
              <a:rPr lang="en-US" baseline="0" dirty="0"/>
              <a:t> Jason, Youssef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/>
              <a:t>Lab: Abhishek, Salar, Yifei, Loris, Nimit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/>
              <a:t>Nan, </a:t>
            </a:r>
            <a:r>
              <a:rPr lang="en-US" baseline="0" dirty="0" err="1"/>
              <a:t>Shahin</a:t>
            </a:r>
            <a:r>
              <a:rPr lang="en-US" baseline="0" dirty="0"/>
              <a:t>, Kai, Arjun Ravi Narayan</a:t>
            </a:r>
          </a:p>
          <a:p>
            <a:pPr marL="241653" indent="-241653">
              <a:buFont typeface="+mj-lt"/>
              <a:buAutoNum type="arabicPeriod"/>
            </a:pPr>
            <a:r>
              <a:rPr lang="en-US" baseline="0" dirty="0"/>
              <a:t>ECE Lobby: </a:t>
            </a:r>
            <a:r>
              <a:rPr lang="en-US" baseline="0" dirty="0" err="1"/>
              <a:t>Neeraj</a:t>
            </a:r>
            <a:r>
              <a:rPr lang="en-US" baseline="0" dirty="0"/>
              <a:t>, Modi, </a:t>
            </a:r>
            <a:r>
              <a:rPr lang="en-US" baseline="0" dirty="0" err="1"/>
              <a:t>Manchem</a:t>
            </a:r>
            <a:r>
              <a:rPr lang="en-US" baseline="0" dirty="0"/>
              <a:t>, Abhishek </a:t>
            </a:r>
            <a:r>
              <a:rPr lang="en-US" baseline="0" dirty="0" err="1"/>
              <a:t>Anand</a:t>
            </a:r>
            <a:endParaRPr lang="en-US" baseline="0" dirty="0"/>
          </a:p>
          <a:p>
            <a:pPr marL="241653" indent="-241653">
              <a:buFont typeface="+mj-lt"/>
              <a:buAutoNum type="arabicPeriod"/>
            </a:pPr>
            <a:r>
              <a:rPr lang="en-US" baseline="0" dirty="0"/>
              <a:t>Carin, </a:t>
            </a:r>
            <a:r>
              <a:rPr lang="en-US" baseline="0" dirty="0" err="1"/>
              <a:t>Floki</a:t>
            </a:r>
            <a:r>
              <a:rPr lang="en-US" baseline="0" dirty="0"/>
              <a:t>, VA, </a:t>
            </a:r>
            <a:r>
              <a:rPr lang="en-US" baseline="0" dirty="0" err="1"/>
              <a:t>Pavan</a:t>
            </a:r>
            <a:r>
              <a:rPr lang="en-US" baseline="0" dirty="0"/>
              <a:t> </a:t>
            </a:r>
            <a:r>
              <a:rPr lang="en-US" baseline="0" dirty="0" err="1"/>
              <a:t>Nukala</a:t>
            </a:r>
            <a:endParaRPr lang="en-US" baseline="0" dirty="0"/>
          </a:p>
          <a:p>
            <a:pPr marL="241653" indent="-241653">
              <a:buFont typeface="+mj-lt"/>
              <a:buAutoNum type="arabicPeriod"/>
            </a:pPr>
            <a:r>
              <a:rPr lang="en-US" dirty="0"/>
              <a:t>Appu, Ammandu,</a:t>
            </a:r>
            <a:r>
              <a:rPr lang="en-US" baseline="0" dirty="0"/>
              <a:t> Ambu, </a:t>
            </a:r>
            <a:r>
              <a:rPr lang="en-US" baseline="0" dirty="0" err="1"/>
              <a:t>Ajji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3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1. In the thesis, fix</a:t>
                </a:r>
                <a:r>
                  <a:rPr lang="en-US" baseline="0" dirty="0" smtClean="0"/>
                  <a:t> the basic </a:t>
                </a:r>
                <a:r>
                  <a:rPr lang="en-US" baseline="0" dirty="0" err="1" smtClean="0"/>
                  <a:t>DReX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combinators</a:t>
                </a:r>
                <a:r>
                  <a:rPr lang="en-US" baseline="0" dirty="0" smtClean="0"/>
                  <a:t>!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𝜑↦𝜖</a:t>
                </a:r>
                <a:r>
                  <a:rPr lang="en-US" dirty="0" smtClean="0"/>
                  <a:t> is not a</a:t>
                </a:r>
                <a:r>
                  <a:rPr lang="en-US" baseline="0" dirty="0" smtClean="0"/>
                  <a:t> basic </a:t>
                </a:r>
                <a:r>
                  <a:rPr lang="en-US" baseline="0" dirty="0" err="1" smtClean="0"/>
                  <a:t>combinator</a:t>
                </a:r>
                <a:r>
                  <a:rPr lang="en-US" baseline="0" dirty="0" smtClean="0"/>
                  <a:t> right now!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4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of these queries is difficult to directly implement</a:t>
            </a:r>
          </a:p>
          <a:p>
            <a:endParaRPr lang="en-US" dirty="0"/>
          </a:p>
          <a:p>
            <a:r>
              <a:rPr lang="en-US" dirty="0"/>
              <a:t>Better programmer support</a:t>
            </a:r>
          </a:p>
          <a:p>
            <a:pPr marL="241653" indent="-241653">
              <a:buAutoNum type="arabicPeriod"/>
            </a:pPr>
            <a:r>
              <a:rPr lang="en-US" baseline="0" dirty="0"/>
              <a:t>R</a:t>
            </a:r>
            <a:r>
              <a:rPr lang="en-US" dirty="0"/>
              <a:t>educes cognitive gap</a:t>
            </a:r>
          </a:p>
          <a:p>
            <a:pPr marL="241653" indent="-241653">
              <a:buAutoNum type="arabicPeriod"/>
            </a:pPr>
            <a:r>
              <a:rPr lang="en-US" dirty="0"/>
              <a:t>Closer to level at which programmers think</a:t>
            </a:r>
          </a:p>
          <a:p>
            <a:endParaRPr lang="en-US" dirty="0"/>
          </a:p>
          <a:p>
            <a:r>
              <a:rPr lang="en-US" dirty="0"/>
              <a:t>Limitations</a:t>
            </a:r>
            <a:r>
              <a:rPr lang="en-US" baseline="0" dirty="0"/>
              <a:t> of existing models + Desired properties of a high-level language</a:t>
            </a:r>
          </a:p>
          <a:p>
            <a:pPr marL="241653" indent="-241653" defTabSz="966612">
              <a:buFontTx/>
              <a:buAutoNum type="arabicPeriod"/>
              <a:defRPr/>
            </a:pPr>
            <a:r>
              <a:rPr lang="en-US" baseline="0" dirty="0"/>
              <a:t>Full programming languages lack of a small core for analysis / optimization</a:t>
            </a:r>
          </a:p>
          <a:p>
            <a:pPr marL="241653" indent="-241653" defTabSz="966612">
              <a:buFontTx/>
              <a:buAutoNum type="arabicPeriod"/>
              <a:defRPr/>
            </a:pPr>
            <a:r>
              <a:rPr lang="en-US" baseline="0" dirty="0" err="1"/>
              <a:t>sed</a:t>
            </a:r>
            <a:r>
              <a:rPr lang="en-US" baseline="0" dirty="0"/>
              <a:t>, AWK closer to Python / Java than to regular expressions: difficult performance profiles, and unintuitive computational models</a:t>
            </a:r>
          </a:p>
          <a:p>
            <a:pPr defTabSz="966612">
              <a:defRPr/>
            </a:pPr>
            <a:endParaRPr lang="en-US" dirty="0"/>
          </a:p>
          <a:p>
            <a:pPr defTabSz="966612">
              <a:defRPr/>
            </a:pPr>
            <a:r>
              <a:rPr lang="en-US" baseline="0" dirty="0"/>
              <a:t>Streaming database languages such as CQL focus on the relational abstraction: we focus on hierarchically imparting structure to the underlying 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88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2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TODO! Summarize contents of thesis</a:t>
            </a:r>
          </a:p>
          <a:p>
            <a:r>
              <a:rPr lang="en-US" baseline="0" dirty="0"/>
              <a:t>TODO! Streaming!</a:t>
            </a:r>
          </a:p>
          <a:p>
            <a:endParaRPr lang="en-US" baseline="0" dirty="0"/>
          </a:p>
          <a:p>
            <a:r>
              <a:rPr lang="en-US" baseline="0" dirty="0"/>
              <a:t>1. Correspond broadly to the two parts of the thesis: expressiveness, and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0EAB9-FCAC-477B-AB81-EEFDF14273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3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9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6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3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6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7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4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1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662E6-E61E-46DC-90AB-A18113E5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6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41.png"/><Relationship Id="rId4" Type="http://schemas.openxmlformats.org/officeDocument/2006/relationships/image" Target="../media/image2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3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82.png"/><Relationship Id="rId3" Type="http://schemas.openxmlformats.org/officeDocument/2006/relationships/image" Target="../media/image570.png"/><Relationship Id="rId7" Type="http://schemas.openxmlformats.org/officeDocument/2006/relationships/image" Target="../media/image620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0.png"/><Relationship Id="rId11" Type="http://schemas.openxmlformats.org/officeDocument/2006/relationships/image" Target="../media/image80.png"/><Relationship Id="rId5" Type="http://schemas.openxmlformats.org/officeDocument/2006/relationships/image" Target="../media/image590.png"/><Relationship Id="rId10" Type="http://schemas.openxmlformats.org/officeDocument/2006/relationships/image" Target="../media/image79.png"/><Relationship Id="rId4" Type="http://schemas.openxmlformats.org/officeDocument/2006/relationships/image" Target="../media/image580.png"/><Relationship Id="rId9" Type="http://schemas.openxmlformats.org/officeDocument/2006/relationships/image" Target="../media/image6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60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0.png"/><Relationship Id="rId11" Type="http://schemas.openxmlformats.org/officeDocument/2006/relationships/image" Target="../media/image82.png"/><Relationship Id="rId5" Type="http://schemas.openxmlformats.org/officeDocument/2006/relationships/image" Target="../media/image580.png"/><Relationship Id="rId10" Type="http://schemas.openxmlformats.org/officeDocument/2006/relationships/image" Target="../media/image80.png"/><Relationship Id="rId4" Type="http://schemas.openxmlformats.org/officeDocument/2006/relationships/image" Target="../media/image570.png"/><Relationship Id="rId9" Type="http://schemas.openxmlformats.org/officeDocument/2006/relationships/image" Target="../media/image6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file:///C:\Users\rmukund\Documents\Study\DReX\transduction-combinators\thesis\ppt\defense\images\arjunradhakrishna-photo.jpg" TargetMode="External"/><Relationship Id="rId18" Type="http://schemas.openxmlformats.org/officeDocument/2006/relationships/image" Target="../media/image101.jpeg"/><Relationship Id="rId26" Type="http://schemas.openxmlformats.org/officeDocument/2006/relationships/image" Target="../media/image105.jpeg"/><Relationship Id="rId39" Type="http://schemas.openxmlformats.org/officeDocument/2006/relationships/image" Target="../media/image112.jpeg"/><Relationship Id="rId21" Type="http://schemas.openxmlformats.org/officeDocument/2006/relationships/image" Target="file:///C:\Users\rmukund\Documents\Study\DReX\transduction-combinators\thesis\ppt\defense\images\youssef-photo.jpg" TargetMode="External"/><Relationship Id="rId34" Type="http://schemas.openxmlformats.org/officeDocument/2006/relationships/image" Target="../media/image109.jpeg"/><Relationship Id="rId42" Type="http://schemas.openxmlformats.org/officeDocument/2006/relationships/image" Target="../media/image114.jpg"/><Relationship Id="rId47" Type="http://schemas.openxmlformats.org/officeDocument/2006/relationships/image" Target="../media/image118.jpeg"/><Relationship Id="rId50" Type="http://schemas.openxmlformats.org/officeDocument/2006/relationships/image" Target="file:///C:\Users\rmukund\Documents\Study\DReX\transduction-combinators\thesis\ppt\defense\images\ankit-photo.jpg" TargetMode="External"/><Relationship Id="rId55" Type="http://schemas.openxmlformats.org/officeDocument/2006/relationships/image" Target="../media/image122.jpeg"/><Relationship Id="rId63" Type="http://schemas.openxmlformats.org/officeDocument/2006/relationships/image" Target="../media/image126.jpeg"/><Relationship Id="rId7" Type="http://schemas.openxmlformats.org/officeDocument/2006/relationships/image" Target="file:///C:\Users\rmukund\Documents\Study\DReX\transduction-combinators\thesis\ppt\defense\images\dana-photo.jpg" TargetMode="External"/><Relationship Id="rId2" Type="http://schemas.openxmlformats.org/officeDocument/2006/relationships/notesSlide" Target="../notesSlides/notesSlide58.xml"/><Relationship Id="rId16" Type="http://schemas.openxmlformats.org/officeDocument/2006/relationships/image" Target="../media/image100.jpeg"/><Relationship Id="rId20" Type="http://schemas.openxmlformats.org/officeDocument/2006/relationships/image" Target="../media/image102.jpeg"/><Relationship Id="rId29" Type="http://schemas.openxmlformats.org/officeDocument/2006/relationships/image" Target="file:///C:\Users\rmukund\Documents\Study\DReX\transduction-combinators\thesis\ppt\defense\images\salar-photo.jpg" TargetMode="External"/><Relationship Id="rId41" Type="http://schemas.openxmlformats.org/officeDocument/2006/relationships/image" Target="../media/image113.jpg"/><Relationship Id="rId54" Type="http://schemas.openxmlformats.org/officeDocument/2006/relationships/image" Target="file:///C:\Users\rmukund\Documents\Study\DReX\transduction-combinators\thesis\ppt\defense\images\va-photo.JPG" TargetMode="External"/><Relationship Id="rId62" Type="http://schemas.openxmlformats.org/officeDocument/2006/relationships/image" Target="file:///C:\Users\rmukund\Documents\Study\DReX\transduction-combinators\thesis\ppt\defense\images\ambu-phot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11" Type="http://schemas.openxmlformats.org/officeDocument/2006/relationships/image" Target="file:///C:\Users\rmukund\Documents\Study\DReX\transduction-combinators\thesis\ppt\defense\images\kostas-photo.jpg" TargetMode="External"/><Relationship Id="rId24" Type="http://schemas.openxmlformats.org/officeDocument/2006/relationships/image" Target="../media/image104.jpeg"/><Relationship Id="rId32" Type="http://schemas.openxmlformats.org/officeDocument/2006/relationships/image" Target="../media/image108.jpeg"/><Relationship Id="rId37" Type="http://schemas.openxmlformats.org/officeDocument/2006/relationships/image" Target="file:///C:\Users\rmukund\Documents\Study\DReX\transduction-combinators\thesis\ppt\defense\images\nan-photo.JPG" TargetMode="External"/><Relationship Id="rId40" Type="http://schemas.openxmlformats.org/officeDocument/2006/relationships/image" Target="file:///C:\Users\rmukund\Documents\Study\DReX\transduction-combinators\thesis\ppt\defense\images\nitesh-photo.jpg" TargetMode="External"/><Relationship Id="rId45" Type="http://schemas.openxmlformats.org/officeDocument/2006/relationships/image" Target="file:///C:\Users\rmukund\Documents\Study\DReX\transduction-combinators\thesis\ppt\defense\images\jishnu-photo.jpg" TargetMode="External"/><Relationship Id="rId53" Type="http://schemas.openxmlformats.org/officeDocument/2006/relationships/image" Target="../media/image121.jpeg"/><Relationship Id="rId58" Type="http://schemas.openxmlformats.org/officeDocument/2006/relationships/image" Target="file:///C:\Users\rmukund\Documents\Study\DReX\transduction-combinators\thesis\ppt\defense\images\ajji-photo.jpg" TargetMode="External"/><Relationship Id="rId5" Type="http://schemas.openxmlformats.org/officeDocument/2006/relationships/image" Target="file:///C:\Users\rmukund\Documents\Study\DReX\transduction-combinators\thesis\ppt\defense\images\sanjeev-photo.jpg" TargetMode="External"/><Relationship Id="rId15" Type="http://schemas.openxmlformats.org/officeDocument/2006/relationships/image" Target="file:///C:\Users\rmukund\Documents\Study\DReX\transduction-combinators\thesis\ppt\defense\images\christos-photo.jpg" TargetMode="External"/><Relationship Id="rId23" Type="http://schemas.openxmlformats.org/officeDocument/2006/relationships/image" Target="file:///C:\Users\rmukund\Documents\Study\DReX\transduction-combinators\thesis\ppt\defense\images\loris-photo.jpg" TargetMode="External"/><Relationship Id="rId28" Type="http://schemas.openxmlformats.org/officeDocument/2006/relationships/image" Target="../media/image106.jpeg"/><Relationship Id="rId36" Type="http://schemas.openxmlformats.org/officeDocument/2006/relationships/image" Target="../media/image110.jpeg"/><Relationship Id="rId49" Type="http://schemas.openxmlformats.org/officeDocument/2006/relationships/image" Target="../media/image119.jpeg"/><Relationship Id="rId57" Type="http://schemas.openxmlformats.org/officeDocument/2006/relationships/image" Target="../media/image123.jpeg"/><Relationship Id="rId61" Type="http://schemas.openxmlformats.org/officeDocument/2006/relationships/image" Target="../media/image125.jpeg"/><Relationship Id="rId10" Type="http://schemas.openxmlformats.org/officeDocument/2006/relationships/image" Target="../media/image97.jpeg"/><Relationship Id="rId19" Type="http://schemas.openxmlformats.org/officeDocument/2006/relationships/image" Target="file:///C:\Users\rmukund\Documents\Study\DReX\transduction-combinators\thesis\ppt\defense\images\jason-photo.JPG" TargetMode="External"/><Relationship Id="rId31" Type="http://schemas.openxmlformats.org/officeDocument/2006/relationships/image" Target="file:///C:\Users\rmukund\Documents\Study\DReX\transduction-combinators\thesis\ppt\defense\images\yifei-photo.jpg" TargetMode="External"/><Relationship Id="rId44" Type="http://schemas.openxmlformats.org/officeDocument/2006/relationships/image" Target="../media/image116.jpeg"/><Relationship Id="rId52" Type="http://schemas.openxmlformats.org/officeDocument/2006/relationships/image" Target="file:///C:\Users\rmukund\Documents\Study\DReX\transduction-combinators\thesis\ppt\defense\images\floki-photo.jpg" TargetMode="External"/><Relationship Id="rId60" Type="http://schemas.openxmlformats.org/officeDocument/2006/relationships/image" Target="file:///C:\Users\rmukund\Documents\Study\DReX\transduction-combinators\thesis\ppt\defense\images\appu-photo.jpg" TargetMode="External"/><Relationship Id="rId4" Type="http://schemas.openxmlformats.org/officeDocument/2006/relationships/image" Target="../media/image94.jpeg"/><Relationship Id="rId9" Type="http://schemas.openxmlformats.org/officeDocument/2006/relationships/image" Target="file:///C:\Users\rmukund\Documents\Study\DReX\transduction-combinators\thesis\ppt\defense\images\jyotirmoy-photo.jpg" TargetMode="External"/><Relationship Id="rId14" Type="http://schemas.openxmlformats.org/officeDocument/2006/relationships/image" Target="../media/image99.jpeg"/><Relationship Id="rId22" Type="http://schemas.openxmlformats.org/officeDocument/2006/relationships/image" Target="../media/image103.jpeg"/><Relationship Id="rId27" Type="http://schemas.openxmlformats.org/officeDocument/2006/relationships/image" Target="file:///C:\Users\rmukund\Documents\Study\DReX\transduction-combinators\thesis\ppt\defense\images\abhishek-photo.jpg" TargetMode="External"/><Relationship Id="rId30" Type="http://schemas.openxmlformats.org/officeDocument/2006/relationships/image" Target="../media/image107.jpeg"/><Relationship Id="rId35" Type="http://schemas.openxmlformats.org/officeDocument/2006/relationships/image" Target="file:///C:\Users\rmukund\Documents\Study\DReX\transduction-combinators\thesis\ppt\defense\images\kai-photo.jpg" TargetMode="External"/><Relationship Id="rId43" Type="http://schemas.openxmlformats.org/officeDocument/2006/relationships/image" Target="../media/image115.jpg"/><Relationship Id="rId48" Type="http://schemas.openxmlformats.org/officeDocument/2006/relationships/image" Target="file:///C:\Users\rmukund\Documents\Study\DReX\transduction-combinators\thesis\ppt\defense\images\karandeep-photo.jpg" TargetMode="External"/><Relationship Id="rId56" Type="http://schemas.openxmlformats.org/officeDocument/2006/relationships/image" Target="file:///C:\Users\rmukund\Documents\Study\DReX\transduction-combinators\thesis\ppt\defense\images\carin-photo.JPG" TargetMode="External"/><Relationship Id="rId64" Type="http://schemas.openxmlformats.org/officeDocument/2006/relationships/image" Target="file:///C:\Users\rmukund\Documents\Study\DReX\transduction-combinators\thesis\ppt\defense\images\ammandu-photo.jpg" TargetMode="External"/><Relationship Id="rId8" Type="http://schemas.openxmlformats.org/officeDocument/2006/relationships/image" Target="../media/image96.jpeg"/><Relationship Id="rId51" Type="http://schemas.openxmlformats.org/officeDocument/2006/relationships/image" Target="../media/image120.jpeg"/><Relationship Id="rId3" Type="http://schemas.openxmlformats.org/officeDocument/2006/relationships/image" Target="../media/image93.jpg"/><Relationship Id="rId12" Type="http://schemas.openxmlformats.org/officeDocument/2006/relationships/image" Target="../media/image98.jpeg"/><Relationship Id="rId17" Type="http://schemas.openxmlformats.org/officeDocument/2006/relationships/image" Target="file:///C:\Users\rmukund\Documents\Study\DReX\transduction-combinators\thesis\ppt\defense\images\ashutosh-photo.jpg" TargetMode="External"/><Relationship Id="rId25" Type="http://schemas.openxmlformats.org/officeDocument/2006/relationships/image" Target="file:///C:\Users\rmukund\Documents\Study\DReX\transduction-combinators\thesis\ppt\defense\images\nimit-photo.jpg" TargetMode="External"/><Relationship Id="rId33" Type="http://schemas.openxmlformats.org/officeDocument/2006/relationships/image" Target="file:///C:\Users\rmukund\Documents\Study\DReX\transduction-combinators\thesis\ppt\defense\images\arjunravinarayan-photo.jpg" TargetMode="External"/><Relationship Id="rId38" Type="http://schemas.openxmlformats.org/officeDocument/2006/relationships/image" Target="../media/image111.jpg"/><Relationship Id="rId46" Type="http://schemas.openxmlformats.org/officeDocument/2006/relationships/image" Target="../media/image117.jpg"/><Relationship Id="rId59" Type="http://schemas.openxmlformats.org/officeDocument/2006/relationships/image" Target="../media/image1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Regular Programming over Data Streams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Mukund Raghothaman</a:t>
            </a:r>
          </a:p>
          <a:p>
            <a:r>
              <a:rPr lang="en-US" dirty="0"/>
              <a:t>Advisor: Rajeev Alur</a:t>
            </a:r>
          </a:p>
        </p:txBody>
      </p:sp>
    </p:spTree>
    <p:extLst>
      <p:ext uri="{BB962C8B-B14F-4D97-AF65-F5344CB8AC3E}">
        <p14:creationId xmlns:p14="http://schemas.microsoft.com/office/powerpoint/2010/main" val="18153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Regular Programming over Data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Regular </a:t>
            </a:r>
            <a:r>
              <a:rPr lang="en-US" dirty="0" err="1"/>
              <a:t>Combinators</a:t>
            </a:r>
            <a:r>
              <a:rPr lang="en-US" dirty="0"/>
              <a:t> for String Transformations.</a:t>
            </a:r>
            <a:br>
              <a:rPr lang="en-US" dirty="0"/>
            </a:br>
            <a:r>
              <a:rPr lang="en-US" dirty="0"/>
              <a:t>CSL-LICS 2014.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DReX</a:t>
            </a:r>
            <a:r>
              <a:rPr lang="en-US" dirty="0"/>
              <a:t>: A Declarative Language for Efficiently Evaluating Regular String Transformations.</a:t>
            </a:r>
            <a:br>
              <a:rPr lang="en-US" dirty="0"/>
            </a:br>
            <a:r>
              <a:rPr lang="en-US" dirty="0"/>
              <a:t>POPL 2015.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Regular Programming for Quantitative Properties of Data Streams.</a:t>
            </a:r>
            <a:br>
              <a:rPr lang="en-US" dirty="0"/>
            </a:br>
            <a:r>
              <a:rPr lang="en-US" dirty="0"/>
              <a:t>ESOP 2016.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StreamQRE</a:t>
            </a:r>
            <a:r>
              <a:rPr lang="en-US" dirty="0"/>
              <a:t>: Modular Specification and Efficient Evaluation of Quantitative Queries over Streaming Data.</a:t>
            </a:r>
            <a:br>
              <a:rPr lang="en-US" dirty="0"/>
            </a:br>
            <a:r>
              <a:rPr lang="en-US" dirty="0"/>
              <a:t>In submission, 2016.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 err="1"/>
              <a:t>Combinators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65932640"/>
                  </p:ext>
                </p:extLst>
              </p:nvPr>
            </p:nvGraphicFramePr>
            <p:xfrm>
              <a:off x="628650" y="1825625"/>
              <a:ext cx="7886700" cy="1752600"/>
            </p:xfrm>
            <a:graphic>
              <a:graphicData uri="http://schemas.openxmlformats.org/drawingml/2006/table">
                <a:tbl>
                  <a:tblPr bandRow="1">
                    <a:tableStyleId>{3B4B98B0-60AC-42C2-AFA5-B58CD77FA1E5}</a:tableStyleId>
                  </a:tblPr>
                  <a:tblGrid>
                    <a:gridCol w="394335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94335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mtClean="0"/>
                                <m:t>isVowel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m:rPr>
                                  <m:nor/>
                                </m:rPr>
                                <a:rPr lang="en-US" smtClean="0"/>
                                <m:t>toUpperCase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≥5↦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m:rPr>
                                    <m:nor/>
                                  </m:rPr>
                                  <a:rPr lang="en-US" smtClean="0"/>
                                  <m:t>′@′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m:rPr>
                                    <m:nor/>
                                  </m:rPr>
                                  <a:rPr lang="en-US" smtClean="0"/>
                                  <m:t>′</m:t>
                                </m:r>
                                <m:r>
                                  <m:rPr>
                                    <m:nor/>
                                  </m:rPr>
                                  <a:rPr lang="en-US" smtClean="0"/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en-US" smtClean="0"/>
                                  <m:t>′</m:t>
                                </m:r>
                              </m:oMath>
                            </m:oMathPara>
                          </a14:m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m:rPr>
                                    <m:nor/>
                                  </m:rPr>
                                  <a:rPr lang="en-US" smtClean="0"/>
                                  <m:t>′@′</m:t>
                                </m:r>
                              </m:oMath>
                            </m:oMathPara>
                          </a14:m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mtClean="0"/>
                                <m:t>bot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65932640"/>
                  </p:ext>
                </p:extLst>
              </p:nvPr>
            </p:nvGraphicFramePr>
            <p:xfrm>
              <a:off x="628650" y="1825625"/>
              <a:ext cx="7886700" cy="1752600"/>
            </p:xfrm>
            <a:graphic>
              <a:graphicData uri="http://schemas.openxmlformats.org/drawingml/2006/table">
                <a:tbl>
                  <a:tblPr bandRow="1">
                    <a:tableStyleId>{3B4B98B0-60AC-42C2-AFA5-B58CD77FA1E5}</a:tableStyleId>
                  </a:tblPr>
                  <a:tblGrid>
                    <a:gridCol w="39433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9433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952" r="-100155" b="-1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952" r="-155" b="-17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73770" r="-10015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173770" r="-155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73770" r="-10015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273770" r="-15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73770" r="-10015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650" y="4040201"/>
                <a:ext cx="7358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Each expression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defines a partial function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040201"/>
                <a:ext cx="735857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24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2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else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i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/>
                                  <m:t> </m:t>
                                </m:r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≠⊥,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i="0"/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i="0"/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0−9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nor/>
                        </m:rPr>
                        <a:rPr lang="en-US" b="0" i="0" smtClean="0"/>
                        <m:t>′</m:t>
                      </m:r>
                      <m:r>
                        <m:rPr>
                          <m:nor/>
                        </m:rPr>
                        <a:rPr lang="en-US" b="0" i="0" smtClean="0"/>
                        <m:t>Number</m:t>
                      </m:r>
                      <m:r>
                        <m:rPr>
                          <m:nor/>
                        </m:rPr>
                        <a:rPr lang="en-US" b="0" i="0" smtClean="0"/>
                        <m:t>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else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nor/>
                        </m:rPr>
                        <a:rPr lang="en-US" b="0" i="0" smtClean="0"/>
                        <m:t>′</m:t>
                      </m:r>
                      <m:r>
                        <m:rPr>
                          <m:nor/>
                        </m:rPr>
                        <a:rPr lang="en-US" b="0" i="0" smtClean="0"/>
                        <m:t>Name</m:t>
                      </m:r>
                      <m:r>
                        <m:rPr>
                          <m:nor/>
                        </m:rPr>
                        <a:rPr lang="en-US" b="0" i="0" smtClean="0"/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/>
                          <m:t>combine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Over numerical domains: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/>
                          <m:t>max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/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⋮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/>
                          <m:t>op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/>
                      <m:t>op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24690" y="5776853"/>
            <a:ext cx="23906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Domain intersection!</a:t>
            </a:r>
          </a:p>
        </p:txBody>
      </p:sp>
    </p:spTree>
    <p:extLst>
      <p:ext uri="{BB962C8B-B14F-4D97-AF65-F5344CB8AC3E}">
        <p14:creationId xmlns:p14="http://schemas.microsoft.com/office/powerpoint/2010/main" val="24456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15</a:t>
            </a:fld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630027" y="914400"/>
            <a:ext cx="2971800" cy="1799020"/>
            <a:chOff x="261881" y="1931991"/>
            <a:chExt cx="2971800" cy="1799020"/>
          </a:xfrm>
        </p:grpSpPr>
        <p:grpSp>
          <p:nvGrpSpPr>
            <p:cNvPr id="77" name="Group 76"/>
            <p:cNvGrpSpPr/>
            <p:nvPr/>
          </p:nvGrpSpPr>
          <p:grpSpPr>
            <a:xfrm>
              <a:off x="261881" y="2405349"/>
              <a:ext cx="2971800" cy="1325662"/>
              <a:chOff x="1883196" y="2605489"/>
              <a:chExt cx="2971800" cy="1325662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883196" y="2605489"/>
                <a:ext cx="2971800" cy="457200"/>
                <a:chOff x="1883196" y="2605489"/>
                <a:chExt cx="2971800" cy="457200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3480642" y="2605489"/>
                  <a:ext cx="1374354" cy="457200"/>
                  <a:chOff x="4707645" y="3520289"/>
                  <a:chExt cx="1374354" cy="457200"/>
                </a:xfrm>
              </p:grpSpPr>
              <p:sp>
                <p:nvSpPr>
                  <p:cNvPr id="93" name="Rounded Rectangle 92"/>
                  <p:cNvSpPr/>
                  <p:nvPr/>
                </p:nvSpPr>
                <p:spPr>
                  <a:xfrm>
                    <a:off x="4709022" y="3520289"/>
                    <a:ext cx="1371600" cy="457200"/>
                  </a:xfrm>
                  <a:prstGeom prst="round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4707645" y="3634589"/>
                    <a:ext cx="1374354" cy="228600"/>
                    <a:chOff x="0" y="3863189"/>
                    <a:chExt cx="1374354" cy="228600"/>
                  </a:xfrm>
                </p:grpSpPr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228600" y="3863189"/>
                      <a:ext cx="914400" cy="228600"/>
                    </a:xfrm>
                    <a:prstGeom prst="rect">
                      <a:avLst/>
                    </a:prstGeom>
                    <a:ln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0" y="38631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1143000" y="38631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1883196" y="2605489"/>
                  <a:ext cx="1602954" cy="457200"/>
                  <a:chOff x="1883196" y="2605489"/>
                  <a:chExt cx="1602954" cy="457200"/>
                </a:xfrm>
              </p:grpSpPr>
              <p:sp>
                <p:nvSpPr>
                  <p:cNvPr id="86" name="Rounded Rectangle 85"/>
                  <p:cNvSpPr/>
                  <p:nvPr/>
                </p:nvSpPr>
                <p:spPr>
                  <a:xfrm>
                    <a:off x="1884573" y="2605489"/>
                    <a:ext cx="1600200" cy="457200"/>
                  </a:xfrm>
                  <a:prstGeom prst="round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1883196" y="2719789"/>
                    <a:ext cx="1602954" cy="228600"/>
                    <a:chOff x="0" y="3062689"/>
                    <a:chExt cx="1602954" cy="228600"/>
                  </a:xfrm>
                </p:grpSpPr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685800" y="3062689"/>
                      <a:ext cx="685800" cy="228600"/>
                    </a:xfrm>
                    <a:prstGeom prst="rect">
                      <a:avLst/>
                    </a:prstGeom>
                    <a:ln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22860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1" name="TextBox 90"/>
                    <p:cNvSpPr txBox="1"/>
                    <p:nvPr/>
                  </p:nvSpPr>
                  <p:spPr>
                    <a:xfrm>
                      <a:off x="45720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2" name="TextBox 91"/>
                    <p:cNvSpPr txBox="1"/>
                    <p:nvPr/>
                  </p:nvSpPr>
                  <p:spPr>
                    <a:xfrm>
                      <a:off x="137160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2454696" y="3473951"/>
                    <a:ext cx="4572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4696" y="3473951"/>
                    <a:ext cx="457200" cy="45720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3937842" y="3473951"/>
                    <a:ext cx="4572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7842" y="3473951"/>
                    <a:ext cx="457200" cy="4572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Arrow Connector 81"/>
              <p:cNvCxnSpPr>
                <a:stCxn id="86" idx="2"/>
                <a:endCxn id="80" idx="0"/>
              </p:cNvCxnSpPr>
              <p:nvPr/>
            </p:nvCxnSpPr>
            <p:spPr>
              <a:xfrm flipH="1">
                <a:off x="2683296" y="3062689"/>
                <a:ext cx="1377" cy="411262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93" idx="2"/>
                <a:endCxn id="81" idx="0"/>
              </p:cNvCxnSpPr>
              <p:nvPr/>
            </p:nvCxnSpPr>
            <p:spPr>
              <a:xfrm flipH="1">
                <a:off x="4166442" y="3062689"/>
                <a:ext cx="1377" cy="411262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1167621" y="1931991"/>
                  <a:ext cx="11630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/>
                          <m:t>split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621" y="1931991"/>
                  <a:ext cx="116307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/>
          <p:cNvGrpSpPr/>
          <p:nvPr/>
        </p:nvGrpSpPr>
        <p:grpSpPr>
          <a:xfrm>
            <a:off x="3086100" y="3373285"/>
            <a:ext cx="2971800" cy="2614493"/>
            <a:chOff x="3086100" y="3373285"/>
            <a:chExt cx="2971800" cy="2614493"/>
          </a:xfrm>
        </p:grpSpPr>
        <p:grpSp>
          <p:nvGrpSpPr>
            <p:cNvPr id="99" name="Group 98"/>
            <p:cNvGrpSpPr/>
            <p:nvPr/>
          </p:nvGrpSpPr>
          <p:grpSpPr>
            <a:xfrm>
              <a:off x="3086100" y="3373285"/>
              <a:ext cx="2971800" cy="1799020"/>
              <a:chOff x="261881" y="1931991"/>
              <a:chExt cx="2971800" cy="179902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261881" y="2405349"/>
                <a:ext cx="2971800" cy="1325662"/>
                <a:chOff x="1883196" y="2605489"/>
                <a:chExt cx="2971800" cy="1325662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1883196" y="2605489"/>
                  <a:ext cx="2971800" cy="457200"/>
                  <a:chOff x="1883196" y="2605489"/>
                  <a:chExt cx="2971800" cy="457200"/>
                </a:xfrm>
              </p:grpSpPr>
              <p:grpSp>
                <p:nvGrpSpPr>
                  <p:cNvPr id="107" name="Group 106"/>
                  <p:cNvGrpSpPr/>
                  <p:nvPr/>
                </p:nvGrpSpPr>
                <p:grpSpPr>
                  <a:xfrm>
                    <a:off x="3480642" y="2605489"/>
                    <a:ext cx="1374354" cy="457200"/>
                    <a:chOff x="4707645" y="3520289"/>
                    <a:chExt cx="1374354" cy="457200"/>
                  </a:xfrm>
                </p:grpSpPr>
                <p:sp>
                  <p:nvSpPr>
                    <p:cNvPr id="116" name="Rounded Rectangle 115"/>
                    <p:cNvSpPr/>
                    <p:nvPr/>
                  </p:nvSpPr>
                  <p:spPr>
                    <a:xfrm>
                      <a:off x="4709022" y="3520289"/>
                      <a:ext cx="1371600" cy="457200"/>
                    </a:xfrm>
                    <a:prstGeom prst="roundRect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17" name="Group 116"/>
                    <p:cNvGrpSpPr/>
                    <p:nvPr/>
                  </p:nvGrpSpPr>
                  <p:grpSpPr>
                    <a:xfrm>
                      <a:off x="4707645" y="3634589"/>
                      <a:ext cx="1374354" cy="228600"/>
                      <a:chOff x="0" y="3863189"/>
                      <a:chExt cx="1374354" cy="228600"/>
                    </a:xfrm>
                  </p:grpSpPr>
                  <p:sp>
                    <p:nvSpPr>
                      <p:cNvPr id="118" name="TextBox 117"/>
                      <p:cNvSpPr txBox="1"/>
                      <p:nvPr/>
                    </p:nvSpPr>
                    <p:spPr>
                      <a:xfrm>
                        <a:off x="228600" y="3863189"/>
                        <a:ext cx="914400" cy="228600"/>
                      </a:xfrm>
                      <a:prstGeom prst="rect">
                        <a:avLst/>
                      </a:prstGeom>
                      <a:ln>
                        <a:prstDash val="dash"/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19" name="TextBox 118"/>
                      <p:cNvSpPr txBox="1"/>
                      <p:nvPr/>
                    </p:nvSpPr>
                    <p:spPr>
                      <a:xfrm>
                        <a:off x="0" y="3863189"/>
                        <a:ext cx="231354" cy="2286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0" name="TextBox 119"/>
                      <p:cNvSpPr txBox="1"/>
                      <p:nvPr/>
                    </p:nvSpPr>
                    <p:spPr>
                      <a:xfrm>
                        <a:off x="1143000" y="3863189"/>
                        <a:ext cx="231354" cy="2286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1883196" y="2605489"/>
                    <a:ext cx="1602954" cy="457200"/>
                    <a:chOff x="1883196" y="2605489"/>
                    <a:chExt cx="1602954" cy="457200"/>
                  </a:xfrm>
                </p:grpSpPr>
                <p:sp>
                  <p:nvSpPr>
                    <p:cNvPr id="109" name="Rounded Rectangle 108"/>
                    <p:cNvSpPr/>
                    <p:nvPr/>
                  </p:nvSpPr>
                  <p:spPr>
                    <a:xfrm>
                      <a:off x="1884573" y="2605489"/>
                      <a:ext cx="1600200" cy="457200"/>
                    </a:xfrm>
                    <a:prstGeom prst="roundRect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10" name="Group 109"/>
                    <p:cNvGrpSpPr/>
                    <p:nvPr/>
                  </p:nvGrpSpPr>
                  <p:grpSpPr>
                    <a:xfrm>
                      <a:off x="1883196" y="2719789"/>
                      <a:ext cx="1602954" cy="228600"/>
                      <a:chOff x="0" y="3062689"/>
                      <a:chExt cx="1602954" cy="228600"/>
                    </a:xfrm>
                  </p:grpSpPr>
                  <p:sp>
                    <p:nvSpPr>
                      <p:cNvPr id="111" name="TextBox 110"/>
                      <p:cNvSpPr txBox="1"/>
                      <p:nvPr/>
                    </p:nvSpPr>
                    <p:spPr>
                      <a:xfrm>
                        <a:off x="685800" y="3062689"/>
                        <a:ext cx="685800" cy="228600"/>
                      </a:xfrm>
                      <a:prstGeom prst="rect">
                        <a:avLst/>
                      </a:prstGeom>
                      <a:ln>
                        <a:prstDash val="dash"/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12" name="TextBox 111"/>
                      <p:cNvSpPr txBox="1"/>
                      <p:nvPr/>
                    </p:nvSpPr>
                    <p:spPr>
                      <a:xfrm>
                        <a:off x="0" y="3062689"/>
                        <a:ext cx="231354" cy="2286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13" name="TextBox 112"/>
                      <p:cNvSpPr txBox="1"/>
                      <p:nvPr/>
                    </p:nvSpPr>
                    <p:spPr>
                      <a:xfrm>
                        <a:off x="228600" y="3062689"/>
                        <a:ext cx="231354" cy="2286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14" name="TextBox 113"/>
                      <p:cNvSpPr txBox="1"/>
                      <p:nvPr/>
                    </p:nvSpPr>
                    <p:spPr>
                      <a:xfrm>
                        <a:off x="457200" y="3062689"/>
                        <a:ext cx="231354" cy="2286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1371600" y="3062689"/>
                        <a:ext cx="231354" cy="2286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TextBox 102"/>
                    <p:cNvSpPr txBox="1"/>
                    <p:nvPr/>
                  </p:nvSpPr>
                  <p:spPr>
                    <a:xfrm>
                      <a:off x="2454696" y="3473951"/>
                      <a:ext cx="457200" cy="4572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3" name="TextBox 10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54696" y="3473951"/>
                      <a:ext cx="457200" cy="457200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TextBox 103"/>
                    <p:cNvSpPr txBox="1"/>
                    <p:nvPr/>
                  </p:nvSpPr>
                  <p:spPr>
                    <a:xfrm>
                      <a:off x="3937842" y="3473951"/>
                      <a:ext cx="457200" cy="4572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4" name="TextBox 10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37842" y="3473951"/>
                      <a:ext cx="457200" cy="457200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5" name="Straight Arrow Connector 104"/>
                <p:cNvCxnSpPr>
                  <a:stCxn id="109" idx="2"/>
                  <a:endCxn id="103" idx="0"/>
                </p:cNvCxnSpPr>
                <p:nvPr/>
              </p:nvCxnSpPr>
              <p:spPr>
                <a:xfrm flipH="1">
                  <a:off x="2683296" y="3062689"/>
                  <a:ext cx="1377" cy="411262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>
                  <a:stCxn id="116" idx="2"/>
                  <a:endCxn id="104" idx="0"/>
                </p:cNvCxnSpPr>
                <p:nvPr/>
              </p:nvCxnSpPr>
              <p:spPr>
                <a:xfrm flipH="1">
                  <a:off x="4166442" y="3062689"/>
                  <a:ext cx="1377" cy="411262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/>
                  <p:cNvSpPr/>
                  <p:nvPr/>
                </p:nvSpPr>
                <p:spPr>
                  <a:xfrm>
                    <a:off x="1167621" y="1931991"/>
                    <a:ext cx="150413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mtClean="0"/>
                            <m:t>split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1" name="Rectangle 10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7621" y="1931991"/>
                    <a:ext cx="1504130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4343400" y="553057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/>
                          <m:t>op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5530578"/>
                  <a:ext cx="457200" cy="4572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Straight Arrow Connector 121"/>
            <p:cNvCxnSpPr>
              <a:stCxn id="103" idx="2"/>
              <a:endCxn id="121" idx="1"/>
            </p:cNvCxnSpPr>
            <p:nvPr/>
          </p:nvCxnSpPr>
          <p:spPr>
            <a:xfrm>
              <a:off x="3886200" y="5172305"/>
              <a:ext cx="457200" cy="58687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04" idx="2"/>
              <a:endCxn id="121" idx="3"/>
            </p:cNvCxnSpPr>
            <p:nvPr/>
          </p:nvCxnSpPr>
          <p:spPr>
            <a:xfrm flipH="1">
              <a:off x="4800600" y="5172305"/>
              <a:ext cx="568746" cy="58687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740196" y="2713420"/>
            <a:ext cx="2745954" cy="777214"/>
            <a:chOff x="740196" y="2713420"/>
            <a:chExt cx="2745954" cy="777214"/>
          </a:xfrm>
        </p:grpSpPr>
        <p:grpSp>
          <p:nvGrpSpPr>
            <p:cNvPr id="155" name="Group 154"/>
            <p:cNvGrpSpPr/>
            <p:nvPr/>
          </p:nvGrpSpPr>
          <p:grpSpPr>
            <a:xfrm>
              <a:off x="740196" y="3033434"/>
              <a:ext cx="2745954" cy="457200"/>
              <a:chOff x="0" y="3870627"/>
              <a:chExt cx="2745954" cy="457200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0" y="3870627"/>
                <a:ext cx="1372977" cy="457200"/>
                <a:chOff x="-16525" y="3870627"/>
                <a:chExt cx="1372977" cy="457200"/>
              </a:xfrm>
            </p:grpSpPr>
            <p:sp>
              <p:nvSpPr>
                <p:cNvPr id="138" name="Rounded Rectangle 137"/>
                <p:cNvSpPr/>
                <p:nvPr/>
              </p:nvSpPr>
              <p:spPr>
                <a:xfrm>
                  <a:off x="-15837" y="3870627"/>
                  <a:ext cx="1371600" cy="4572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6" name="Group 135"/>
                <p:cNvGrpSpPr/>
                <p:nvPr/>
              </p:nvGrpSpPr>
              <p:grpSpPr>
                <a:xfrm>
                  <a:off x="-16525" y="3984927"/>
                  <a:ext cx="1372977" cy="228600"/>
                  <a:chOff x="0" y="4457030"/>
                  <a:chExt cx="1372977" cy="228600"/>
                </a:xfrm>
              </p:grpSpPr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227223" y="4457030"/>
                    <a:ext cx="914400" cy="228600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0" y="4457030"/>
                    <a:ext cx="231354" cy="2286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1141623" y="4457030"/>
                    <a:ext cx="231354" cy="2286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371600" y="3870627"/>
                <a:ext cx="1374354" cy="457200"/>
                <a:chOff x="-9296" y="5359131"/>
                <a:chExt cx="1374354" cy="457200"/>
              </a:xfrm>
            </p:grpSpPr>
            <p:sp>
              <p:nvSpPr>
                <p:cNvPr id="139" name="Rounded Rectangle 138"/>
                <p:cNvSpPr/>
                <p:nvPr/>
              </p:nvSpPr>
              <p:spPr>
                <a:xfrm>
                  <a:off x="-7919" y="5359131"/>
                  <a:ext cx="1371600" cy="4572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7" name="Group 136"/>
                <p:cNvGrpSpPr/>
                <p:nvPr/>
              </p:nvGrpSpPr>
              <p:grpSpPr>
                <a:xfrm>
                  <a:off x="-9296" y="5473431"/>
                  <a:ext cx="1374354" cy="228600"/>
                  <a:chOff x="0" y="4982592"/>
                  <a:chExt cx="1374354" cy="228600"/>
                </a:xfrm>
              </p:grpSpPr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455823" y="4982592"/>
                    <a:ext cx="685800" cy="228600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228600" y="4982592"/>
                    <a:ext cx="231354" cy="2286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1143000" y="4982592"/>
                    <a:ext cx="231354" cy="2286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0" y="4982592"/>
                    <a:ext cx="231354" cy="2286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cxnSp>
          <p:nvCxnSpPr>
            <p:cNvPr id="157" name="Straight Arrow Connector 156"/>
            <p:cNvCxnSpPr>
              <a:stCxn id="80" idx="2"/>
              <a:endCxn id="138" idx="0"/>
            </p:cNvCxnSpPr>
            <p:nvPr/>
          </p:nvCxnSpPr>
          <p:spPr>
            <a:xfrm flipH="1">
              <a:off x="1426684" y="2713420"/>
              <a:ext cx="3443" cy="32001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81" idx="2"/>
              <a:endCxn id="139" idx="0"/>
            </p:cNvCxnSpPr>
            <p:nvPr/>
          </p:nvCxnSpPr>
          <p:spPr>
            <a:xfrm flipH="1">
              <a:off x="2798973" y="2713420"/>
              <a:ext cx="114300" cy="32001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5543550" y="914400"/>
            <a:ext cx="2971800" cy="2581960"/>
            <a:chOff x="5543550" y="914400"/>
            <a:chExt cx="2971800" cy="2581960"/>
          </a:xfrm>
        </p:grpSpPr>
        <p:grpSp>
          <p:nvGrpSpPr>
            <p:cNvPr id="75" name="Group 74"/>
            <p:cNvGrpSpPr/>
            <p:nvPr/>
          </p:nvGrpSpPr>
          <p:grpSpPr>
            <a:xfrm>
              <a:off x="5543550" y="914400"/>
              <a:ext cx="2971800" cy="1796150"/>
              <a:chOff x="261881" y="1934861"/>
              <a:chExt cx="2971800" cy="179615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61881" y="2405349"/>
                <a:ext cx="2971800" cy="1325662"/>
                <a:chOff x="1883196" y="2605489"/>
                <a:chExt cx="2971800" cy="1325662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1883196" y="2605489"/>
                  <a:ext cx="2971800" cy="457200"/>
                  <a:chOff x="1883196" y="2605489"/>
                  <a:chExt cx="2971800" cy="457200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3480642" y="2605489"/>
                    <a:ext cx="1374354" cy="457200"/>
                    <a:chOff x="4707645" y="3520289"/>
                    <a:chExt cx="1374354" cy="457200"/>
                  </a:xfrm>
                </p:grpSpPr>
                <p:sp>
                  <p:nvSpPr>
                    <p:cNvPr id="48" name="Rounded Rectangle 47"/>
                    <p:cNvSpPr/>
                    <p:nvPr/>
                  </p:nvSpPr>
                  <p:spPr>
                    <a:xfrm>
                      <a:off x="4709022" y="3520289"/>
                      <a:ext cx="1371600" cy="457200"/>
                    </a:xfrm>
                    <a:prstGeom prst="roundRect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07645" y="3634589"/>
                      <a:ext cx="1374354" cy="228600"/>
                      <a:chOff x="0" y="3863189"/>
                      <a:chExt cx="1374354" cy="228600"/>
                    </a:xfrm>
                  </p:grpSpPr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228600" y="3863189"/>
                        <a:ext cx="914400" cy="228600"/>
                      </a:xfrm>
                      <a:prstGeom prst="rect">
                        <a:avLst/>
                      </a:prstGeom>
                      <a:ln>
                        <a:prstDash val="dash"/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1" name="TextBox 50"/>
                      <p:cNvSpPr txBox="1"/>
                      <p:nvPr/>
                    </p:nvSpPr>
                    <p:spPr>
                      <a:xfrm>
                        <a:off x="0" y="3863189"/>
                        <a:ext cx="231354" cy="2286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2" name="TextBox 51"/>
                      <p:cNvSpPr txBox="1"/>
                      <p:nvPr/>
                    </p:nvSpPr>
                    <p:spPr>
                      <a:xfrm>
                        <a:off x="1143000" y="3863189"/>
                        <a:ext cx="231354" cy="2286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1883196" y="2605489"/>
                    <a:ext cx="1602954" cy="457200"/>
                    <a:chOff x="1883196" y="2605489"/>
                    <a:chExt cx="1602954" cy="457200"/>
                  </a:xfrm>
                </p:grpSpPr>
                <p:sp>
                  <p:nvSpPr>
                    <p:cNvPr id="41" name="Rounded Rectangle 40"/>
                    <p:cNvSpPr/>
                    <p:nvPr/>
                  </p:nvSpPr>
                  <p:spPr>
                    <a:xfrm>
                      <a:off x="1884573" y="2605489"/>
                      <a:ext cx="1600200" cy="457200"/>
                    </a:xfrm>
                    <a:prstGeom prst="roundRect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1883196" y="2719789"/>
                      <a:ext cx="1602954" cy="228600"/>
                      <a:chOff x="0" y="3062689"/>
                      <a:chExt cx="1602954" cy="228600"/>
                    </a:xfrm>
                  </p:grpSpPr>
                  <p:sp>
                    <p:nvSpPr>
                      <p:cNvPr id="43" name="TextBox 42"/>
                      <p:cNvSpPr txBox="1"/>
                      <p:nvPr/>
                    </p:nvSpPr>
                    <p:spPr>
                      <a:xfrm>
                        <a:off x="685800" y="3062689"/>
                        <a:ext cx="685800" cy="228600"/>
                      </a:xfrm>
                      <a:prstGeom prst="rect">
                        <a:avLst/>
                      </a:prstGeom>
                      <a:ln>
                        <a:prstDash val="dash"/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4" name="TextBox 43"/>
                      <p:cNvSpPr txBox="1"/>
                      <p:nvPr/>
                    </p:nvSpPr>
                    <p:spPr>
                      <a:xfrm>
                        <a:off x="0" y="3062689"/>
                        <a:ext cx="231354" cy="2286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>
                        <a:off x="228600" y="3062689"/>
                        <a:ext cx="231354" cy="2286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6" name="TextBox 45"/>
                      <p:cNvSpPr txBox="1"/>
                      <p:nvPr/>
                    </p:nvSpPr>
                    <p:spPr>
                      <a:xfrm>
                        <a:off x="457200" y="3062689"/>
                        <a:ext cx="231354" cy="2286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7" name="TextBox 46"/>
                      <p:cNvSpPr txBox="1"/>
                      <p:nvPr/>
                    </p:nvSpPr>
                    <p:spPr>
                      <a:xfrm>
                        <a:off x="1371600" y="3062689"/>
                        <a:ext cx="231354" cy="2286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2454696" y="3473951"/>
                      <a:ext cx="457200" cy="4572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54696" y="3473951"/>
                      <a:ext cx="457200" cy="457200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3937842" y="3473951"/>
                      <a:ext cx="457200" cy="4572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37842" y="3473951"/>
                      <a:ext cx="457200" cy="457200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7" name="Straight Arrow Connector 36"/>
                <p:cNvCxnSpPr>
                  <a:stCxn id="41" idx="2"/>
                  <a:endCxn id="35" idx="0"/>
                </p:cNvCxnSpPr>
                <p:nvPr/>
              </p:nvCxnSpPr>
              <p:spPr>
                <a:xfrm flipH="1">
                  <a:off x="2683296" y="3062689"/>
                  <a:ext cx="1377" cy="411262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stCxn id="48" idx="2"/>
                  <a:endCxn id="36" idx="0"/>
                </p:cNvCxnSpPr>
                <p:nvPr/>
              </p:nvCxnSpPr>
              <p:spPr>
                <a:xfrm flipH="1">
                  <a:off x="4166442" y="3062689"/>
                  <a:ext cx="1377" cy="411262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/>
                  <p:cNvSpPr/>
                  <p:nvPr/>
                </p:nvSpPr>
                <p:spPr>
                  <a:xfrm>
                    <a:off x="974458" y="1934861"/>
                    <a:ext cx="15493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b="0" i="0" smtClean="0"/>
                            <m:t>left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split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Rectangle 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458" y="1934861"/>
                    <a:ext cx="1549399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6" name="Group 155"/>
            <p:cNvGrpSpPr/>
            <p:nvPr/>
          </p:nvGrpSpPr>
          <p:grpSpPr>
            <a:xfrm>
              <a:off x="5659227" y="3039160"/>
              <a:ext cx="2745954" cy="457200"/>
              <a:chOff x="0" y="4725048"/>
              <a:chExt cx="2745954" cy="457200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0" y="4725048"/>
                <a:ext cx="1374354" cy="457200"/>
                <a:chOff x="-9296" y="5359131"/>
                <a:chExt cx="1374354" cy="457200"/>
              </a:xfrm>
            </p:grpSpPr>
            <p:sp>
              <p:nvSpPr>
                <p:cNvPr id="143" name="Rounded Rectangle 142"/>
                <p:cNvSpPr/>
                <p:nvPr/>
              </p:nvSpPr>
              <p:spPr>
                <a:xfrm>
                  <a:off x="-7919" y="5359131"/>
                  <a:ext cx="1371600" cy="4572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4" name="Group 143"/>
                <p:cNvGrpSpPr/>
                <p:nvPr/>
              </p:nvGrpSpPr>
              <p:grpSpPr>
                <a:xfrm>
                  <a:off x="-9296" y="5473431"/>
                  <a:ext cx="1374354" cy="228600"/>
                  <a:chOff x="0" y="4982592"/>
                  <a:chExt cx="1374354" cy="228600"/>
                </a:xfrm>
              </p:grpSpPr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55823" y="4982592"/>
                    <a:ext cx="685800" cy="228600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228600" y="4982592"/>
                    <a:ext cx="231354" cy="2286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1143000" y="4982592"/>
                    <a:ext cx="231354" cy="2286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0" y="4982592"/>
                    <a:ext cx="231354" cy="2286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9" name="Group 148"/>
              <p:cNvGrpSpPr/>
              <p:nvPr/>
            </p:nvGrpSpPr>
            <p:grpSpPr>
              <a:xfrm>
                <a:off x="1372977" y="4725048"/>
                <a:ext cx="1372977" cy="457200"/>
                <a:chOff x="-16525" y="3870627"/>
                <a:chExt cx="1372977" cy="457200"/>
              </a:xfrm>
            </p:grpSpPr>
            <p:sp>
              <p:nvSpPr>
                <p:cNvPr id="150" name="Rounded Rectangle 149"/>
                <p:cNvSpPr/>
                <p:nvPr/>
              </p:nvSpPr>
              <p:spPr>
                <a:xfrm>
                  <a:off x="-15837" y="3870627"/>
                  <a:ext cx="1371600" cy="4572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>
                  <a:off x="-16525" y="3984927"/>
                  <a:ext cx="1372977" cy="228600"/>
                  <a:chOff x="0" y="4457030"/>
                  <a:chExt cx="1372977" cy="228600"/>
                </a:xfrm>
              </p:grpSpPr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227223" y="4457030"/>
                    <a:ext cx="914400" cy="228600"/>
                  </a:xfrm>
                  <a:prstGeom prst="rect">
                    <a:avLst/>
                  </a:prstGeom>
                  <a:ln>
                    <a:prstDash val="dash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0" y="4457030"/>
                    <a:ext cx="231354" cy="2286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1141623" y="4457030"/>
                    <a:ext cx="231354" cy="2286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cxnSp>
          <p:nvCxnSpPr>
            <p:cNvPr id="163" name="Straight Arrow Connector 162"/>
            <p:cNvCxnSpPr>
              <a:stCxn id="35" idx="2"/>
              <a:endCxn id="150" idx="0"/>
            </p:cNvCxnSpPr>
            <p:nvPr/>
          </p:nvCxnSpPr>
          <p:spPr>
            <a:xfrm>
              <a:off x="6343650" y="2710550"/>
              <a:ext cx="1375042" cy="32861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36" idx="2"/>
              <a:endCxn id="143" idx="0"/>
            </p:cNvCxnSpPr>
            <p:nvPr/>
          </p:nvCxnSpPr>
          <p:spPr>
            <a:xfrm flipH="1">
              <a:off x="6346404" y="2710550"/>
              <a:ext cx="1480392" cy="32861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TextBox 170"/>
          <p:cNvSpPr txBox="1"/>
          <p:nvPr/>
        </p:nvSpPr>
        <p:spPr>
          <a:xfrm>
            <a:off x="740713" y="4541111"/>
            <a:ext cx="2608358" cy="138499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Defined only if split is unambiguous</a:t>
            </a:r>
          </a:p>
        </p:txBody>
      </p:sp>
    </p:spTree>
    <p:extLst>
      <p:ext uri="{BB962C8B-B14F-4D97-AF65-F5344CB8AC3E}">
        <p14:creationId xmlns:p14="http://schemas.microsoft.com/office/powerpoint/2010/main" val="68002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3978466" y="3723309"/>
            <a:ext cx="2578608" cy="2286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79263" y="2430728"/>
            <a:ext cx="2578608" cy="2286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Iteration: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iter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16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393634" y="2361607"/>
            <a:ext cx="1292416" cy="369332"/>
            <a:chOff x="1850834" y="2548893"/>
            <a:chExt cx="1292416" cy="369332"/>
          </a:xfrm>
        </p:grpSpPr>
        <p:sp>
          <p:nvSpPr>
            <p:cNvPr id="26" name="Rounded Rectangle 25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686050" y="2361607"/>
            <a:ext cx="1292416" cy="369332"/>
            <a:chOff x="1850834" y="2548893"/>
            <a:chExt cx="1292416" cy="369332"/>
          </a:xfrm>
        </p:grpSpPr>
        <p:sp>
          <p:nvSpPr>
            <p:cNvPr id="29" name="Rounded Rectangle 28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557074" y="2361607"/>
            <a:ext cx="1292416" cy="369332"/>
            <a:chOff x="1850834" y="2548893"/>
            <a:chExt cx="1292416" cy="369332"/>
          </a:xfrm>
        </p:grpSpPr>
        <p:sp>
          <p:nvSpPr>
            <p:cNvPr id="38" name="Rounded Rectangle 37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3634" y="3654188"/>
            <a:ext cx="1292416" cy="369332"/>
            <a:chOff x="1850834" y="2548893"/>
            <a:chExt cx="1292416" cy="369332"/>
          </a:xfrm>
        </p:grpSpPr>
        <p:sp>
          <p:nvSpPr>
            <p:cNvPr id="46" name="Rounded Rectangle 45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2686050" y="3654188"/>
            <a:ext cx="1292416" cy="369332"/>
            <a:chOff x="1850834" y="2548893"/>
            <a:chExt cx="1292416" cy="369332"/>
          </a:xfrm>
        </p:grpSpPr>
        <p:sp>
          <p:nvSpPr>
            <p:cNvPr id="54" name="Rounded Rectangle 53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6557074" y="3654188"/>
            <a:ext cx="1292416" cy="369332"/>
            <a:chOff x="1850834" y="2548893"/>
            <a:chExt cx="1292416" cy="369332"/>
          </a:xfrm>
        </p:grpSpPr>
        <p:sp>
          <p:nvSpPr>
            <p:cNvPr id="63" name="Rounded Rectangle 62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71" name="Straight Arrow Connector 70"/>
          <p:cNvCxnSpPr>
            <a:stCxn id="26" idx="2"/>
            <a:endCxn id="46" idx="0"/>
          </p:cNvCxnSpPr>
          <p:nvPr/>
        </p:nvCxnSpPr>
        <p:spPr>
          <a:xfrm>
            <a:off x="2039842" y="2730939"/>
            <a:ext cx="0" cy="9232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664931" y="3054063"/>
                <a:ext cx="3749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31" y="3054063"/>
                <a:ext cx="374911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/>
          <p:cNvCxnSpPr>
            <a:stCxn id="29" idx="2"/>
            <a:endCxn id="54" idx="0"/>
          </p:cNvCxnSpPr>
          <p:nvPr/>
        </p:nvCxnSpPr>
        <p:spPr>
          <a:xfrm>
            <a:off x="3332258" y="2730939"/>
            <a:ext cx="0" cy="9232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955794" y="3054063"/>
                <a:ext cx="3749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794" y="3054063"/>
                <a:ext cx="374911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/>
          <p:cNvSpPr/>
          <p:nvPr/>
        </p:nvSpPr>
        <p:spPr>
          <a:xfrm>
            <a:off x="5076852" y="3007897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⋯</a:t>
            </a:r>
          </a:p>
        </p:txBody>
      </p:sp>
      <p:cxnSp>
        <p:nvCxnSpPr>
          <p:cNvPr id="78" name="Straight Arrow Connector 77"/>
          <p:cNvCxnSpPr>
            <a:stCxn id="38" idx="2"/>
            <a:endCxn id="63" idx="0"/>
          </p:cNvCxnSpPr>
          <p:nvPr/>
        </p:nvCxnSpPr>
        <p:spPr>
          <a:xfrm>
            <a:off x="7203282" y="2730939"/>
            <a:ext cx="0" cy="9232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826818" y="3054063"/>
                <a:ext cx="3749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818" y="3054063"/>
                <a:ext cx="374911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4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3979263" y="2430728"/>
            <a:ext cx="2578608" cy="2286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697292" y="4391759"/>
            <a:ext cx="2578608" cy="2286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Iteration: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left</m:t>
                    </m:r>
                    <m:r>
                      <m:rPr>
                        <m:nor/>
                      </m:rPr>
                      <a:rPr lang="en-US"/>
                      <m:t>‐</m:t>
                    </m:r>
                    <m:r>
                      <m:rPr>
                        <m:nor/>
                      </m:rPr>
                      <a:rPr lang="en-US" b="0" i="0" smtClean="0"/>
                      <m:t>iter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17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393634" y="2361607"/>
            <a:ext cx="1292416" cy="369332"/>
            <a:chOff x="1850834" y="2548893"/>
            <a:chExt cx="1292416" cy="369332"/>
          </a:xfrm>
        </p:grpSpPr>
        <p:sp>
          <p:nvSpPr>
            <p:cNvPr id="26" name="Rounded Rectangle 25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686050" y="2361607"/>
            <a:ext cx="1292416" cy="369332"/>
            <a:chOff x="1850834" y="2548893"/>
            <a:chExt cx="1292416" cy="369332"/>
          </a:xfrm>
        </p:grpSpPr>
        <p:sp>
          <p:nvSpPr>
            <p:cNvPr id="29" name="Rounded Rectangle 28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557074" y="2361607"/>
            <a:ext cx="1292416" cy="369332"/>
            <a:chOff x="1850834" y="2548893"/>
            <a:chExt cx="1292416" cy="369332"/>
          </a:xfrm>
        </p:grpSpPr>
        <p:sp>
          <p:nvSpPr>
            <p:cNvPr id="38" name="Rounded Rectangle 37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569646" y="4322638"/>
            <a:ext cx="1292416" cy="369332"/>
            <a:chOff x="1850834" y="2548893"/>
            <a:chExt cx="1292416" cy="369332"/>
          </a:xfrm>
        </p:grpSpPr>
        <p:sp>
          <p:nvSpPr>
            <p:cNvPr id="46" name="Rounded Rectangle 45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5272080" y="4323709"/>
            <a:ext cx="1292416" cy="369332"/>
            <a:chOff x="1850834" y="2548893"/>
            <a:chExt cx="1292416" cy="369332"/>
          </a:xfrm>
        </p:grpSpPr>
        <p:sp>
          <p:nvSpPr>
            <p:cNvPr id="54" name="Rounded Rectangle 53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1393634" y="4322638"/>
            <a:ext cx="1292416" cy="369332"/>
            <a:chOff x="1850834" y="2548893"/>
            <a:chExt cx="1292416" cy="369332"/>
          </a:xfrm>
        </p:grpSpPr>
        <p:sp>
          <p:nvSpPr>
            <p:cNvPr id="63" name="Rounded Rectangle 62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71" name="Straight Arrow Connector 70"/>
          <p:cNvCxnSpPr>
            <a:stCxn id="26" idx="2"/>
            <a:endCxn id="46" idx="0"/>
          </p:cNvCxnSpPr>
          <p:nvPr/>
        </p:nvCxnSpPr>
        <p:spPr>
          <a:xfrm>
            <a:off x="2039842" y="2730939"/>
            <a:ext cx="5176012" cy="15916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9" idx="2"/>
            <a:endCxn id="54" idx="0"/>
          </p:cNvCxnSpPr>
          <p:nvPr/>
        </p:nvCxnSpPr>
        <p:spPr>
          <a:xfrm>
            <a:off x="3332258" y="2730939"/>
            <a:ext cx="2586030" cy="15927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8" idx="2"/>
            <a:endCxn id="63" idx="0"/>
          </p:cNvCxnSpPr>
          <p:nvPr/>
        </p:nvCxnSpPr>
        <p:spPr>
          <a:xfrm flipH="1">
            <a:off x="2039842" y="2730939"/>
            <a:ext cx="5163440" cy="15916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8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3979263" y="2430728"/>
            <a:ext cx="2578608" cy="2286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Iteration: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iter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/>
                      <m:t>op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18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393634" y="2361607"/>
            <a:ext cx="1292416" cy="369332"/>
            <a:chOff x="1850834" y="2548893"/>
            <a:chExt cx="1292416" cy="369332"/>
          </a:xfrm>
        </p:grpSpPr>
        <p:sp>
          <p:nvSpPr>
            <p:cNvPr id="26" name="Rounded Rectangle 25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686050" y="2361607"/>
            <a:ext cx="1292416" cy="369332"/>
            <a:chOff x="1850834" y="2548893"/>
            <a:chExt cx="1292416" cy="369332"/>
          </a:xfrm>
        </p:grpSpPr>
        <p:sp>
          <p:nvSpPr>
            <p:cNvPr id="29" name="Rounded Rectangle 28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557074" y="2361607"/>
            <a:ext cx="1292416" cy="369332"/>
            <a:chOff x="1850834" y="2548893"/>
            <a:chExt cx="1292416" cy="369332"/>
          </a:xfrm>
        </p:grpSpPr>
        <p:sp>
          <p:nvSpPr>
            <p:cNvPr id="38" name="Rounded Rectangle 37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43400" y="3857845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/>
                        <m:t>op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857845"/>
                <a:ext cx="457200" cy="45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/>
          <p:cNvCxnSpPr>
            <a:stCxn id="26" idx="2"/>
            <a:endCxn id="2" idx="1"/>
          </p:cNvCxnSpPr>
          <p:nvPr/>
        </p:nvCxnSpPr>
        <p:spPr>
          <a:xfrm rot="16200000" flipH="1">
            <a:off x="2513868" y="2256913"/>
            <a:ext cx="1355506" cy="230355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29" idx="2"/>
            <a:endCxn id="2" idx="1"/>
          </p:cNvCxnSpPr>
          <p:nvPr/>
        </p:nvCxnSpPr>
        <p:spPr>
          <a:xfrm rot="16200000" flipH="1">
            <a:off x="3160076" y="2903121"/>
            <a:ext cx="1355506" cy="101114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38" idx="2"/>
            <a:endCxn id="2" idx="3"/>
          </p:cNvCxnSpPr>
          <p:nvPr/>
        </p:nvCxnSpPr>
        <p:spPr>
          <a:xfrm rot="5400000">
            <a:off x="5324188" y="2207351"/>
            <a:ext cx="1355506" cy="240268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8650" y="3932463"/>
                <a:ext cx="1729676" cy="1200329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/>
                      <m:t>iter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/>
                      <m:t>iter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b="0" i="0" smtClean="0"/>
                          <m:t>min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:r>
                  <a:rPr lang="en-US" sz="2400" dirty="0"/>
                  <a:t>⋯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932463"/>
                <a:ext cx="1729676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4138" b="-7882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28474" y="3932248"/>
                <a:ext cx="2186876" cy="1200329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/>
                      <m:t>iter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,−)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r>
                  <a:rPr lang="en-US" sz="2400" dirty="0"/>
                  <a:t>Non-associative operations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474" y="3932248"/>
                <a:ext cx="2186876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3288" t="-2463" r="-4384" b="-8867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6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Iteration: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fold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/>
                      <m:t>op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19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393634" y="2361607"/>
            <a:ext cx="1292416" cy="369332"/>
            <a:chOff x="1850834" y="2548893"/>
            <a:chExt cx="1292416" cy="369332"/>
          </a:xfrm>
        </p:grpSpPr>
        <p:sp>
          <p:nvSpPr>
            <p:cNvPr id="26" name="Rounded Rectangle 25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686050" y="2361607"/>
            <a:ext cx="1292416" cy="369332"/>
            <a:chOff x="1850834" y="2548893"/>
            <a:chExt cx="1292416" cy="369332"/>
          </a:xfrm>
        </p:grpSpPr>
        <p:sp>
          <p:nvSpPr>
            <p:cNvPr id="29" name="Rounded Rectangle 28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557074" y="2361607"/>
            <a:ext cx="1292416" cy="369332"/>
            <a:chOff x="1850834" y="2548893"/>
            <a:chExt cx="1292416" cy="369332"/>
          </a:xfrm>
        </p:grpSpPr>
        <p:sp>
          <p:nvSpPr>
            <p:cNvPr id="38" name="Rounded Rectangle 37"/>
            <p:cNvSpPr/>
            <p:nvPr/>
          </p:nvSpPr>
          <p:spPr>
            <a:xfrm>
              <a:off x="1850834" y="2548893"/>
              <a:ext cx="1292416" cy="369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850834" y="2548893"/>
              <a:ext cx="1292416" cy="369332"/>
              <a:chOff x="1850834" y="2548893"/>
              <a:chExt cx="1292416" cy="3693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8508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794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08034" y="261925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36634" y="254889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⋯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914650" y="26180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11242" y="3654186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/>
                        <m:t>op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42" y="3654186"/>
                <a:ext cx="457200" cy="45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101147" y="3654186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/>
                        <m:t>op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147" y="3654186"/>
                <a:ext cx="457200" cy="4572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976592" y="3654186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/>
                        <m:t>op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592" y="3654186"/>
                <a:ext cx="457200" cy="4572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26" idx="2"/>
            <a:endCxn id="2" idx="0"/>
          </p:cNvCxnSpPr>
          <p:nvPr/>
        </p:nvCxnSpPr>
        <p:spPr>
          <a:xfrm>
            <a:off x="2039842" y="2730939"/>
            <a:ext cx="0" cy="923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664931" y="3054063"/>
                <a:ext cx="3749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31" y="3054063"/>
                <a:ext cx="374911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29" idx="2"/>
            <a:endCxn id="45" idx="0"/>
          </p:cNvCxnSpPr>
          <p:nvPr/>
        </p:nvCxnSpPr>
        <p:spPr>
          <a:xfrm flipH="1">
            <a:off x="3329747" y="2730939"/>
            <a:ext cx="2511" cy="923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54835" y="3054063"/>
                <a:ext cx="3749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835" y="3054063"/>
                <a:ext cx="374911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38" idx="2"/>
            <a:endCxn id="46" idx="0"/>
          </p:cNvCxnSpPr>
          <p:nvPr/>
        </p:nvCxnSpPr>
        <p:spPr>
          <a:xfrm>
            <a:off x="7203282" y="2730939"/>
            <a:ext cx="1910" cy="923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25859" y="3052461"/>
                <a:ext cx="3749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59" y="3052461"/>
                <a:ext cx="374911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>
            <a:stCxn id="72" idx="3"/>
            <a:endCxn id="2" idx="1"/>
          </p:cNvCxnSpPr>
          <p:nvPr/>
        </p:nvCxnSpPr>
        <p:spPr>
          <a:xfrm>
            <a:off x="1287110" y="3882786"/>
            <a:ext cx="5241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" idx="3"/>
            <a:endCxn id="45" idx="1"/>
          </p:cNvCxnSpPr>
          <p:nvPr/>
        </p:nvCxnSpPr>
        <p:spPr>
          <a:xfrm>
            <a:off x="2268442" y="3882786"/>
            <a:ext cx="8327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5" idx="3"/>
            <a:endCxn id="62" idx="1"/>
          </p:cNvCxnSpPr>
          <p:nvPr/>
        </p:nvCxnSpPr>
        <p:spPr>
          <a:xfrm>
            <a:off x="3558347" y="3882786"/>
            <a:ext cx="4195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977865" y="36981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⋯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175238" y="36981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⋯</a:t>
            </a:r>
          </a:p>
        </p:txBody>
      </p:sp>
      <p:cxnSp>
        <p:nvCxnSpPr>
          <p:cNvPr id="66" name="Straight Arrow Connector 65"/>
          <p:cNvCxnSpPr>
            <a:stCxn id="64" idx="3"/>
            <a:endCxn id="46" idx="1"/>
          </p:cNvCxnSpPr>
          <p:nvPr/>
        </p:nvCxnSpPr>
        <p:spPr>
          <a:xfrm>
            <a:off x="6557074" y="3882786"/>
            <a:ext cx="4195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6" idx="3"/>
          </p:cNvCxnSpPr>
          <p:nvPr/>
        </p:nvCxnSpPr>
        <p:spPr>
          <a:xfrm>
            <a:off x="7433792" y="3882786"/>
            <a:ext cx="4156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121104" y="3744286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04" y="3744286"/>
                <a:ext cx="166006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979263" y="2430728"/>
            <a:ext cx="2578608" cy="2286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Regular Programming over </a:t>
            </a:r>
            <a:r>
              <a:rPr lang="en-US" dirty="0"/>
              <a:t>Data Streams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Sequential data: Strings, streams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Streams are everywhere</a:t>
            </a:r>
          </a:p>
          <a:p>
            <a:pPr lvl="1"/>
            <a:r>
              <a:rPr lang="en-US" dirty="0"/>
              <a:t>Program logs</a:t>
            </a:r>
          </a:p>
          <a:p>
            <a:pPr lvl="1"/>
            <a:r>
              <a:rPr lang="en-US" dirty="0"/>
              <a:t>Sensors, medical devices</a:t>
            </a:r>
          </a:p>
          <a:p>
            <a:pPr lvl="1"/>
            <a:r>
              <a:rPr lang="en-US" dirty="0"/>
              <a:t>Financial markets</a:t>
            </a:r>
          </a:p>
          <a:p>
            <a:pPr lvl="1"/>
            <a:r>
              <a:rPr lang="en-US" dirty="0"/>
              <a:t>Clickstreams from websites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067" y="3029640"/>
            <a:ext cx="3147283" cy="33267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18102" y="686384"/>
            <a:ext cx="2647212" cy="6830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Term-Valued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Generally: QREs output </a:t>
                </a:r>
                <a:r>
                  <a:rPr lang="en-US" u="sng" dirty="0"/>
                  <a:t>terms</a:t>
                </a:r>
                <a:r>
                  <a:rPr lang="en-US" dirty="0"/>
                  <a:t>, not just concrete values</a:t>
                </a:r>
              </a:p>
              <a:p>
                <a:endParaRPr lang="en-US" dirty="0"/>
              </a:p>
              <a:p>
                <a:r>
                  <a:rPr lang="en-US" dirty="0"/>
                  <a:t>Compare: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+3,5)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=219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Compare: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split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/>
                      <m:t>op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split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3028950" y="2357610"/>
            <a:ext cx="1322024" cy="440675"/>
          </a:xfrm>
          <a:prstGeom prst="wedgeRectCallout">
            <a:avLst>
              <a:gd name="adj1" fmla="val -71089"/>
              <a:gd name="adj2" fmla="val 18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Named hole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543550" y="4540706"/>
            <a:ext cx="2971800" cy="1325662"/>
            <a:chOff x="4972050" y="3923761"/>
            <a:chExt cx="2971800" cy="1325662"/>
          </a:xfrm>
        </p:grpSpPr>
        <p:grpSp>
          <p:nvGrpSpPr>
            <p:cNvPr id="36" name="Group 35"/>
            <p:cNvGrpSpPr/>
            <p:nvPr/>
          </p:nvGrpSpPr>
          <p:grpSpPr>
            <a:xfrm>
              <a:off x="4972050" y="3923761"/>
              <a:ext cx="2971800" cy="1325662"/>
              <a:chOff x="1883196" y="2605489"/>
              <a:chExt cx="2971800" cy="132566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883196" y="2605489"/>
                <a:ext cx="2971800" cy="457200"/>
                <a:chOff x="1883196" y="2605489"/>
                <a:chExt cx="2971800" cy="457200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3480642" y="2605489"/>
                  <a:ext cx="1374354" cy="457200"/>
                  <a:chOff x="4707645" y="3520289"/>
                  <a:chExt cx="1374354" cy="457200"/>
                </a:xfrm>
              </p:grpSpPr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4709022" y="3520289"/>
                    <a:ext cx="1371600" cy="457200"/>
                  </a:xfrm>
                  <a:prstGeom prst="round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707645" y="3634589"/>
                    <a:ext cx="1374354" cy="228600"/>
                    <a:chOff x="0" y="3863189"/>
                    <a:chExt cx="1374354" cy="228600"/>
                  </a:xfrm>
                </p:grpSpPr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228600" y="3863189"/>
                      <a:ext cx="914400" cy="228600"/>
                    </a:xfrm>
                    <a:prstGeom prst="rect">
                      <a:avLst/>
                    </a:prstGeom>
                    <a:ln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0" y="38631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1143000" y="38631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1883196" y="2605489"/>
                  <a:ext cx="1602954" cy="457200"/>
                  <a:chOff x="1883196" y="2605489"/>
                  <a:chExt cx="1602954" cy="457200"/>
                </a:xfrm>
              </p:grpSpPr>
              <p:sp>
                <p:nvSpPr>
                  <p:cNvPr id="45" name="Rounded Rectangle 44"/>
                  <p:cNvSpPr/>
                  <p:nvPr/>
                </p:nvSpPr>
                <p:spPr>
                  <a:xfrm>
                    <a:off x="1884573" y="2605489"/>
                    <a:ext cx="1600200" cy="457200"/>
                  </a:xfrm>
                  <a:prstGeom prst="round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1883196" y="2719789"/>
                    <a:ext cx="1602954" cy="228600"/>
                    <a:chOff x="0" y="3062689"/>
                    <a:chExt cx="1602954" cy="228600"/>
                  </a:xfrm>
                </p:grpSpPr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685800" y="3062689"/>
                      <a:ext cx="685800" cy="228600"/>
                    </a:xfrm>
                    <a:prstGeom prst="rect">
                      <a:avLst/>
                    </a:prstGeom>
                    <a:ln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22860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45720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137160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454696" y="3473951"/>
                    <a:ext cx="4572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4696" y="3473951"/>
                    <a:ext cx="457200" cy="4572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37842" y="3473951"/>
                    <a:ext cx="4572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7842" y="3473951"/>
                    <a:ext cx="457200" cy="45720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/>
              <p:cNvCxnSpPr>
                <a:stCxn id="45" idx="2"/>
                <a:endCxn id="39" idx="0"/>
              </p:cNvCxnSpPr>
              <p:nvPr/>
            </p:nvCxnSpPr>
            <p:spPr>
              <a:xfrm flipH="1">
                <a:off x="2683296" y="3062689"/>
                <a:ext cx="1377" cy="411262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52" idx="2"/>
                <a:endCxn id="40" idx="0"/>
              </p:cNvCxnSpPr>
              <p:nvPr/>
            </p:nvCxnSpPr>
            <p:spPr>
              <a:xfrm flipH="1">
                <a:off x="4166442" y="3062689"/>
                <a:ext cx="1377" cy="411262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Arrow Connector 56"/>
            <p:cNvCxnSpPr>
              <a:stCxn id="39" idx="3"/>
              <a:endCxn id="40" idx="1"/>
            </p:cNvCxnSpPr>
            <p:nvPr/>
          </p:nvCxnSpPr>
          <p:spPr>
            <a:xfrm>
              <a:off x="6000750" y="5020823"/>
              <a:ext cx="1025946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272729" y="4651491"/>
                  <a:ext cx="368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729" y="4651491"/>
                  <a:ext cx="36862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18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Term-Valued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Compare: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split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/>
                      <m:t>op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split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/>
                      <m:t>op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/>
                      <m:t>Dom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split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/>
                          <m:t>op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nor/>
                      </m:rPr>
                      <a:rPr lang="en-US" b="0" i="0" smtClean="0"/>
                      <m:t>split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543550" y="1825625"/>
            <a:ext cx="2971800" cy="1325662"/>
            <a:chOff x="4972050" y="3923761"/>
            <a:chExt cx="2971800" cy="1325662"/>
          </a:xfrm>
        </p:grpSpPr>
        <p:grpSp>
          <p:nvGrpSpPr>
            <p:cNvPr id="8" name="Group 7"/>
            <p:cNvGrpSpPr/>
            <p:nvPr/>
          </p:nvGrpSpPr>
          <p:grpSpPr>
            <a:xfrm>
              <a:off x="4972050" y="3923761"/>
              <a:ext cx="2971800" cy="1325662"/>
              <a:chOff x="1883196" y="2605489"/>
              <a:chExt cx="2971800" cy="132566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883196" y="2605489"/>
                <a:ext cx="2971800" cy="457200"/>
                <a:chOff x="1883196" y="2605489"/>
                <a:chExt cx="2971800" cy="45720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3480642" y="2605489"/>
                  <a:ext cx="1374354" cy="457200"/>
                  <a:chOff x="4707645" y="3520289"/>
                  <a:chExt cx="1374354" cy="457200"/>
                </a:xfrm>
              </p:grpSpPr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4709022" y="3520289"/>
                    <a:ext cx="1371600" cy="457200"/>
                  </a:xfrm>
                  <a:prstGeom prst="round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4707645" y="3634589"/>
                    <a:ext cx="1374354" cy="228600"/>
                    <a:chOff x="0" y="3863189"/>
                    <a:chExt cx="1374354" cy="228600"/>
                  </a:xfrm>
                </p:grpSpPr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228600" y="3863189"/>
                      <a:ext cx="914400" cy="228600"/>
                    </a:xfrm>
                    <a:prstGeom prst="rect">
                      <a:avLst/>
                    </a:prstGeom>
                    <a:ln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0" y="38631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1143000" y="38631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1883196" y="2605489"/>
                  <a:ext cx="1602954" cy="457200"/>
                  <a:chOff x="1883196" y="2605489"/>
                  <a:chExt cx="1602954" cy="457200"/>
                </a:xfrm>
              </p:grpSpPr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1884573" y="2605489"/>
                    <a:ext cx="1600200" cy="457200"/>
                  </a:xfrm>
                  <a:prstGeom prst="round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1883196" y="2719789"/>
                    <a:ext cx="1602954" cy="228600"/>
                    <a:chOff x="0" y="3062689"/>
                    <a:chExt cx="1602954" cy="228600"/>
                  </a:xfrm>
                </p:grpSpPr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685800" y="3062689"/>
                      <a:ext cx="685800" cy="228600"/>
                    </a:xfrm>
                    <a:prstGeom prst="rect">
                      <a:avLst/>
                    </a:prstGeom>
                    <a:ln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22860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45720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137160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454696" y="3473951"/>
                    <a:ext cx="4572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4696" y="3473951"/>
                    <a:ext cx="457200" cy="4572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937842" y="3473951"/>
                    <a:ext cx="4572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7842" y="3473951"/>
                    <a:ext cx="457200" cy="45720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/>
              <p:cNvCxnSpPr>
                <a:stCxn id="18" idx="2"/>
                <a:endCxn id="12" idx="0"/>
              </p:cNvCxnSpPr>
              <p:nvPr/>
            </p:nvCxnSpPr>
            <p:spPr>
              <a:xfrm flipH="1">
                <a:off x="2683296" y="3062689"/>
                <a:ext cx="1377" cy="411262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25" idx="2"/>
                <a:endCxn id="13" idx="0"/>
              </p:cNvCxnSpPr>
              <p:nvPr/>
            </p:nvCxnSpPr>
            <p:spPr>
              <a:xfrm flipH="1">
                <a:off x="4166442" y="3062689"/>
                <a:ext cx="1377" cy="411262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>
              <a:stCxn id="12" idx="3"/>
              <a:endCxn id="13" idx="1"/>
            </p:cNvCxnSpPr>
            <p:nvPr/>
          </p:nvCxnSpPr>
          <p:spPr>
            <a:xfrm>
              <a:off x="6000750" y="5020823"/>
              <a:ext cx="1025946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272729" y="4651491"/>
                  <a:ext cx="368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729" y="4651491"/>
                  <a:ext cx="36862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381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Term-Valued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split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/>
                      <m:t>split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iter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22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346240" y="3960684"/>
            <a:ext cx="5169110" cy="1751024"/>
            <a:chOff x="2059494" y="4434411"/>
            <a:chExt cx="5169110" cy="1751024"/>
          </a:xfrm>
        </p:grpSpPr>
        <p:sp>
          <p:nvSpPr>
            <p:cNvPr id="57" name="TextBox 56"/>
            <p:cNvSpPr txBox="1"/>
            <p:nvPr/>
          </p:nvSpPr>
          <p:spPr>
            <a:xfrm>
              <a:off x="4643725" y="4504776"/>
              <a:ext cx="1289304" cy="228601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059494" y="4435656"/>
              <a:ext cx="1292416" cy="369332"/>
              <a:chOff x="1850834" y="2548893"/>
              <a:chExt cx="1292416" cy="369332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850834" y="2548893"/>
                <a:ext cx="1292416" cy="36933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0834" y="2548893"/>
                <a:ext cx="1292416" cy="369332"/>
                <a:chOff x="1850834" y="2548893"/>
                <a:chExt cx="1292416" cy="369332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850834" y="2619259"/>
                  <a:ext cx="2286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079434" y="2619259"/>
                  <a:ext cx="2286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308034" y="2619259"/>
                  <a:ext cx="2286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536634" y="2548893"/>
                  <a:ext cx="381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⋯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914650" y="2618014"/>
                  <a:ext cx="2286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3351910" y="4435656"/>
              <a:ext cx="1292416" cy="369332"/>
              <a:chOff x="1850834" y="2548893"/>
              <a:chExt cx="1292416" cy="369332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850834" y="2548893"/>
                <a:ext cx="1292416" cy="36933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850834" y="2548893"/>
                <a:ext cx="1292416" cy="369332"/>
                <a:chOff x="1850834" y="2548893"/>
                <a:chExt cx="1292416" cy="369332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1850834" y="2619259"/>
                  <a:ext cx="2286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079434" y="2619259"/>
                  <a:ext cx="2286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308034" y="2619259"/>
                  <a:ext cx="2286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536634" y="2548893"/>
                  <a:ext cx="381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⋯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914650" y="2618014"/>
                  <a:ext cx="2286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5936188" y="4434411"/>
              <a:ext cx="1292416" cy="369332"/>
              <a:chOff x="564088" y="2547648"/>
              <a:chExt cx="1292416" cy="369332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564088" y="2547648"/>
                <a:ext cx="1292416" cy="36933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64088" y="2547648"/>
                <a:ext cx="1292416" cy="369332"/>
                <a:chOff x="564088" y="2547648"/>
                <a:chExt cx="1292416" cy="369332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564088" y="2618014"/>
                  <a:ext cx="2286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792688" y="2618014"/>
                  <a:ext cx="2286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021288" y="2618014"/>
                  <a:ext cx="2286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1249888" y="2547648"/>
                  <a:ext cx="381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⋯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627904" y="2616769"/>
                  <a:ext cx="2286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477102" y="5728235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102" y="5728235"/>
                  <a:ext cx="457200" cy="457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767007" y="5728235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007" y="5728235"/>
                  <a:ext cx="457200" cy="4572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6355706" y="5726990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706" y="5726990"/>
                  <a:ext cx="457200" cy="4572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/>
            <p:cNvCxnSpPr>
              <a:stCxn id="28" idx="2"/>
              <a:endCxn id="53" idx="0"/>
            </p:cNvCxnSpPr>
            <p:nvPr/>
          </p:nvCxnSpPr>
          <p:spPr>
            <a:xfrm>
              <a:off x="2705702" y="4804988"/>
              <a:ext cx="0" cy="92324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36" idx="2"/>
              <a:endCxn id="54" idx="0"/>
            </p:cNvCxnSpPr>
            <p:nvPr/>
          </p:nvCxnSpPr>
          <p:spPr>
            <a:xfrm flipH="1">
              <a:off x="3995607" y="4804988"/>
              <a:ext cx="2511" cy="92324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5" idx="2"/>
              <a:endCxn id="55" idx="0"/>
            </p:cNvCxnSpPr>
            <p:nvPr/>
          </p:nvCxnSpPr>
          <p:spPr>
            <a:xfrm>
              <a:off x="6582396" y="4803743"/>
              <a:ext cx="1910" cy="92324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3" idx="3"/>
              <a:endCxn id="54" idx="1"/>
            </p:cNvCxnSpPr>
            <p:nvPr/>
          </p:nvCxnSpPr>
          <p:spPr>
            <a:xfrm>
              <a:off x="2934302" y="5956835"/>
              <a:ext cx="83270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4" idx="3"/>
              <a:endCxn id="65" idx="1"/>
            </p:cNvCxnSpPr>
            <p:nvPr/>
          </p:nvCxnSpPr>
          <p:spPr>
            <a:xfrm>
              <a:off x="4224207" y="5956835"/>
              <a:ext cx="41951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4643725" y="5772169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⋯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554352" y="5770924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⋯</a:t>
              </a:r>
            </a:p>
          </p:txBody>
        </p:sp>
        <p:cxnSp>
          <p:nvCxnSpPr>
            <p:cNvPr id="67" name="Straight Arrow Connector 66"/>
            <p:cNvCxnSpPr>
              <a:stCxn id="66" idx="3"/>
              <a:endCxn id="55" idx="1"/>
            </p:cNvCxnSpPr>
            <p:nvPr/>
          </p:nvCxnSpPr>
          <p:spPr>
            <a:xfrm>
              <a:off x="5936188" y="5955590"/>
              <a:ext cx="41951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5" idx="3"/>
            </p:cNvCxnSpPr>
            <p:nvPr/>
          </p:nvCxnSpPr>
          <p:spPr>
            <a:xfrm>
              <a:off x="6812906" y="5955590"/>
              <a:ext cx="41569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257895" y="5631032"/>
                  <a:ext cx="1839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7895" y="5631032"/>
                  <a:ext cx="18396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3333" r="-3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358916" y="5631031"/>
                  <a:ext cx="1839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916" y="5631031"/>
                  <a:ext cx="18396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3333" r="-3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024680" y="5629786"/>
                  <a:ext cx="1839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4680" y="5629786"/>
                  <a:ext cx="183961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5543550" y="1905673"/>
            <a:ext cx="2971800" cy="1325662"/>
            <a:chOff x="4972050" y="3923761"/>
            <a:chExt cx="2971800" cy="1325662"/>
          </a:xfrm>
        </p:grpSpPr>
        <p:grpSp>
          <p:nvGrpSpPr>
            <p:cNvPr id="73" name="Group 72"/>
            <p:cNvGrpSpPr/>
            <p:nvPr/>
          </p:nvGrpSpPr>
          <p:grpSpPr>
            <a:xfrm>
              <a:off x="4972050" y="3923761"/>
              <a:ext cx="2971800" cy="1325662"/>
              <a:chOff x="1883196" y="2605489"/>
              <a:chExt cx="2971800" cy="1325662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1883196" y="2605489"/>
                <a:ext cx="2971800" cy="457200"/>
                <a:chOff x="1883196" y="2605489"/>
                <a:chExt cx="2971800" cy="457200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480642" y="2605489"/>
                  <a:ext cx="1374354" cy="457200"/>
                  <a:chOff x="4707645" y="3520289"/>
                  <a:chExt cx="1374354" cy="457200"/>
                </a:xfrm>
              </p:grpSpPr>
              <p:sp>
                <p:nvSpPr>
                  <p:cNvPr id="90" name="Rounded Rectangle 89"/>
                  <p:cNvSpPr/>
                  <p:nvPr/>
                </p:nvSpPr>
                <p:spPr>
                  <a:xfrm>
                    <a:off x="4709022" y="3520289"/>
                    <a:ext cx="1371600" cy="457200"/>
                  </a:xfrm>
                  <a:prstGeom prst="round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4707645" y="3634589"/>
                    <a:ext cx="1374354" cy="228600"/>
                    <a:chOff x="0" y="3863189"/>
                    <a:chExt cx="1374354" cy="228600"/>
                  </a:xfrm>
                </p:grpSpPr>
                <p:sp>
                  <p:nvSpPr>
                    <p:cNvPr id="92" name="TextBox 91"/>
                    <p:cNvSpPr txBox="1"/>
                    <p:nvPr/>
                  </p:nvSpPr>
                  <p:spPr>
                    <a:xfrm>
                      <a:off x="228600" y="3863189"/>
                      <a:ext cx="914400" cy="228600"/>
                    </a:xfrm>
                    <a:prstGeom prst="rect">
                      <a:avLst/>
                    </a:prstGeom>
                    <a:ln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0" y="38631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1143000" y="38631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1883196" y="2605489"/>
                  <a:ext cx="1602954" cy="457200"/>
                  <a:chOff x="1883196" y="2605489"/>
                  <a:chExt cx="1602954" cy="457200"/>
                </a:xfrm>
              </p:grpSpPr>
              <p:sp>
                <p:nvSpPr>
                  <p:cNvPr id="83" name="Rounded Rectangle 82"/>
                  <p:cNvSpPr/>
                  <p:nvPr/>
                </p:nvSpPr>
                <p:spPr>
                  <a:xfrm>
                    <a:off x="1884573" y="2605489"/>
                    <a:ext cx="1600200" cy="457200"/>
                  </a:xfrm>
                  <a:prstGeom prst="round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1883196" y="2719789"/>
                    <a:ext cx="1602954" cy="228600"/>
                    <a:chOff x="0" y="3062689"/>
                    <a:chExt cx="1602954" cy="228600"/>
                  </a:xfrm>
                </p:grpSpPr>
                <p:sp>
                  <p:nvSpPr>
                    <p:cNvPr id="85" name="TextBox 84"/>
                    <p:cNvSpPr txBox="1"/>
                    <p:nvPr/>
                  </p:nvSpPr>
                  <p:spPr>
                    <a:xfrm>
                      <a:off x="685800" y="3062689"/>
                      <a:ext cx="685800" cy="228600"/>
                    </a:xfrm>
                    <a:prstGeom prst="rect">
                      <a:avLst/>
                    </a:prstGeom>
                    <a:ln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22860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45720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1371600" y="3062689"/>
                      <a:ext cx="231354" cy="2286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2454696" y="3473951"/>
                    <a:ext cx="4572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4696" y="3473951"/>
                    <a:ext cx="457200" cy="45720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3937842" y="3473951"/>
                    <a:ext cx="4572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7842" y="3473951"/>
                    <a:ext cx="457200" cy="45720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Straight Arrow Connector 78"/>
              <p:cNvCxnSpPr>
                <a:stCxn id="83" idx="2"/>
                <a:endCxn id="77" idx="0"/>
              </p:cNvCxnSpPr>
              <p:nvPr/>
            </p:nvCxnSpPr>
            <p:spPr>
              <a:xfrm flipH="1">
                <a:off x="2683296" y="3062689"/>
                <a:ext cx="1377" cy="411262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90" idx="2"/>
                <a:endCxn id="78" idx="0"/>
              </p:cNvCxnSpPr>
              <p:nvPr/>
            </p:nvCxnSpPr>
            <p:spPr>
              <a:xfrm flipH="1">
                <a:off x="4166442" y="3062689"/>
                <a:ext cx="1377" cy="411262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Arrow Connector 73"/>
            <p:cNvCxnSpPr>
              <a:stCxn id="77" idx="3"/>
              <a:endCxn id="78" idx="1"/>
            </p:cNvCxnSpPr>
            <p:nvPr/>
          </p:nvCxnSpPr>
          <p:spPr>
            <a:xfrm>
              <a:off x="6000750" y="5020823"/>
              <a:ext cx="1025946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6272729" y="4651491"/>
                  <a:ext cx="368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729" y="4651491"/>
                  <a:ext cx="368626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71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59679"/>
              </p:ext>
            </p:extLst>
          </p:nvPr>
        </p:nvGraphicFramePr>
        <p:xfrm>
          <a:off x="628650" y="1825625"/>
          <a:ext cx="7886700" cy="314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" name="Document" r:id="rId4" imgW="6133237" imgH="2442719" progId="Word.Document.12">
                  <p:embed/>
                </p:oleObj>
              </mc:Choice>
              <mc:Fallback>
                <p:oleObj name="Document" r:id="rId4" imgW="6133237" imgH="24427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825625"/>
                        <a:ext cx="7886700" cy="3142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Regular Expressions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23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05070" y="2269475"/>
            <a:ext cx="6143568" cy="16745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5070" y="4268846"/>
            <a:ext cx="6143568" cy="61162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5344" y="2783591"/>
            <a:ext cx="11230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/>
              <a:t>Parsing operators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345" y="4251493"/>
            <a:ext cx="11230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/>
              <a:t>Cost operators</a:t>
            </a:r>
          </a:p>
        </p:txBody>
      </p:sp>
    </p:spTree>
    <p:extLst>
      <p:ext uri="{BB962C8B-B14F-4D97-AF65-F5344CB8AC3E}">
        <p14:creationId xmlns:p14="http://schemas.microsoft.com/office/powerpoint/2010/main" val="141625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24</a:t>
            </a:fld>
            <a:endParaRPr lang="en-US"/>
          </a:p>
        </p:txBody>
      </p:sp>
      <p:sp>
        <p:nvSpPr>
          <p:cNvPr id="10" name="Text Placeholder 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50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DReX</a:t>
            </a:r>
            <a:r>
              <a:rPr lang="en-US" sz="2400" dirty="0"/>
              <a:t> can express exactly the class of </a:t>
            </a:r>
            <a:r>
              <a:rPr lang="en-US" sz="2400" u="sng" dirty="0"/>
              <a:t>regular string transformations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QREs can express exactly the class of </a:t>
            </a:r>
            <a:r>
              <a:rPr lang="en-US" sz="2400" u="sng" dirty="0"/>
              <a:t>regular cost functions</a:t>
            </a:r>
          </a:p>
        </p:txBody>
      </p:sp>
    </p:spTree>
    <p:extLst>
      <p:ext uri="{BB962C8B-B14F-4D97-AF65-F5344CB8AC3E}">
        <p14:creationId xmlns:p14="http://schemas.microsoft.com/office/powerpoint/2010/main" val="2049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Content Placeholder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97383042"/>
                  </p:ext>
                </p:extLst>
              </p:nvPr>
            </p:nvGraphicFramePr>
            <p:xfrm>
              <a:off x="628652" y="1825625"/>
              <a:ext cx="7886699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2901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75496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2452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978194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Languages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+mn-lt"/>
                                  </a:rPr>
                                  <m:t>Bool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Regular expressions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DReX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Quantities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QREs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Content Placeholder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97383042"/>
                  </p:ext>
                </p:extLst>
              </p:nvPr>
            </p:nvGraphicFramePr>
            <p:xfrm>
              <a:off x="628652" y="1825625"/>
              <a:ext cx="7886699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2901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75496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624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297819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Languages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4097" t="-10667" r="-205208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89216" t="-10667" r="-479412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Regular expressions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4097" t="-109211" r="-205208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89216" t="-109211" r="-479412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DReX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Quantities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4097" t="-212000" r="-205208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89216" t="-212000" r="-479412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QREs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8650" y="3441680"/>
                <a:ext cx="7886700" cy="23083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dirty="0"/>
                  <a:t>Regular expressions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/>
                  <a:t> Finite automata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/>
                  <a:t> Formulas in MSO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/>
                  <a:t>Practical: simple, quick to parse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Theoretically appealing: robust closure properties, decidable analysis problems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41680"/>
                <a:ext cx="7886700" cy="2308324"/>
              </a:xfrm>
              <a:prstGeom prst="rect">
                <a:avLst/>
              </a:prstGeom>
              <a:blipFill>
                <a:blip r:embed="rId4"/>
                <a:stretch>
                  <a:fillRect l="-1080" t="-184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25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3384" y="2282825"/>
            <a:ext cx="3547430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finite state acceptors to finite state transducers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Folk knowledge: Two-way transducers are strictly more powerful than one-way transducers</a:t>
                </a: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String reversal: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0" i="0" smtClean="0"/>
                          <m:t>rev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String copying: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𝑤𝑤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26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28650" y="2034228"/>
            <a:ext cx="2914650" cy="773787"/>
            <a:chOff x="6115050" y="277139"/>
            <a:chExt cx="2914650" cy="773787"/>
          </a:xfrm>
        </p:grpSpPr>
        <p:grpSp>
          <p:nvGrpSpPr>
            <p:cNvPr id="16" name="Group 15"/>
            <p:cNvGrpSpPr/>
            <p:nvPr/>
          </p:nvGrpSpPr>
          <p:grpSpPr>
            <a:xfrm>
              <a:off x="6115050" y="365126"/>
              <a:ext cx="2914650" cy="685800"/>
              <a:chOff x="6115050" y="365126"/>
              <a:chExt cx="2914650" cy="6858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115050" y="365126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43900" y="365126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>
                <a:stCxn id="11" idx="6"/>
                <a:endCxn id="12" idx="2"/>
              </p:cNvCxnSpPr>
              <p:nvPr/>
            </p:nvCxnSpPr>
            <p:spPr>
              <a:xfrm>
                <a:off x="6800850" y="708026"/>
                <a:ext cx="154305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040210" y="277139"/>
                  <a:ext cx="106433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𝑏𝑏𝑎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0210" y="277139"/>
                  <a:ext cx="106433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395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970327"/>
              </p:ext>
            </p:extLst>
          </p:nvPr>
        </p:nvGraphicFramePr>
        <p:xfrm>
          <a:off x="628650" y="1148533"/>
          <a:ext cx="7886700" cy="45609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46491">
                  <a:extLst>
                    <a:ext uri="{9D8B030D-6E8A-4147-A177-3AD203B41FA5}">
                      <a16:colId xmlns:a16="http://schemas.microsoft.com/office/drawing/2014/main" xmlns="" val="1301717929"/>
                    </a:ext>
                  </a:extLst>
                </a:gridCol>
                <a:gridCol w="2240209">
                  <a:extLst>
                    <a:ext uri="{9D8B030D-6E8A-4147-A177-3AD203B41FA5}">
                      <a16:colId xmlns:a16="http://schemas.microsoft.com/office/drawing/2014/main" xmlns="" val="2465651186"/>
                    </a:ext>
                  </a:extLst>
                </a:gridCol>
              </a:tblGrid>
              <a:tr h="571068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Deterministic two-way finite state transducers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821074"/>
                  </a:ext>
                </a:extLst>
              </a:tr>
              <a:tr h="579543">
                <a:tc>
                  <a:txBody>
                    <a:bodyPr/>
                    <a:lstStyle/>
                    <a:p>
                      <a:r>
                        <a:rPr lang="en-US" sz="2400" dirty="0"/>
                        <a:t>Closed under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</a:t>
                      </a:r>
                      <a:r>
                        <a:rPr lang="en-US" sz="2400" dirty="0" err="1"/>
                        <a:t>Chytil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Jákl</a:t>
                      </a:r>
                      <a:r>
                        <a:rPr lang="en-US" sz="2400" dirty="0"/>
                        <a:t> 1977]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7184250"/>
                  </a:ext>
                </a:extLst>
              </a:tr>
              <a:tr h="571068">
                <a:tc>
                  <a:txBody>
                    <a:bodyPr/>
                    <a:lstStyle/>
                    <a:p>
                      <a:r>
                        <a:rPr lang="en-US" sz="2400" dirty="0"/>
                        <a:t>Decidable equivalence checking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</a:t>
                      </a:r>
                      <a:r>
                        <a:rPr lang="en-US" sz="2400" dirty="0" err="1"/>
                        <a:t>Gurari</a:t>
                      </a:r>
                      <a:r>
                        <a:rPr lang="en-US" sz="2400" dirty="0"/>
                        <a:t> 1980]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213178"/>
                  </a:ext>
                </a:extLst>
              </a:tr>
              <a:tr h="1322787">
                <a:tc>
                  <a:txBody>
                    <a:bodyPr/>
                    <a:lstStyle/>
                    <a:p>
                      <a:r>
                        <a:rPr lang="en-US" sz="2400" dirty="0"/>
                        <a:t>Equivalent to MSO-definable string transformations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</a:t>
                      </a:r>
                      <a:r>
                        <a:rPr lang="en-US" sz="2400" dirty="0" err="1"/>
                        <a:t>Courcelle</a:t>
                      </a:r>
                      <a:r>
                        <a:rPr lang="en-US" sz="2400" dirty="0"/>
                        <a:t> 1992]</a:t>
                      </a:r>
                    </a:p>
                    <a:p>
                      <a:r>
                        <a:rPr lang="en-US" sz="2400" dirty="0"/>
                        <a:t>[</a:t>
                      </a:r>
                      <a:r>
                        <a:rPr lang="en-US" sz="2400" dirty="0" err="1"/>
                        <a:t>Engelfriet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Hoogeboom</a:t>
                      </a:r>
                      <a:r>
                        <a:rPr lang="en-US" sz="2400" dirty="0"/>
                        <a:t>, 2001]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506593"/>
                  </a:ext>
                </a:extLst>
              </a:tr>
              <a:tr h="1041359">
                <a:tc>
                  <a:txBody>
                    <a:bodyPr/>
                    <a:lstStyle/>
                    <a:p>
                      <a:r>
                        <a:rPr lang="en-US" sz="2400" dirty="0"/>
                        <a:t>Equivalent</a:t>
                      </a:r>
                      <a:r>
                        <a:rPr lang="en-US" sz="2400" baseline="0" dirty="0"/>
                        <a:t> to Streaming String Transducers (SST)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[Alur, </a:t>
                      </a:r>
                      <a:r>
                        <a:rPr lang="en-US" sz="2400" dirty="0" err="1"/>
                        <a:t>Černý</a:t>
                      </a:r>
                      <a:r>
                        <a:rPr lang="en-US" sz="2400" dirty="0"/>
                        <a:t>, 2011]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1430255"/>
                  </a:ext>
                </a:extLst>
              </a:tr>
            </a:tbl>
          </a:graphicData>
        </a:graphic>
      </p:graphicFrame>
      <p:sp>
        <p:nvSpPr>
          <p:cNvPr id="2" name="Rectangular Callout 1"/>
          <p:cNvSpPr/>
          <p:nvPr/>
        </p:nvSpPr>
        <p:spPr>
          <a:xfrm>
            <a:off x="2226096" y="3613534"/>
            <a:ext cx="3146004" cy="1024568"/>
          </a:xfrm>
          <a:prstGeom prst="wedgeRectCallout">
            <a:avLst>
              <a:gd name="adj1" fmla="val 80963"/>
              <a:gd name="adj2" fmla="val -1890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These are regular string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4749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String Transducers (SST)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Finitely many control states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Deterministic transitions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Finite set of write-only registers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Syntactically </a:t>
                </a:r>
                <a:r>
                  <a:rPr lang="en-US" dirty="0" err="1"/>
                  <a:t>copyless</a:t>
                </a:r>
                <a:r>
                  <a:rPr lang="en-US" dirty="0"/>
                  <a:t> updates</a:t>
                </a:r>
              </a:p>
            </p:txBody>
          </p:sp>
        </mc:Choice>
        <mc:Fallback xmlns="">
          <p:sp>
            <p:nvSpPr>
              <p:cNvPr id="23" name="Content Placeholder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28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232212" y="4254944"/>
            <a:ext cx="4693302" cy="1627399"/>
            <a:chOff x="2232212" y="3179187"/>
            <a:chExt cx="4693302" cy="1627399"/>
          </a:xfrm>
        </p:grpSpPr>
        <p:sp>
          <p:nvSpPr>
            <p:cNvPr id="2" name="Oval 1"/>
            <p:cNvSpPr/>
            <p:nvPr/>
          </p:nvSpPr>
          <p:spPr>
            <a:xfrm>
              <a:off x="2232212" y="3335487"/>
              <a:ext cx="914400" cy="914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2" idx="6"/>
              <a:endCxn id="17" idx="2"/>
            </p:cNvCxnSpPr>
            <p:nvPr/>
          </p:nvCxnSpPr>
          <p:spPr>
            <a:xfrm>
              <a:off x="3146612" y="3792687"/>
              <a:ext cx="285413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6000750" y="3335487"/>
              <a:ext cx="914400" cy="914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990386" y="4249887"/>
                  <a:ext cx="93512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0386" y="4249887"/>
                  <a:ext cx="93512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383776" y="3179187"/>
                  <a:ext cx="37644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776" y="3179187"/>
                  <a:ext cx="37644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3503163" y="3972383"/>
                  <a:ext cx="2141035" cy="8342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≔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3163" y="3972383"/>
                  <a:ext cx="2141035" cy="8342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22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Cost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Generalized  to numerical functions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Alur</a:t>
            </a:r>
            <a:r>
              <a:rPr lang="en-US" dirty="0"/>
              <a:t> et al, 2013]</a:t>
            </a:r>
          </a:p>
          <a:p>
            <a:r>
              <a:rPr lang="en-US" dirty="0"/>
              <a:t>Model parameterized by cost operations</a:t>
            </a:r>
          </a:p>
          <a:p>
            <a:endParaRPr lang="en-US" dirty="0"/>
          </a:p>
          <a:p>
            <a:r>
              <a:rPr lang="en-US" dirty="0"/>
              <a:t>MSO-definable string-to-term transformations</a:t>
            </a:r>
          </a:p>
          <a:p>
            <a:r>
              <a:rPr lang="en-US" dirty="0"/>
              <a:t>Cost register automata (CRA)</a:t>
            </a:r>
          </a:p>
          <a:p>
            <a:endParaRPr lang="en-US" dirty="0"/>
          </a:p>
          <a:p>
            <a:r>
              <a:rPr lang="en-US" dirty="0"/>
              <a:t>Emerging theory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 Programming </a:t>
            </a:r>
            <a:r>
              <a:rPr lang="en-US" sz="3600" dirty="0"/>
              <a:t>over Data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Transformations over strings</a:t>
            </a:r>
          </a:p>
          <a:p>
            <a:pPr lvl="1"/>
            <a:r>
              <a:rPr lang="en-US" dirty="0"/>
              <a:t>Insert substrings</a:t>
            </a:r>
          </a:p>
          <a:p>
            <a:pPr lvl="1"/>
            <a:r>
              <a:rPr lang="en-US" dirty="0"/>
              <a:t>Extract substring according to pattern</a:t>
            </a:r>
          </a:p>
          <a:p>
            <a:pPr lvl="1"/>
            <a:r>
              <a:rPr lang="en-US" dirty="0"/>
              <a:t>Apply function to each element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Queries over streams</a:t>
            </a:r>
          </a:p>
          <a:p>
            <a:pPr lvl="1"/>
            <a:r>
              <a:rPr lang="en-US" dirty="0"/>
              <a:t>Compute some simple quantitative statistic</a:t>
            </a:r>
          </a:p>
          <a:p>
            <a:pPr lvl="1"/>
            <a:r>
              <a:rPr lang="en-US" dirty="0"/>
              <a:t>Count number of occurrences of a pattern</a:t>
            </a:r>
          </a:p>
          <a:p>
            <a:pPr lvl="1"/>
            <a:r>
              <a:rPr lang="en-US" dirty="0"/>
              <a:t>Mean time between events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8649" y="686384"/>
            <a:ext cx="4130637" cy="6830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36950" y="2206904"/>
            <a:ext cx="1178400" cy="2966603"/>
            <a:chOff x="7336950" y="2206904"/>
            <a:chExt cx="1178400" cy="2966603"/>
          </a:xfrm>
        </p:grpSpPr>
        <p:sp>
          <p:nvSpPr>
            <p:cNvPr id="8" name="TextBox 7"/>
            <p:cNvSpPr txBox="1"/>
            <p:nvPr/>
          </p:nvSpPr>
          <p:spPr>
            <a:xfrm>
              <a:off x="7336950" y="2206904"/>
              <a:ext cx="1178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/>
                <a:t>DReX</a:t>
              </a:r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43609" y="4527176"/>
              <a:ext cx="971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QRE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451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30</a:t>
            </a:fld>
            <a:endParaRPr lang="en-US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628650" y="914400"/>
            <a:ext cx="7886700" cy="1550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DReX</a:t>
            </a:r>
            <a:r>
              <a:rPr lang="en-US" sz="2400" dirty="0"/>
              <a:t> can express exactly the class of </a:t>
            </a:r>
            <a:r>
              <a:rPr lang="en-US" sz="2400" u="sng" dirty="0"/>
              <a:t>regular string transformations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QREs can express exactly the class of </a:t>
            </a:r>
            <a:r>
              <a:rPr lang="en-US" sz="2400" u="sng" dirty="0"/>
              <a:t>regular cost functions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20746" y="3994961"/>
            <a:ext cx="4902507" cy="830997"/>
            <a:chOff x="1836029" y="3994960"/>
            <a:chExt cx="4902507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836029" y="3994960"/>
                  <a:ext cx="192795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Function expression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029" y="3994960"/>
                  <a:ext cx="1927952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063" t="-5839" b="-153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855340" y="4179627"/>
                  <a:ext cx="18831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SST / SSTT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5340" y="4179627"/>
                  <a:ext cx="1883196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854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urved Connector 13"/>
            <p:cNvCxnSpPr>
              <a:stCxn id="11" idx="0"/>
              <a:endCxn id="12" idx="0"/>
            </p:cNvCxnSpPr>
            <p:nvPr/>
          </p:nvCxnSpPr>
          <p:spPr>
            <a:xfrm rot="16200000" flipH="1">
              <a:off x="4206137" y="2588827"/>
              <a:ext cx="184667" cy="2996933"/>
            </a:xfrm>
            <a:prstGeom prst="curvedConnector3">
              <a:avLst>
                <a:gd name="adj1" fmla="val -320662"/>
              </a:avLst>
            </a:prstGeom>
            <a:ln w="381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12" idx="2"/>
              <a:endCxn id="11" idx="2"/>
            </p:cNvCxnSpPr>
            <p:nvPr/>
          </p:nvCxnSpPr>
          <p:spPr>
            <a:xfrm rot="5400000">
              <a:off x="4206140" y="3235158"/>
              <a:ext cx="184665" cy="2996933"/>
            </a:xfrm>
            <a:prstGeom prst="curvedConnector3">
              <a:avLst>
                <a:gd name="adj1" fmla="val 378905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86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Paths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31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49176" y="1952419"/>
            <a:ext cx="8461840" cy="1627399"/>
            <a:chOff x="249176" y="1952419"/>
            <a:chExt cx="8461840" cy="1627399"/>
          </a:xfrm>
        </p:grpSpPr>
        <p:sp>
          <p:nvSpPr>
            <p:cNvPr id="8" name="Oval 7"/>
            <p:cNvSpPr/>
            <p:nvPr/>
          </p:nvSpPr>
          <p:spPr>
            <a:xfrm>
              <a:off x="249176" y="2108719"/>
              <a:ext cx="914400" cy="914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6"/>
              <a:endCxn id="10" idx="2"/>
            </p:cNvCxnSpPr>
            <p:nvPr/>
          </p:nvCxnSpPr>
          <p:spPr>
            <a:xfrm>
              <a:off x="1163576" y="2565919"/>
              <a:ext cx="285413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017714" y="2108719"/>
              <a:ext cx="914400" cy="914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400740" y="1952419"/>
                  <a:ext cx="37644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740" y="1952419"/>
                  <a:ext cx="376447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520127" y="2745615"/>
                  <a:ext cx="2141035" cy="8342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≔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27" y="2745615"/>
                  <a:ext cx="2141035" cy="8342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7796616" y="2108719"/>
              <a:ext cx="914400" cy="914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0" idx="6"/>
              <a:endCxn id="14" idx="2"/>
            </p:cNvCxnSpPr>
            <p:nvPr/>
          </p:nvCxnSpPr>
          <p:spPr>
            <a:xfrm>
              <a:off x="4932114" y="2565919"/>
              <a:ext cx="286450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6176141" y="1952419"/>
                  <a:ext cx="37644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141" y="1952419"/>
                  <a:ext cx="376447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5528687" y="2745615"/>
                  <a:ext cx="1671355" cy="8342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8687" y="2745615"/>
                  <a:ext cx="1671355" cy="83420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249176" y="4004337"/>
            <a:ext cx="8461840" cy="1757749"/>
            <a:chOff x="249176" y="4004337"/>
            <a:chExt cx="8461840" cy="1757749"/>
          </a:xfrm>
        </p:grpSpPr>
        <p:sp>
          <p:nvSpPr>
            <p:cNvPr id="20" name="Oval 19"/>
            <p:cNvSpPr/>
            <p:nvPr/>
          </p:nvSpPr>
          <p:spPr>
            <a:xfrm>
              <a:off x="249176" y="4199123"/>
              <a:ext cx="914400" cy="914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796616" y="4199123"/>
              <a:ext cx="914400" cy="914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0" idx="6"/>
              <a:endCxn id="21" idx="2"/>
            </p:cNvCxnSpPr>
            <p:nvPr/>
          </p:nvCxnSpPr>
          <p:spPr>
            <a:xfrm>
              <a:off x="1163576" y="4656323"/>
              <a:ext cx="6633040" cy="0"/>
            </a:xfrm>
            <a:prstGeom prst="straightConnector1">
              <a:avLst/>
            </a:prstGeom>
            <a:ln w="381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147382" y="4004337"/>
                  <a:ext cx="8492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7382" y="4004337"/>
                  <a:ext cx="849236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270297" y="4848438"/>
                  <a:ext cx="2603405" cy="9136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0297" y="4848438"/>
                  <a:ext cx="2603405" cy="91364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Rectangle 27"/>
          <p:cNvSpPr/>
          <p:nvPr/>
        </p:nvSpPr>
        <p:spPr>
          <a:xfrm>
            <a:off x="1461282" y="1392986"/>
            <a:ext cx="2077199" cy="22476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0866054"/>
                  </p:ext>
                </p:extLst>
              </p:nvPr>
            </p:nvGraphicFramePr>
            <p:xfrm>
              <a:off x="1544192" y="1480513"/>
              <a:ext cx="1911378" cy="207264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371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3712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3712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“Shape”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0866054"/>
                  </p:ext>
                </p:extLst>
              </p:nvPr>
            </p:nvGraphicFramePr>
            <p:xfrm>
              <a:off x="1544192" y="1480513"/>
              <a:ext cx="1911378" cy="207264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37126"/>
                    <a:gridCol w="637126"/>
                    <a:gridCol w="637126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r="-199048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99048" b="-335294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t="-201176" r="-199048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99048" t="-201176" b="-134118"/>
                          </a:stretch>
                        </a:blipFill>
                      </a:tcPr>
                    </a:tc>
                  </a:tr>
                  <a:tr h="518160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“Shape”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2001108" y="1757500"/>
            <a:ext cx="103558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01108" y="1881176"/>
            <a:ext cx="1015515" cy="8143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18977" y="1370708"/>
            <a:ext cx="31451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26245" y="226068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20282" y="4004337"/>
                <a:ext cx="1303433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282" y="4004337"/>
                <a:ext cx="130343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651600" y="4848438"/>
                <a:ext cx="3840795" cy="88601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≔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▼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/>
                                  <m:t>◧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≔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▬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600" y="4848438"/>
                <a:ext cx="3840795" cy="88601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4189437" y="1280971"/>
            <a:ext cx="3973408" cy="24717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499935"/>
                  </p:ext>
                </p:extLst>
              </p:nvPr>
            </p:nvGraphicFramePr>
            <p:xfrm>
              <a:off x="4238572" y="1343353"/>
              <a:ext cx="3875138" cy="234696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387513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+mn-lt"/>
                                </a:rPr>
                                <m:t>iter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+mn-lt"/>
                                </a:rPr>
                                <m:t>else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+mn-lt"/>
                                </a:rPr>
                                <m:t>iter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“Expression</a:t>
                          </a:r>
                          <a:r>
                            <a:rPr lang="en-US" sz="2800" baseline="0" dirty="0"/>
                            <a:t> Vector</a:t>
                          </a:r>
                          <a:r>
                            <a:rPr lang="en-US" sz="2800" dirty="0"/>
                            <a:t>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499935"/>
                  </p:ext>
                </p:extLst>
              </p:nvPr>
            </p:nvGraphicFramePr>
            <p:xfrm>
              <a:off x="4238572" y="1343353"/>
              <a:ext cx="3875138" cy="234696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3875138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b="-452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t="-100000" b="-352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t="-197368" b="-247368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t="-301333" b="-15066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“Expression</a:t>
                          </a:r>
                          <a:r>
                            <a:rPr lang="en-US" sz="2800" baseline="0" dirty="0" smtClean="0"/>
                            <a:t> Vector</a:t>
                          </a:r>
                          <a:r>
                            <a:rPr lang="en-US" sz="2800" dirty="0" smtClean="0"/>
                            <a:t>”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44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7" grpId="0"/>
      <p:bldP spid="38" grpId="0"/>
      <p:bldP spid="40" grpId="0" animBg="1"/>
      <p:bldP spid="41" grpId="0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Preorder over the Shapes</a:t>
            </a:r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“Can</a:t>
            </a:r>
            <a:r>
              <a:rPr lang="en-US" u="sng" dirty="0"/>
              <a:t>not</a:t>
            </a:r>
            <a:r>
              <a:rPr lang="en-US" dirty="0"/>
              <a:t>-appear as sub-path”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32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0791" y="3497368"/>
            <a:ext cx="685800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72329" y="3497368"/>
            <a:ext cx="685800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73867" y="3497368"/>
            <a:ext cx="685800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7475405" y="3497368"/>
            <a:ext cx="685800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8" idx="6"/>
            <a:endCxn id="9" idx="2"/>
          </p:cNvCxnSpPr>
          <p:nvPr/>
        </p:nvCxnSpPr>
        <p:spPr>
          <a:xfrm>
            <a:off x="1556591" y="3840268"/>
            <a:ext cx="1515738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6"/>
            <a:endCxn id="10" idx="2"/>
          </p:cNvCxnSpPr>
          <p:nvPr/>
        </p:nvCxnSpPr>
        <p:spPr>
          <a:xfrm>
            <a:off x="3758129" y="3840268"/>
            <a:ext cx="1515738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1" idx="2"/>
          </p:cNvCxnSpPr>
          <p:nvPr/>
        </p:nvCxnSpPr>
        <p:spPr>
          <a:xfrm>
            <a:off x="5959667" y="3840268"/>
            <a:ext cx="1515738" cy="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5878"/>
                  </p:ext>
                </p:extLst>
              </p:nvPr>
            </p:nvGraphicFramePr>
            <p:xfrm>
              <a:off x="3523383" y="2657240"/>
              <a:ext cx="1911378" cy="79248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371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3712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3712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5878"/>
                  </p:ext>
                </p:extLst>
              </p:nvPr>
            </p:nvGraphicFramePr>
            <p:xfrm>
              <a:off x="3523383" y="2657240"/>
              <a:ext cx="1911378" cy="79248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371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6371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6371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r="-200000" b="-1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b="-1060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1538" r="-200000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101538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4008512" y="2879270"/>
            <a:ext cx="1035585" cy="78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008512" y="2887082"/>
            <a:ext cx="1035585" cy="3732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28229" y="25177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28229" y="30309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910441"/>
                  </p:ext>
                </p:extLst>
              </p:nvPr>
            </p:nvGraphicFramePr>
            <p:xfrm>
              <a:off x="672029" y="2621307"/>
              <a:ext cx="637126" cy="9144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371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910441"/>
                  </p:ext>
                </p:extLst>
              </p:nvPr>
            </p:nvGraphicFramePr>
            <p:xfrm>
              <a:off x="672029" y="2621307"/>
              <a:ext cx="637126" cy="9144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37126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b="-109211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101333" b="-1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0037429"/>
                  </p:ext>
                </p:extLst>
              </p:nvPr>
            </p:nvGraphicFramePr>
            <p:xfrm>
              <a:off x="7921603" y="2621307"/>
              <a:ext cx="637126" cy="9144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371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0037429"/>
                  </p:ext>
                </p:extLst>
              </p:nvPr>
            </p:nvGraphicFramePr>
            <p:xfrm>
              <a:off x="7921603" y="2621307"/>
              <a:ext cx="637126" cy="9144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37126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b="-109211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t="-101333" b="-1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52" name="Straight Arrow Connector 51"/>
          <p:cNvCxnSpPr/>
          <p:nvPr/>
        </p:nvCxnSpPr>
        <p:spPr>
          <a:xfrm>
            <a:off x="1156083" y="2880424"/>
            <a:ext cx="6907576" cy="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156083" y="3341296"/>
            <a:ext cx="6907576" cy="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4" grpId="0" build="p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SSTs to </a:t>
            </a:r>
            <a:r>
              <a:rPr lang="en-US" dirty="0" err="1"/>
              <a:t>DReX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Register updates are syntactically </a:t>
            </a:r>
            <a:r>
              <a:rPr lang="en-US" dirty="0" err="1"/>
              <a:t>copyless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So: space of shapes is finite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33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28650" y="3146748"/>
            <a:ext cx="7886700" cy="2246769"/>
            <a:chOff x="628650" y="3146748"/>
            <a:chExt cx="7886700" cy="2246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28650" y="3146748"/>
                  <a:ext cx="7886700" cy="2246769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514350" indent="-514350">
                    <a:buFont typeface="+mj-lt"/>
                    <a:buAutoNum type="arabicPeriod"/>
                  </a:pPr>
                  <a:r>
                    <a:rPr lang="en-US" sz="2800" dirty="0"/>
                    <a:t>For each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∈{0,1,2,…,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800" dirty="0"/>
                    <a:t>,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:r>
                    <a:rPr lang="en-US" sz="2800" dirty="0"/>
                    <a:t>for each shape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/>
                    <a:t> in order,</a:t>
                  </a:r>
                </a:p>
                <a:p>
                  <a:r>
                    <a:rPr lang="en-US" sz="2800" dirty="0"/>
                    <a:t>build expression vector for paths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𝑞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2800" dirty="0"/>
                </a:p>
                <a:p>
                  <a:pPr marL="514350" indent="-514350">
                    <a:buFont typeface="+mj-lt"/>
                    <a:buAutoNum type="arabicPeriod"/>
                  </a:pPr>
                  <a:r>
                    <a:rPr lang="en-US" sz="2800" dirty="0"/>
                    <a:t>with shape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/>
                    <a:t>, and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:r>
                    <a:rPr lang="en-US" sz="2800" dirty="0"/>
                    <a:t>only visiting intermediate states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3146748"/>
                  <a:ext cx="7886700" cy="224676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43" t="-2695" b="-6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281981" y="3266368"/>
                  <a:ext cx="2044406" cy="3693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1981" y="3266368"/>
                  <a:ext cx="204440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59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8" y="1092793"/>
            <a:ext cx="7886700" cy="2852737"/>
          </a:xfrm>
        </p:spPr>
        <p:txBody>
          <a:bodyPr/>
          <a:lstStyle/>
          <a:p>
            <a:r>
              <a:rPr lang="en-US" dirty="0"/>
              <a:t>Evaluating Function Expressions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23888" y="3972518"/>
                <a:ext cx="7886700" cy="213904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expression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, input stream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can be computed: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with one pass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each element processed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time, and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memory</a:t>
                </a:r>
              </a:p>
            </p:txBody>
          </p:sp>
        </mc:Choice>
        <mc:Fallback xmlns="">
          <p:sp>
            <p:nvSpPr>
              <p:cNvPr id="9" name="Text Placeholder 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3888" y="3972518"/>
                <a:ext cx="7886700" cy="2139047"/>
              </a:xfrm>
              <a:prstGeom prst="rect">
                <a:avLst/>
              </a:prstGeom>
              <a:blipFill rotWithShape="0">
                <a:blip r:embed="rId3"/>
                <a:stretch>
                  <a:fillRect l="-1157" t="-3683" b="-5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3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Regular Expressions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35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8465" y="450036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228850" y="338761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28850" y="5491841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757026" y="3341890"/>
            <a:ext cx="548640" cy="548640"/>
            <a:chOff x="5612130" y="2623643"/>
            <a:chExt cx="548640" cy="548640"/>
          </a:xfrm>
        </p:grpSpPr>
        <p:sp>
          <p:nvSpPr>
            <p:cNvPr id="20" name="Oval 19"/>
            <p:cNvSpPr/>
            <p:nvPr/>
          </p:nvSpPr>
          <p:spPr>
            <a:xfrm>
              <a:off x="5612130" y="2623643"/>
              <a:ext cx="548640" cy="5486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57850" y="2669363"/>
              <a:ext cx="457200" cy="457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7" name="Straight Arrow Connector 16"/>
          <p:cNvCxnSpPr>
            <a:stCxn id="9" idx="7"/>
            <a:endCxn id="11" idx="3"/>
          </p:cNvCxnSpPr>
          <p:nvPr/>
        </p:nvCxnSpPr>
        <p:spPr>
          <a:xfrm flipV="1">
            <a:off x="1148710" y="3777855"/>
            <a:ext cx="1147095" cy="7894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6"/>
            <a:endCxn id="13" idx="2"/>
          </p:cNvCxnSpPr>
          <p:nvPr/>
        </p:nvCxnSpPr>
        <p:spPr>
          <a:xfrm>
            <a:off x="2686050" y="3616210"/>
            <a:ext cx="11166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5"/>
            <a:endCxn id="12" idx="1"/>
          </p:cNvCxnSpPr>
          <p:nvPr/>
        </p:nvCxnSpPr>
        <p:spPr>
          <a:xfrm>
            <a:off x="1148710" y="4890605"/>
            <a:ext cx="1147095" cy="668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1" idx="1"/>
            <a:endCxn id="11" idx="7"/>
          </p:cNvCxnSpPr>
          <p:nvPr/>
        </p:nvCxnSpPr>
        <p:spPr>
          <a:xfrm rot="5400000" flipH="1" flipV="1">
            <a:off x="2457450" y="3292920"/>
            <a:ext cx="12700" cy="323290"/>
          </a:xfrm>
          <a:prstGeom prst="curvedConnector3">
            <a:avLst>
              <a:gd name="adj1" fmla="val 37151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2"/>
          </p:cNvCxnSpPr>
          <p:nvPr/>
        </p:nvCxnSpPr>
        <p:spPr>
          <a:xfrm>
            <a:off x="402482" y="4728960"/>
            <a:ext cx="3559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94689" y="5165380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89" y="5165380"/>
                <a:ext cx="18678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65950" y="2703263"/>
                <a:ext cx="182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50" y="2703263"/>
                <a:ext cx="18299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94689" y="3926694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89" y="3926694"/>
                <a:ext cx="18678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15435" y="3339211"/>
                <a:ext cx="182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435" y="3339211"/>
                <a:ext cx="18299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3333" r="-2666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650" y="1692878"/>
                <a:ext cx="3765677" cy="830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400" dirty="0"/>
                  <a:t>Convert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into NFA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/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Play board game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92878"/>
                <a:ext cx="3765677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2419" t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26931" y="4544294"/>
                <a:ext cx="454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31" y="4544294"/>
                <a:ext cx="4549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214045" y="5715298"/>
                <a:ext cx="1177402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45" y="5715298"/>
                <a:ext cx="1177402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307958" y="3441574"/>
                <a:ext cx="460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958" y="3441574"/>
                <a:ext cx="46031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309500" y="3442013"/>
                <a:ext cx="460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500" y="3442013"/>
                <a:ext cx="46031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303535" y="5546233"/>
                <a:ext cx="460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535" y="5546233"/>
                <a:ext cx="46031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3874620" y="3441574"/>
                <a:ext cx="460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620" y="3441574"/>
                <a:ext cx="46031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ontent Placeholder 6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4" grpId="0"/>
      <p:bldP spid="54" grpId="1"/>
      <p:bldP spid="55" grpId="0"/>
      <p:bldP spid="56" grpId="0"/>
      <p:bldP spid="56" grpId="1"/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Function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Main problems:</a:t>
                </a:r>
              </a:p>
              <a:p>
                <a:pPr lvl="1"/>
                <a:r>
                  <a:rPr lang="en-US" dirty="0"/>
                  <a:t>Confirming unique parse trees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split</m:t>
                    </m:r>
                  </m:oMath>
                </a14:m>
                <a:r>
                  <a:rPr lang="en-US" dirty="0"/>
                  <a:t> /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i</m:t>
                    </m:r>
                    <m:r>
                      <m:rPr>
                        <m:nor/>
                      </m:rPr>
                      <a:rPr lang="en-US" b="0" i="0" smtClean="0"/>
                      <m:t>ter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complementation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e</m:t>
                    </m:r>
                    <m:r>
                      <m:rPr>
                        <m:nor/>
                      </m:rPr>
                      <a:rPr lang="en-US"/>
                      <m:t>l</m:t>
                    </m:r>
                    <m:r>
                      <m:rPr>
                        <m:nor/>
                      </m:rPr>
                      <a:rPr lang="en-US" b="0" i="0" smtClean="0"/>
                      <m:t>se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Handle product construction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00000"/>
                        </a:solidFill>
                      </a:rPr>
                      <m:t>combine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Suggestion: Explore states lazily</a:t>
                </a:r>
              </a:p>
              <a:p>
                <a:r>
                  <a:rPr lang="en-US" dirty="0"/>
                  <a:t>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with operations:</a:t>
                </a:r>
              </a:p>
              <a:p>
                <a:pPr lvl="1"/>
                <a:r>
                  <a:rPr lang="en-US" dirty="0"/>
                  <a:t>Insert token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◉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Process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Returns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◉)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◉</m:t>
                    </m:r>
                  </m:oMath>
                </a14:m>
                <a:r>
                  <a:rPr lang="en-US" dirty="0"/>
                  <a:t> reaches accepting state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Function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6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Tokens encode partial parse trees</a:t>
                </a:r>
              </a:p>
              <a:p>
                <a:r>
                  <a:rPr lang="en-US" dirty="0"/>
                  <a:t>Memory usage bounded: colliding tokens can be arbitrarily dropped</a:t>
                </a:r>
              </a:p>
              <a:p>
                <a:r>
                  <a:rPr lang="en-US" dirty="0"/>
                  <a:t>Merging colliding tokens: </a:t>
                </a:r>
                <a:r>
                  <a:rPr lang="en-US" u="sng" dirty="0"/>
                  <a:t>some</a:t>
                </a:r>
                <a:r>
                  <a:rPr lang="en-US" dirty="0"/>
                  <a:t> parse tree, not </a:t>
                </a:r>
                <a:r>
                  <a:rPr lang="en-US" u="sng" dirty="0"/>
                  <a:t>all</a:t>
                </a:r>
                <a:r>
                  <a:rPr lang="en-US" dirty="0"/>
                  <a:t> parse trees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Erroneous behavior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combine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Content Placeholder 6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821" t="-3081" r="-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37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8465" y="450036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228850" y="338761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28850" y="5491841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757026" y="3341890"/>
            <a:ext cx="548640" cy="548640"/>
            <a:chOff x="5612130" y="2623643"/>
            <a:chExt cx="548640" cy="548640"/>
          </a:xfrm>
        </p:grpSpPr>
        <p:sp>
          <p:nvSpPr>
            <p:cNvPr id="20" name="Oval 19"/>
            <p:cNvSpPr/>
            <p:nvPr/>
          </p:nvSpPr>
          <p:spPr>
            <a:xfrm>
              <a:off x="5612130" y="2623643"/>
              <a:ext cx="548640" cy="5486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57850" y="2669363"/>
              <a:ext cx="457200" cy="457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7" name="Straight Arrow Connector 16"/>
          <p:cNvCxnSpPr>
            <a:stCxn id="9" idx="7"/>
            <a:endCxn id="11" idx="3"/>
          </p:cNvCxnSpPr>
          <p:nvPr/>
        </p:nvCxnSpPr>
        <p:spPr>
          <a:xfrm flipV="1">
            <a:off x="1148710" y="3777855"/>
            <a:ext cx="1147095" cy="7894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6"/>
            <a:endCxn id="13" idx="2"/>
          </p:cNvCxnSpPr>
          <p:nvPr/>
        </p:nvCxnSpPr>
        <p:spPr>
          <a:xfrm>
            <a:off x="2686050" y="3616210"/>
            <a:ext cx="11166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5"/>
            <a:endCxn id="12" idx="1"/>
          </p:cNvCxnSpPr>
          <p:nvPr/>
        </p:nvCxnSpPr>
        <p:spPr>
          <a:xfrm>
            <a:off x="1148710" y="4890605"/>
            <a:ext cx="1147095" cy="668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1" idx="1"/>
            <a:endCxn id="11" idx="7"/>
          </p:cNvCxnSpPr>
          <p:nvPr/>
        </p:nvCxnSpPr>
        <p:spPr>
          <a:xfrm rot="5400000" flipH="1" flipV="1">
            <a:off x="2457450" y="3292920"/>
            <a:ext cx="12700" cy="323290"/>
          </a:xfrm>
          <a:prstGeom prst="curvedConnector3">
            <a:avLst>
              <a:gd name="adj1" fmla="val 37151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2"/>
          </p:cNvCxnSpPr>
          <p:nvPr/>
        </p:nvCxnSpPr>
        <p:spPr>
          <a:xfrm>
            <a:off x="402482" y="4728960"/>
            <a:ext cx="3559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94689" y="5165380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89" y="5165380"/>
                <a:ext cx="18678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65950" y="2703263"/>
                <a:ext cx="182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50" y="2703263"/>
                <a:ext cx="18299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94689" y="3926694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89" y="3926694"/>
                <a:ext cx="18678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15435" y="3339211"/>
                <a:ext cx="182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435" y="3339211"/>
                <a:ext cx="18299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3333" r="-2666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650" y="1692878"/>
                <a:ext cx="3765677" cy="830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400" dirty="0"/>
                  <a:t>Convert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into NFA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/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Play board game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92878"/>
                <a:ext cx="3765677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2419" t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214045" y="5715298"/>
                <a:ext cx="1177402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45" y="5715298"/>
                <a:ext cx="1177402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309500" y="3442013"/>
                <a:ext cx="460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500" y="3442013"/>
                <a:ext cx="46031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3874620" y="3441574"/>
                <a:ext cx="460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620" y="3441574"/>
                <a:ext cx="46031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2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 problems:</a:t>
                </a:r>
              </a:p>
              <a:p>
                <a:pPr lvl="1"/>
                <a:r>
                  <a:rPr lang="en-US" dirty="0"/>
                  <a:t>Confirming unique parse trees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split</m:t>
                    </m:r>
                  </m:oMath>
                </a14:m>
                <a:r>
                  <a:rPr lang="en-US" dirty="0"/>
                  <a:t> /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iter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complementation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else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Handle product construction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combine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So… we restrict the space of expressions: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combine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require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Dom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Dom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else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require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Dom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Dom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disjoint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split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require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Dom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Dom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unambiguously concatenable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38</a:t>
            </a:fld>
            <a:endParaRPr lang="en-US"/>
          </a:p>
        </p:txBody>
      </p:sp>
      <p:sp>
        <p:nvSpPr>
          <p:cNvPr id="2" name="Rectangular Callout 1"/>
          <p:cNvSpPr/>
          <p:nvPr/>
        </p:nvSpPr>
        <p:spPr>
          <a:xfrm>
            <a:off x="6457950" y="365126"/>
            <a:ext cx="2057400" cy="738131"/>
          </a:xfrm>
          <a:prstGeom prst="wedgeRectCallout">
            <a:avLst>
              <a:gd name="adj1" fmla="val -74381"/>
              <a:gd name="adj2" fmla="val 3222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Resolved to lazily explore state space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7950" y="1692676"/>
            <a:ext cx="2057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But… token dropping erroneous</a:t>
            </a:r>
          </a:p>
        </p:txBody>
      </p:sp>
    </p:spTree>
    <p:extLst>
      <p:ext uri="{BB962C8B-B14F-4D97-AF65-F5344CB8AC3E}">
        <p14:creationId xmlns:p14="http://schemas.microsoft.com/office/powerpoint/2010/main" val="189256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Function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650" y="1825625"/>
                <a:ext cx="7886700" cy="19389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expression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, input stream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can be computed: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with one pass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each element processed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time, and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memory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157" t="-2181" b="-5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Regular Programming over Data Streams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Domain-specific abstractions </a:t>
            </a:r>
            <a:r>
              <a:rPr lang="en-US" dirty="0" smtClean="0"/>
              <a:t>for stream processing</a:t>
            </a:r>
            <a:endParaRPr lang="en-US" dirty="0"/>
          </a:p>
          <a:p>
            <a:r>
              <a:rPr lang="en-US" dirty="0"/>
              <a:t>Better programmer support</a:t>
            </a:r>
          </a:p>
          <a:p>
            <a:r>
              <a:rPr lang="en-US" dirty="0"/>
              <a:t>Automatic static analysis</a:t>
            </a:r>
          </a:p>
          <a:p>
            <a:r>
              <a:rPr lang="en-US" dirty="0"/>
              <a:t>Query optimization, parallel evaluation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Function Expressions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40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DF6E3"/>
              </a:clrFrom>
              <a:clrTo>
                <a:srgbClr val="FDF6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387" y="2248694"/>
            <a:ext cx="75152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650" y="982953"/>
                <a:ext cx="7886700" cy="19389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expression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, input stream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can be computed: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with one pass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each element processed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time, and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memory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982953"/>
                <a:ext cx="7886700" cy="1938992"/>
              </a:xfrm>
              <a:prstGeom prst="rect">
                <a:avLst/>
              </a:prstGeom>
              <a:blipFill>
                <a:blip r:embed="rId3"/>
                <a:stretch>
                  <a:fillRect l="-1157" t="-218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1657350" y="3420855"/>
            <a:ext cx="1817784" cy="837282"/>
          </a:xfrm>
          <a:prstGeom prst="wedgeRectCallout">
            <a:avLst>
              <a:gd name="adj1" fmla="val 17859"/>
              <a:gd name="adj2" fmla="val -1072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Intermediate results can be big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8820" y="2478043"/>
            <a:ext cx="601579" cy="457200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628650" y="475704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Quantitative Approximate Terms</a:t>
            </a:r>
          </a:p>
        </p:txBody>
      </p:sp>
    </p:spTree>
    <p:extLst>
      <p:ext uri="{BB962C8B-B14F-4D97-AF65-F5344CB8AC3E}">
        <p14:creationId xmlns:p14="http://schemas.microsoft.com/office/powerpoint/2010/main" val="42514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Approximate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Positive reals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/>
                      <m:t>Multiset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510615"/>
              </p:ext>
            </p:extLst>
          </p:nvPr>
        </p:nvGraphicFramePr>
        <p:xfrm>
          <a:off x="1190625" y="2676992"/>
          <a:ext cx="6786563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Document" r:id="rId5" imgW="6035484" imgH="2389501" progId="Word.Document.12">
                  <p:embed/>
                </p:oleObj>
              </mc:Choice>
              <mc:Fallback>
                <p:oleObj name="Document" r:id="rId5" imgW="6035484" imgH="2389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0625" y="2676992"/>
                        <a:ext cx="6786563" cy="267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0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Compression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96523" y="1930707"/>
                <a:ext cx="27444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/>
                        <m:t>min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+2,5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523" y="1930707"/>
                <a:ext cx="274447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31504" y="1930707"/>
                <a:ext cx="37670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nor/>
                        </m:rPr>
                        <a:rPr lang="en-US" sz="2800"/>
                        <m:t>min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+2+3,5+3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504" y="1930707"/>
                <a:ext cx="37670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39524" y="2407967"/>
                <a:ext cx="25047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nor/>
                        </m:rPr>
                        <a:rPr lang="en-US" sz="2800"/>
                        <m:t>min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+5,8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524" y="2407967"/>
                <a:ext cx="250477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87304" y="2982239"/>
                <a:ext cx="60290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Term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parameters is of size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304" y="2982239"/>
                <a:ext cx="6029023" cy="523220"/>
              </a:xfrm>
              <a:prstGeom prst="rect">
                <a:avLst/>
              </a:prstGeom>
              <a:blipFill>
                <a:blip r:embed="rId5"/>
                <a:stretch>
                  <a:fillRect l="-202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651" y="4052045"/>
                <a:ext cx="7886699" cy="138499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is a QRE built of the operations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/>
                      <m:t>min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/>
                      <m:t>max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/>
                      <m:t>avg</m:t>
                    </m:r>
                  </m:oMath>
                </a14:m>
                <a:r>
                  <a:rPr lang="en-US" sz="2800" dirty="0"/>
                  <a:t>, then the streaming evaluator requires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memory, irrespective of the stream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4052045"/>
                <a:ext cx="7886699" cy="1384995"/>
              </a:xfrm>
              <a:prstGeom prst="rect">
                <a:avLst/>
              </a:prstGeom>
              <a:blipFill>
                <a:blip r:embed="rId6"/>
                <a:stretch>
                  <a:fillRect l="-1466" t="-3930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3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Approximate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Positive reals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/>
                      <m:t>Multiset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336171"/>
              </p:ext>
            </p:extLst>
          </p:nvPr>
        </p:nvGraphicFramePr>
        <p:xfrm>
          <a:off x="1190625" y="2659063"/>
          <a:ext cx="6786563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Document" r:id="rId5" imgW="6035484" imgH="2389501" progId="Word.Document.12">
                  <p:embed/>
                </p:oleObj>
              </mc:Choice>
              <mc:Fallback>
                <p:oleObj name="Document" r:id="rId5" imgW="6035484" imgH="2389501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0625" y="2659063"/>
                        <a:ext cx="6786563" cy="267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Multisets as Approximate Histograms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6625896"/>
                  </p:ext>
                </p:extLst>
              </p:nvPr>
            </p:nvGraphicFramePr>
            <p:xfrm>
              <a:off x="628650" y="2153614"/>
              <a:ext cx="2912254" cy="222504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41281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9944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[1,1+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[1+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⋯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6625896"/>
                  </p:ext>
                </p:extLst>
              </p:nvPr>
            </p:nvGraphicFramePr>
            <p:xfrm>
              <a:off x="628650" y="2153614"/>
              <a:ext cx="2912254" cy="222923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4128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94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8197" r="-2096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22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8197" r="-2096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22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8197" r="-2096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⋯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22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508197" r="-2096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14323" y="4854028"/>
                <a:ext cx="21409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b="0" i="0" smtClean="0"/>
                        <m:t>log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23" y="4854028"/>
                <a:ext cx="2140907" cy="461665"/>
              </a:xfrm>
              <a:prstGeom prst="rect">
                <a:avLst/>
              </a:prstGeom>
              <a:blipFill>
                <a:blip r:embed="rId4"/>
                <a:stretch>
                  <a:fillRect r="-28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23765" y="2153614"/>
                <a:ext cx="4391584" cy="267765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is a QRE built of the operations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/>
                      <m:t>min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/>
                      <m:t>max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/>
                      <m:t>avg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/>
                      <m:t>median</m:t>
                    </m:r>
                  </m:oMath>
                </a14:m>
                <a:r>
                  <a:rPr lang="en-US" sz="2800" dirty="0"/>
                  <a:t>, then the streaming evaluator requires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/>
                      <m:t>poly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0" smtClean="0"/>
                      <m:t>log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|))</m:t>
                    </m:r>
                  </m:oMath>
                </a14:m>
                <a:r>
                  <a:rPr lang="en-US" sz="2800" dirty="0"/>
                  <a:t> memory.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765" y="2153614"/>
                <a:ext cx="4391584" cy="2677656"/>
              </a:xfrm>
              <a:prstGeom prst="rect">
                <a:avLst/>
              </a:prstGeom>
              <a:blipFill>
                <a:blip r:embed="rId5"/>
                <a:stretch>
                  <a:fillRect l="-2628" t="-1810" r="-3181" b="-5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7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46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736125" cy="29565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1662" y="1"/>
            <a:ext cx="3682337" cy="29565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6631" y="3178376"/>
            <a:ext cx="4090737" cy="29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NEXMark</a:t>
            </a:r>
            <a:r>
              <a:rPr lang="en-US" dirty="0"/>
              <a:t> data stream</a:t>
            </a:r>
            <a:br>
              <a:rPr lang="en-US" dirty="0"/>
            </a:br>
            <a:r>
              <a:rPr lang="en-US" dirty="0"/>
              <a:t>[Tucker et al, 2002]</a:t>
            </a:r>
            <a:br>
              <a:rPr lang="en-US" dirty="0"/>
            </a:br>
            <a:r>
              <a:rPr lang="en-US" dirty="0"/>
              <a:t>Simulated event stream from online auction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Linear Road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Arasu</a:t>
            </a:r>
            <a:r>
              <a:rPr lang="en-US" dirty="0"/>
              <a:t> et al, 2004]</a:t>
            </a:r>
            <a:br>
              <a:rPr lang="en-US" dirty="0"/>
            </a:br>
            <a:r>
              <a:rPr lang="en-US" dirty="0"/>
              <a:t>Events from vehicle traffic simulation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Sequence of events from a hypothetical bank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Able to write several non-trivial queries</a:t>
            </a:r>
          </a:p>
          <a:p>
            <a:r>
              <a:rPr lang="en-US" dirty="0"/>
              <a:t>Performance consistently ≈100k tuples/s</a:t>
            </a:r>
          </a:p>
          <a:p>
            <a:r>
              <a:rPr lang="en-US" dirty="0"/>
              <a:t>Consistency check helped to identify bugs in queries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Unable to express some benchmark queries</a:t>
            </a:r>
          </a:p>
          <a:p>
            <a:r>
              <a:rPr lang="en-US" dirty="0">
                <a:solidFill>
                  <a:srgbClr val="C00000"/>
                </a:solidFill>
              </a:rPr>
              <a:t>“What is the average time spent by a car on the road?”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Technologies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Sed / AWK / Perl / …</a:t>
                </a:r>
                <a:br>
                  <a:rPr lang="en-US" dirty="0"/>
                </a:br>
                <a:r>
                  <a:rPr lang="en-US" dirty="0"/>
                  <a:t>Powerful string processing languages</a:t>
                </a:r>
                <a:br>
                  <a:rPr lang="en-US" dirty="0"/>
                </a:br>
                <a:r>
                  <a:rPr lang="en-US" dirty="0"/>
                  <a:t>Can express many queries inexpressible by </a:t>
                </a:r>
                <a:r>
                  <a:rPr lang="en-US" dirty="0" err="1"/>
                  <a:t>DReX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Lack of small core makes analysis / query optimization difficult</a:t>
                </a:r>
              </a:p>
              <a:p>
                <a:endParaRPr lang="en-US" dirty="0"/>
              </a:p>
              <a:p>
                <a:r>
                  <a:rPr lang="en-US" dirty="0"/>
                  <a:t>Parsing expression grammars [Ford, 2004]</a:t>
                </a:r>
                <a:br>
                  <a:rPr lang="en-US" dirty="0"/>
                </a:br>
                <a:r>
                  <a:rPr lang="en-US" dirty="0"/>
                  <a:t>Parser </a:t>
                </a:r>
                <a:r>
                  <a:rPr lang="en-US" dirty="0" err="1"/>
                  <a:t>combinators</a:t>
                </a:r>
                <a:r>
                  <a:rPr lang="en-US" dirty="0"/>
                  <a:t>, etc.</a:t>
                </a:r>
                <a:br>
                  <a:rPr lang="en-US" dirty="0"/>
                </a:br>
                <a:r>
                  <a:rPr lang="en-US" dirty="0"/>
                  <a:t>Focus on building parse trees rather than transformations / computation</a:t>
                </a:r>
                <a:br>
                  <a:rPr lang="en-US" dirty="0"/>
                </a:br>
                <a:r>
                  <a:rPr lang="en-US" dirty="0"/>
                  <a:t>Language intersection: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combine</m:t>
                    </m:r>
                  </m:oMath>
                </a14:m>
                <a:r>
                  <a:rPr lang="en-US" dirty="0"/>
                  <a:t> operator difficult to express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4342255"/>
            <a:ext cx="4389120" cy="1795667"/>
            <a:chOff x="914400" y="4342255"/>
            <a:chExt cx="4389120" cy="1795667"/>
          </a:xfrm>
        </p:grpSpPr>
        <p:sp>
          <p:nvSpPr>
            <p:cNvPr id="2" name="Rectangle 1"/>
            <p:cNvSpPr/>
            <p:nvPr/>
          </p:nvSpPr>
          <p:spPr>
            <a:xfrm>
              <a:off x="914400" y="4342255"/>
              <a:ext cx="4389120" cy="11744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371600" y="5516662"/>
                  <a:ext cx="3474720" cy="621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5516662"/>
                  <a:ext cx="3474720" cy="6212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5</a:t>
            </a:fld>
            <a:endParaRPr lang="en-US"/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914400" y="4464333"/>
            <a:ext cx="7315200" cy="916121"/>
            <a:chOff x="0" y="2510028"/>
            <a:chExt cx="9144000" cy="1145151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2510028"/>
              <a:ext cx="1828800" cy="1143000"/>
              <a:chOff x="0" y="2510028"/>
              <a:chExt cx="1828800" cy="11430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0" y="2510028"/>
                <a:ext cx="1371600" cy="1143000"/>
                <a:chOff x="0" y="2510028"/>
                <a:chExt cx="1371600" cy="1143000"/>
              </a:xfrm>
            </p:grpSpPr>
            <p:sp>
              <p:nvSpPr>
                <p:cNvPr id="26" name="Double Bracket 25"/>
                <p:cNvSpPr/>
                <p:nvPr/>
              </p:nvSpPr>
              <p:spPr>
                <a:xfrm>
                  <a:off x="228600" y="2510028"/>
                  <a:ext cx="914400" cy="1143000"/>
                </a:xfrm>
                <a:prstGeom prst="bracketPair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B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5720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91440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E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371600" y="2852928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828800" y="2852928"/>
              <a:ext cx="1371600" cy="457200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⋯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200400" y="2512179"/>
              <a:ext cx="2286000" cy="1143000"/>
              <a:chOff x="3200400" y="2512179"/>
              <a:chExt cx="2286000" cy="1143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200400" y="2512179"/>
                <a:ext cx="1828800" cy="1143000"/>
                <a:chOff x="3200400" y="2512179"/>
                <a:chExt cx="1828800" cy="1143000"/>
              </a:xfrm>
            </p:grpSpPr>
            <p:sp>
              <p:nvSpPr>
                <p:cNvPr id="27" name="Double Bracket 26"/>
                <p:cNvSpPr/>
                <p:nvPr/>
              </p:nvSpPr>
              <p:spPr>
                <a:xfrm>
                  <a:off x="3429000" y="2512179"/>
                  <a:ext cx="1371600" cy="1143000"/>
                </a:xfrm>
                <a:prstGeom prst="bracketPair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20040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B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65760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11480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57200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E</a:t>
                  </a: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029200" y="2852928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486400" y="2510028"/>
              <a:ext cx="3657600" cy="1143000"/>
              <a:chOff x="5486400" y="2510028"/>
              <a:chExt cx="3657600" cy="114300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486400" y="2510028"/>
                <a:ext cx="1828800" cy="1143000"/>
                <a:chOff x="5486400" y="2510028"/>
                <a:chExt cx="1828800" cy="1143000"/>
              </a:xfrm>
            </p:grpSpPr>
            <p:sp>
              <p:nvSpPr>
                <p:cNvPr id="28" name="Double Bracket 27"/>
                <p:cNvSpPr/>
                <p:nvPr/>
              </p:nvSpPr>
              <p:spPr>
                <a:xfrm>
                  <a:off x="5715000" y="2510028"/>
                  <a:ext cx="1371600" cy="1143000"/>
                </a:xfrm>
                <a:prstGeom prst="bracketPair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48640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B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94360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40080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85800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E</a:t>
                  </a: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7315200" y="2510028"/>
                <a:ext cx="1371600" cy="1143000"/>
                <a:chOff x="7315200" y="2510028"/>
                <a:chExt cx="1371600" cy="1143000"/>
              </a:xfrm>
            </p:grpSpPr>
            <p:sp>
              <p:nvSpPr>
                <p:cNvPr id="29" name="Double Bracket 28"/>
                <p:cNvSpPr/>
                <p:nvPr/>
              </p:nvSpPr>
              <p:spPr>
                <a:xfrm>
                  <a:off x="7543800" y="2510028"/>
                  <a:ext cx="914400" cy="1143000"/>
                </a:xfrm>
                <a:prstGeom prst="bracketPair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31520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B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77240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9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8229600" y="285292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dirty="0"/>
                    <a:t>E</a:t>
                  </a: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8686800" y="2852928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650" y="685800"/>
                <a:ext cx="789127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Patient monitored for recurring medical condition</a:t>
                </a:r>
              </a:p>
              <a:p>
                <a:r>
                  <a:rPr lang="en-US" sz="2800" dirty="0"/>
                  <a:t>“How bad was today’s most severe episode?”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/>
                      <m:t>split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/>
                      <m:t>iter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0" smtClean="0"/>
                      <m:t>max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/>
                      <m:t>split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iter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800"/>
                          <m:t>avg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85800"/>
                <a:ext cx="7891272" cy="3108543"/>
              </a:xfrm>
              <a:prstGeom prst="rect">
                <a:avLst/>
              </a:prstGeom>
              <a:blipFill rotWithShape="0">
                <a:blip r:embed="rId5"/>
                <a:stretch>
                  <a:fillRect l="-1544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577840" y="2287335"/>
            <a:ext cx="2194560" cy="2451318"/>
            <a:chOff x="5577840" y="2287335"/>
            <a:chExt cx="2194560" cy="2451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210456" y="2287335"/>
                  <a:ext cx="914400" cy="52322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/>
                          <m:t>max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456" y="2287335"/>
                  <a:ext cx="914400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stCxn id="50" idx="0"/>
              <a:endCxn id="43" idx="2"/>
            </p:cNvCxnSpPr>
            <p:nvPr/>
          </p:nvCxnSpPr>
          <p:spPr>
            <a:xfrm flipV="1">
              <a:off x="6035040" y="2810555"/>
              <a:ext cx="632616" cy="6163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3" idx="0"/>
              <a:endCxn id="43" idx="2"/>
            </p:cNvCxnSpPr>
            <p:nvPr/>
          </p:nvCxnSpPr>
          <p:spPr>
            <a:xfrm flipH="1" flipV="1">
              <a:off x="6667656" y="2810555"/>
              <a:ext cx="647544" cy="6013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5577840" y="3426884"/>
              <a:ext cx="914400" cy="1311769"/>
              <a:chOff x="5577840" y="3426884"/>
              <a:chExt cx="914400" cy="13117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5577840" y="3426884"/>
                    <a:ext cx="914400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b="0" i="0" smtClean="0"/>
                            <m:t>avg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7840" y="3426884"/>
                    <a:ext cx="914400" cy="45720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/>
              <p:cNvCxnSpPr>
                <a:stCxn id="18" idx="0"/>
                <a:endCxn id="50" idx="2"/>
              </p:cNvCxnSpPr>
              <p:nvPr/>
            </p:nvCxnSpPr>
            <p:spPr>
              <a:xfrm flipV="1">
                <a:off x="5852160" y="3884084"/>
                <a:ext cx="182880" cy="85456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19" idx="0"/>
                <a:endCxn id="50" idx="2"/>
              </p:cNvCxnSpPr>
              <p:nvPr/>
            </p:nvCxnSpPr>
            <p:spPr>
              <a:xfrm flipH="1" flipV="1">
                <a:off x="6035040" y="3884084"/>
                <a:ext cx="182880" cy="85456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858000" y="3411876"/>
                  <a:ext cx="914400" cy="4572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/>
                          <m:t>avg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411876"/>
                  <a:ext cx="914400" cy="4572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/>
            <p:cNvCxnSpPr>
              <a:stCxn id="22" idx="0"/>
              <a:endCxn id="53" idx="2"/>
            </p:cNvCxnSpPr>
            <p:nvPr/>
          </p:nvCxnSpPr>
          <p:spPr>
            <a:xfrm flipV="1">
              <a:off x="7315200" y="3869076"/>
              <a:ext cx="0" cy="8695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484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Tapestry for email messages: [Terry et al, 1992]</a:t>
            </a:r>
          </a:p>
          <a:p>
            <a:r>
              <a:rPr lang="en-US" dirty="0"/>
              <a:t>Aurora / Borealis: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Abadi</a:t>
            </a:r>
            <a:r>
              <a:rPr lang="en-US" dirty="0"/>
              <a:t> et al, 2003], [</a:t>
            </a:r>
            <a:r>
              <a:rPr lang="en-US" dirty="0" err="1"/>
              <a:t>Abadi</a:t>
            </a:r>
            <a:r>
              <a:rPr lang="en-US" dirty="0"/>
              <a:t> et al, 2005]</a:t>
            </a:r>
            <a:br>
              <a:rPr lang="en-US" dirty="0"/>
            </a:br>
            <a:r>
              <a:rPr lang="en-US" dirty="0"/>
              <a:t>Network of stream processors: filter, project, join, etc.</a:t>
            </a:r>
          </a:p>
          <a:p>
            <a:r>
              <a:rPr lang="en-US" dirty="0"/>
              <a:t>STREAM: [</a:t>
            </a:r>
            <a:r>
              <a:rPr lang="en-US" dirty="0" err="1"/>
              <a:t>Arasu</a:t>
            </a:r>
            <a:r>
              <a:rPr lang="en-US" dirty="0"/>
              <a:t> et al, 2004]</a:t>
            </a:r>
            <a:br>
              <a:rPr lang="en-US" dirty="0"/>
            </a:br>
            <a:r>
              <a:rPr lang="en-US" dirty="0"/>
              <a:t>Three operator types: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stream-to-relation,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relation-to-relation (SQL),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relation-to-stream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96213" y="4791968"/>
            <a:ext cx="301913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QREs add </a:t>
            </a:r>
            <a:r>
              <a:rPr lang="en-US" sz="2800" dirty="0" err="1"/>
              <a:t>stateful</a:t>
            </a:r>
            <a:r>
              <a:rPr lang="en-US" sz="2800" dirty="0"/>
              <a:t> structure to the stream!</a:t>
            </a:r>
          </a:p>
        </p:txBody>
      </p:sp>
    </p:spTree>
    <p:extLst>
      <p:ext uri="{BB962C8B-B14F-4D97-AF65-F5344CB8AC3E}">
        <p14:creationId xmlns:p14="http://schemas.microsoft.com/office/powerpoint/2010/main" val="30246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Event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NiagaraCQ</a:t>
            </a:r>
            <a:r>
              <a:rPr lang="en-US" dirty="0"/>
              <a:t> </a:t>
            </a:r>
            <a:r>
              <a:rPr lang="en-US" dirty="0" smtClean="0"/>
              <a:t>                                           </a:t>
            </a:r>
            <a:r>
              <a:rPr lang="en-US" dirty="0" smtClean="0"/>
              <a:t>[Chen </a:t>
            </a:r>
            <a:r>
              <a:rPr lang="en-US" dirty="0"/>
              <a:t>et al, 2000]</a:t>
            </a:r>
          </a:p>
          <a:p>
            <a:pPr marL="0" indent="0">
              <a:buNone/>
            </a:pPr>
            <a:r>
              <a:rPr lang="en-US" dirty="0"/>
              <a:t>Applications in RFID data </a:t>
            </a:r>
            <a:r>
              <a:rPr lang="en-US" dirty="0" smtClean="0"/>
              <a:t>processing  </a:t>
            </a:r>
            <a:r>
              <a:rPr lang="en-US" dirty="0"/>
              <a:t>[Wu et al, 2006]</a:t>
            </a:r>
          </a:p>
          <a:p>
            <a:pPr marL="0" indent="0">
              <a:buNone/>
            </a:pPr>
            <a:r>
              <a:rPr lang="en-US" dirty="0" smtClean="0"/>
              <a:t>Cayuga      [</a:t>
            </a:r>
            <a:r>
              <a:rPr lang="en-US" dirty="0"/>
              <a:t>Demers et al, 2006], [Demers et al, 2007</a:t>
            </a:r>
            <a:r>
              <a:rPr lang="en-US" dirty="0" smtClean="0"/>
              <a:t>],</a:t>
            </a:r>
            <a:br>
              <a:rPr lang="en-US" dirty="0" smtClean="0"/>
            </a:br>
            <a:r>
              <a:rPr lang="en-US" dirty="0" smtClean="0"/>
              <a:t>                                                             [</a:t>
            </a:r>
            <a:r>
              <a:rPr lang="en-US" dirty="0"/>
              <a:t>Brenna et al 2007]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Survey</a:t>
            </a:r>
            <a:r>
              <a:rPr lang="en-US" dirty="0" smtClean="0"/>
              <a:t>:                                       </a:t>
            </a:r>
            <a:r>
              <a:rPr lang="en-US" dirty="0"/>
              <a:t>[</a:t>
            </a:r>
            <a:r>
              <a:rPr lang="en-US" dirty="0" err="1"/>
              <a:t>Cugola</a:t>
            </a:r>
            <a:r>
              <a:rPr lang="en-US" dirty="0"/>
              <a:t>, </a:t>
            </a:r>
            <a:r>
              <a:rPr lang="en-US" dirty="0" err="1"/>
              <a:t>Margara</a:t>
            </a:r>
            <a:r>
              <a:rPr lang="en-US" dirty="0"/>
              <a:t>, 2012]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Publish/subscribe models based on complex event patterns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Online selection                      [Munro, Paterson, 1978]</a:t>
            </a:r>
            <a:br>
              <a:rPr lang="en-US" dirty="0"/>
            </a:br>
            <a:r>
              <a:rPr lang="en-US" dirty="0"/>
              <a:t>Distinct elements                      [</a:t>
            </a:r>
            <a:r>
              <a:rPr lang="en-US" dirty="0" err="1"/>
              <a:t>Flajolet</a:t>
            </a:r>
            <a:r>
              <a:rPr lang="en-US" dirty="0"/>
              <a:t>, Martin, 1985]</a:t>
            </a:r>
            <a:br>
              <a:rPr lang="en-US" dirty="0"/>
            </a:br>
            <a:r>
              <a:rPr lang="en-US" dirty="0"/>
              <a:t>Frequency moments      [</a:t>
            </a:r>
            <a:r>
              <a:rPr lang="en-US" dirty="0" err="1"/>
              <a:t>Alon</a:t>
            </a:r>
            <a:r>
              <a:rPr lang="en-US" dirty="0"/>
              <a:t>, Matias, </a:t>
            </a:r>
            <a:r>
              <a:rPr lang="en-US" dirty="0" err="1"/>
              <a:t>Szegedy</a:t>
            </a:r>
            <a:r>
              <a:rPr lang="en-US" dirty="0"/>
              <a:t>, 1996]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Textbooks                                    [</a:t>
            </a:r>
            <a:r>
              <a:rPr lang="en-US" dirty="0" err="1"/>
              <a:t>Muthukrishnan</a:t>
            </a:r>
            <a:r>
              <a:rPr lang="en-US" dirty="0"/>
              <a:t>, 2005]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Mostly orthogonal goals to ours</a:t>
            </a:r>
            <a:br>
              <a:rPr lang="en-US" dirty="0"/>
            </a:br>
            <a:r>
              <a:rPr lang="en-US" dirty="0"/>
              <a:t>Algorithms for specific challenging problems vs framework to specify large class of simple queries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025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650" y="4323834"/>
                <a:ext cx="7886700" cy="19389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Evaluation: Given expression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, input stream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can be computed: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with one pass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each element processed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time, and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memory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323834"/>
                <a:ext cx="7886700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157" t="-218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8650" y="1905507"/>
            <a:ext cx="78867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Expressiveness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DReX</a:t>
            </a:r>
            <a:r>
              <a:rPr lang="en-US" sz="2400" dirty="0"/>
              <a:t> can express exactly the class of regular string transformations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QREs can express exactly the class of regular cost functions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650" y="595175"/>
            <a:ext cx="78867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Introduced </a:t>
            </a:r>
            <a:r>
              <a:rPr lang="en-US" sz="2400" dirty="0" err="1"/>
              <a:t>combinator</a:t>
            </a:r>
            <a:r>
              <a:rPr lang="en-US" sz="2400" dirty="0"/>
              <a:t>-based formalism for stream processing</a:t>
            </a:r>
          </a:p>
        </p:txBody>
      </p:sp>
    </p:spTree>
    <p:extLst>
      <p:ext uri="{BB962C8B-B14F-4D97-AF65-F5344CB8AC3E}">
        <p14:creationId xmlns:p14="http://schemas.microsoft.com/office/powerpoint/2010/main" val="15308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Thesis Proposal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Proposal mainly focused on string-to-string case</a:t>
                </a:r>
              </a:p>
              <a:p>
                <a:r>
                  <a:rPr lang="en-US" dirty="0"/>
                  <a:t>Promised to work on quantitative functions 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/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dirty="0"/>
                  <a:t> case</a:t>
                </a:r>
                <a:br>
                  <a:rPr lang="en-US" dirty="0"/>
                </a:br>
                <a:r>
                  <a:rPr lang="en-US" dirty="0"/>
                  <a:t>QREs solve this more generally</a:t>
                </a:r>
              </a:p>
              <a:p>
                <a:r>
                  <a:rPr lang="en-US" dirty="0"/>
                  <a:t>Focus on memory-efficient query evaluation, approximation algorithms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Work: “map-collect”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“What is the average time spent by a car on the road?”</a:t>
            </a:r>
          </a:p>
          <a:p>
            <a:r>
              <a:rPr lang="en-US" sz="2400" dirty="0"/>
              <a:t>“map-collect”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Possibly also distributed evaluation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57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44747" y="4379882"/>
            <a:ext cx="1280160" cy="182880"/>
            <a:chOff x="4472847" y="3547430"/>
            <a:chExt cx="1280160" cy="182880"/>
          </a:xfrm>
        </p:grpSpPr>
        <p:sp>
          <p:nvSpPr>
            <p:cNvPr id="11" name="TextBox 10"/>
            <p:cNvSpPr txBox="1"/>
            <p:nvPr/>
          </p:nvSpPr>
          <p:spPr>
            <a:xfrm>
              <a:off x="5021487" y="3547430"/>
              <a:ext cx="548640" cy="182880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2847" y="3547430"/>
              <a:ext cx="182880" cy="1828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55727" y="3547430"/>
              <a:ext cx="182880" cy="1828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38607" y="3547430"/>
              <a:ext cx="182880" cy="1828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70127" y="3547430"/>
              <a:ext cx="182880" cy="1828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ular Callout 12"/>
          <p:cNvSpPr/>
          <p:nvPr/>
        </p:nvSpPr>
        <p:spPr>
          <a:xfrm>
            <a:off x="628650" y="5725906"/>
            <a:ext cx="2211178" cy="457200"/>
          </a:xfrm>
          <a:prstGeom prst="wedgeRectCallout">
            <a:avLst>
              <a:gd name="adj1" fmla="val 22287"/>
              <a:gd name="adj2" fmla="val -2864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Road traffic data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173547" y="3387069"/>
            <a:ext cx="4674664" cy="2451855"/>
            <a:chOff x="2274570" y="2960032"/>
            <a:chExt cx="4674664" cy="2451855"/>
          </a:xfrm>
        </p:grpSpPr>
        <p:sp>
          <p:nvSpPr>
            <p:cNvPr id="14" name="TextBox 13"/>
            <p:cNvSpPr txBox="1"/>
            <p:nvPr/>
          </p:nvSpPr>
          <p:spPr>
            <a:xfrm>
              <a:off x="2274570" y="3862793"/>
              <a:ext cx="1068636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car id?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54711" y="2960032"/>
              <a:ext cx="1314382" cy="2451855"/>
              <a:chOff x="7069455" y="3409196"/>
              <a:chExt cx="1314382" cy="24518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7069455" y="3409196"/>
                    <a:ext cx="131438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pPr algn="ctr"/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Time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9455" y="3409196"/>
                    <a:ext cx="1314382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376" t="-8065" r="-1376" b="-241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7069455" y="4311957"/>
                    <a:ext cx="131438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pPr algn="ctr"/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Time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9455" y="4311957"/>
                    <a:ext cx="1314382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835" t="-8065" r="-1376" b="-241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7069455" y="5491719"/>
                    <a:ext cx="131438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noAutofit/>
                  </a:bodyPr>
                  <a:lstStyle/>
                  <a:p>
                    <a:pPr algn="ctr"/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Time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9455" y="5491719"/>
                    <a:ext cx="131438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294" t="-6349" r="-1835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7683188" y="4855671"/>
                <a:ext cx="86916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400" dirty="0"/>
                  <a:t>⋮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880598" y="3862793"/>
              <a:ext cx="1068636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avg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22" name="Straight Arrow Connector 21"/>
            <p:cNvCxnSpPr>
              <a:stCxn id="14" idx="3"/>
              <a:endCxn id="16" idx="1"/>
            </p:cNvCxnSpPr>
            <p:nvPr/>
          </p:nvCxnSpPr>
          <p:spPr>
            <a:xfrm flipV="1">
              <a:off x="3343206" y="3144698"/>
              <a:ext cx="611505" cy="9027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3"/>
              <a:endCxn id="17" idx="1"/>
            </p:cNvCxnSpPr>
            <p:nvPr/>
          </p:nvCxnSpPr>
          <p:spPr>
            <a:xfrm>
              <a:off x="3343206" y="4047459"/>
              <a:ext cx="61150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4" idx="3"/>
              <a:endCxn id="18" idx="1"/>
            </p:cNvCxnSpPr>
            <p:nvPr/>
          </p:nvCxnSpPr>
          <p:spPr>
            <a:xfrm>
              <a:off x="3343206" y="4047459"/>
              <a:ext cx="611505" cy="11797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6" idx="3"/>
              <a:endCxn id="20" idx="1"/>
            </p:cNvCxnSpPr>
            <p:nvPr/>
          </p:nvCxnSpPr>
          <p:spPr>
            <a:xfrm>
              <a:off x="5269093" y="3144698"/>
              <a:ext cx="611505" cy="9027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7" idx="3"/>
              <a:endCxn id="20" idx="1"/>
            </p:cNvCxnSpPr>
            <p:nvPr/>
          </p:nvCxnSpPr>
          <p:spPr>
            <a:xfrm>
              <a:off x="5269093" y="4047459"/>
              <a:ext cx="61150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8" idx="3"/>
              <a:endCxn id="20" idx="1"/>
            </p:cNvCxnSpPr>
            <p:nvPr/>
          </p:nvCxnSpPr>
          <p:spPr>
            <a:xfrm flipV="1">
              <a:off x="5269093" y="4047459"/>
              <a:ext cx="611505" cy="11797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>
            <a:stCxn id="12" idx="3"/>
            <a:endCxn id="14" idx="1"/>
          </p:cNvCxnSpPr>
          <p:nvPr/>
        </p:nvCxnSpPr>
        <p:spPr>
          <a:xfrm>
            <a:off x="2624907" y="4471322"/>
            <a:ext cx="548640" cy="3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56554" y="2230827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≈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group by</a:t>
            </a:r>
            <a:endParaRPr lang="en-US" sz="2400" dirty="0"/>
          </a:p>
        </p:txBody>
      </p:sp>
      <p:sp>
        <p:nvSpPr>
          <p:cNvPr id="37" name="Rectangular Callout 36"/>
          <p:cNvSpPr/>
          <p:nvPr/>
        </p:nvSpPr>
        <p:spPr>
          <a:xfrm>
            <a:off x="6304172" y="2755488"/>
            <a:ext cx="2211178" cy="457200"/>
          </a:xfrm>
          <a:prstGeom prst="wedgeRectCallout">
            <a:avLst>
              <a:gd name="adj1" fmla="val -60918"/>
              <a:gd name="adj2" fmla="val 1159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Exit time − Entry time</a:t>
            </a:r>
          </a:p>
        </p:txBody>
      </p:sp>
    </p:spTree>
    <p:extLst>
      <p:ext uri="{BB962C8B-B14F-4D97-AF65-F5344CB8AC3E}">
        <p14:creationId xmlns:p14="http://schemas.microsoft.com/office/powerpoint/2010/main" val="36843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/>
      <p:bldP spid="3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Work: Query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Query rewriting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“Do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if stream ends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otherwise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Can regular expression equivalences always be lifted to QRE rewrite rules?</a:t>
                </a:r>
              </a:p>
              <a:p>
                <a:r>
                  <a:rPr lang="en-US" dirty="0"/>
                  <a:t>Parallel evaluation</a:t>
                </a:r>
              </a:p>
              <a:p>
                <a:pPr lvl="1"/>
                <a:r>
                  <a:rPr lang="en-US" dirty="0"/>
                  <a:t>SIMD optimizations</a:t>
                </a:r>
              </a:p>
              <a:p>
                <a:pPr lvl="1"/>
                <a:r>
                  <a:rPr lang="en-US" dirty="0"/>
                  <a:t>Distributed processing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59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DReX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/>
              <a:t>Postcondition</a:t>
            </a:r>
            <a:r>
              <a:rPr lang="en-US" dirty="0"/>
              <a:t> computation is PSPACE-complete</a:t>
            </a:r>
          </a:p>
          <a:p>
            <a:r>
              <a:rPr lang="en-US" dirty="0" smtClean="0"/>
              <a:t>Equivalence checking of </a:t>
            </a:r>
            <a:r>
              <a:rPr lang="en-US" dirty="0" err="1" smtClean="0"/>
              <a:t>DReX</a:t>
            </a:r>
            <a:r>
              <a:rPr lang="en-US" dirty="0" smtClean="0"/>
              <a:t> is decidable</a:t>
            </a:r>
            <a:br>
              <a:rPr lang="en-US" dirty="0" smtClean="0"/>
            </a:br>
            <a:r>
              <a:rPr lang="en-US" dirty="0" smtClean="0"/>
              <a:t>Complexity </a:t>
            </a:r>
            <a:r>
              <a:rPr lang="en-US" dirty="0"/>
              <a:t>is open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1673418"/>
                  </p:ext>
                </p:extLst>
              </p:nvPr>
            </p:nvGraphicFramePr>
            <p:xfrm>
              <a:off x="1792489" y="1830733"/>
              <a:ext cx="561976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293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9358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7234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480904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 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such</a:t>
                          </a:r>
                          <a:r>
                            <a:rPr lang="en-US" baseline="0" dirty="0"/>
                            <a:t> that 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Evaluation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Postcondition</a:t>
                          </a:r>
                          <a:r>
                            <a:rPr lang="en-US" baseline="0" dirty="0"/>
                            <a:t> checking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1673418"/>
                  </p:ext>
                </p:extLst>
              </p:nvPr>
            </p:nvGraphicFramePr>
            <p:xfrm>
              <a:off x="1792489" y="1830733"/>
              <a:ext cx="561976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2932"/>
                    <a:gridCol w="993585"/>
                    <a:gridCol w="772348"/>
                    <a:gridCol w="148090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Given 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find 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such</a:t>
                          </a:r>
                          <a:r>
                            <a:rPr lang="en-US" baseline="0" dirty="0" smtClean="0"/>
                            <a:t> that 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Evaluation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9264" t="-108197" r="-23006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5433" t="-108197" r="-19527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9835" t="-108197" r="-2058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Postcondition</a:t>
                          </a:r>
                          <a:r>
                            <a:rPr lang="en-US" baseline="0" dirty="0" smtClean="0"/>
                            <a:t> checking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9264" t="-208197" r="-23006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5433" t="-208197" r="-19527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9835" t="-208197" r="-2058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Inference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9264" t="-308197" r="-23006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5433" t="-308197" r="-19527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9835" t="-308197" r="-2058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404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4345462" y="1983730"/>
            <a:ext cx="2743201" cy="2486704"/>
            <a:chOff x="4279361" y="1399142"/>
            <a:chExt cx="2743201" cy="2486704"/>
          </a:xfrm>
        </p:grpSpPr>
        <p:sp>
          <p:nvSpPr>
            <p:cNvPr id="63" name="Rectangle 62"/>
            <p:cNvSpPr/>
            <p:nvPr/>
          </p:nvSpPr>
          <p:spPr>
            <a:xfrm>
              <a:off x="4279361" y="3158733"/>
              <a:ext cx="2743201" cy="7271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279361" y="1399142"/>
              <a:ext cx="2743201" cy="7271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text transformations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6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059464" y="2134576"/>
            <a:ext cx="5029200" cy="457200"/>
            <a:chOff x="1755125" y="1155188"/>
            <a:chExt cx="5029200" cy="457200"/>
          </a:xfrm>
        </p:grpSpPr>
        <p:grpSp>
          <p:nvGrpSpPr>
            <p:cNvPr id="32" name="Group 31"/>
            <p:cNvGrpSpPr/>
            <p:nvPr/>
          </p:nvGrpSpPr>
          <p:grpSpPr>
            <a:xfrm>
              <a:off x="1755125" y="1155188"/>
              <a:ext cx="1828800" cy="457200"/>
              <a:chOff x="1707613" y="1167787"/>
              <a:chExt cx="1828800" cy="457200"/>
            </a:xfrm>
          </p:grpSpPr>
          <p:sp>
            <p:nvSpPr>
              <p:cNvPr id="8" name="TextBox 7"/>
              <p:cNvSpPr txBox="1">
                <a:spLocks noChangeAspect="1"/>
              </p:cNvSpPr>
              <p:nvPr/>
            </p:nvSpPr>
            <p:spPr>
              <a:xfrm>
                <a:off x="1707613" y="116778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u</a:t>
                </a:r>
              </a:p>
            </p:txBody>
          </p:sp>
          <p:sp>
            <p:nvSpPr>
              <p:cNvPr id="14" name="TextBox 13"/>
              <p:cNvSpPr txBox="1">
                <a:spLocks noChangeAspect="1"/>
              </p:cNvSpPr>
              <p:nvPr/>
            </p:nvSpPr>
            <p:spPr>
              <a:xfrm>
                <a:off x="2164813" y="116778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</a:t>
                </a:r>
              </a:p>
            </p:txBody>
          </p:sp>
          <p:sp>
            <p:nvSpPr>
              <p:cNvPr id="15" name="TextBox 14"/>
              <p:cNvSpPr txBox="1">
                <a:spLocks noChangeAspect="1"/>
              </p:cNvSpPr>
              <p:nvPr/>
            </p:nvSpPr>
            <p:spPr>
              <a:xfrm>
                <a:off x="2622013" y="116778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</a:p>
            </p:txBody>
          </p:sp>
          <p:sp>
            <p:nvSpPr>
              <p:cNvPr id="16" name="TextBox 15"/>
              <p:cNvSpPr txBox="1">
                <a:spLocks noChangeAspect="1"/>
              </p:cNvSpPr>
              <p:nvPr/>
            </p:nvSpPr>
            <p:spPr>
              <a:xfrm>
                <a:off x="3079213" y="116778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</a:t>
                </a:r>
              </a:p>
            </p:txBody>
          </p:sp>
        </p:grpSp>
        <p:sp>
          <p:nvSpPr>
            <p:cNvPr id="17" name="TextBox 16"/>
            <p:cNvSpPr txBox="1">
              <a:spLocks noChangeAspect="1"/>
            </p:cNvSpPr>
            <p:nvPr/>
          </p:nvSpPr>
          <p:spPr>
            <a:xfrm>
              <a:off x="3583925" y="1155188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041125" y="1155188"/>
              <a:ext cx="2743200" cy="457200"/>
              <a:chOff x="3993613" y="1167787"/>
              <a:chExt cx="2743200" cy="457200"/>
            </a:xfrm>
          </p:grpSpPr>
          <p:sp>
            <p:nvSpPr>
              <p:cNvPr id="18" name="TextBox 17"/>
              <p:cNvSpPr txBox="1">
                <a:spLocks noChangeAspect="1"/>
              </p:cNvSpPr>
              <p:nvPr/>
            </p:nvSpPr>
            <p:spPr>
              <a:xfrm>
                <a:off x="3993613" y="116778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</a:t>
                </a:r>
              </a:p>
            </p:txBody>
          </p:sp>
          <p:sp>
            <p:nvSpPr>
              <p:cNvPr id="19" name="TextBox 18"/>
              <p:cNvSpPr txBox="1">
                <a:spLocks noChangeAspect="1"/>
              </p:cNvSpPr>
              <p:nvPr/>
            </p:nvSpPr>
            <p:spPr>
              <a:xfrm>
                <a:off x="4450813" y="116778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</a:t>
                </a:r>
              </a:p>
            </p:txBody>
          </p:sp>
          <p:sp>
            <p:nvSpPr>
              <p:cNvPr id="20" name="TextBox 19"/>
              <p:cNvSpPr txBox="1">
                <a:spLocks noChangeAspect="1"/>
              </p:cNvSpPr>
              <p:nvPr/>
            </p:nvSpPr>
            <p:spPr>
              <a:xfrm>
                <a:off x="4908013" y="116778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</a:t>
                </a:r>
              </a:p>
            </p:txBody>
          </p:sp>
          <p:sp>
            <p:nvSpPr>
              <p:cNvPr id="21" name="TextBox 20"/>
              <p:cNvSpPr txBox="1">
                <a:spLocks noChangeAspect="1"/>
              </p:cNvSpPr>
              <p:nvPr/>
            </p:nvSpPr>
            <p:spPr>
              <a:xfrm>
                <a:off x="5365213" y="116778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</a:t>
                </a:r>
              </a:p>
            </p:txBody>
          </p:sp>
          <p:sp>
            <p:nvSpPr>
              <p:cNvPr id="22" name="TextBox 21"/>
              <p:cNvSpPr txBox="1">
                <a:spLocks noChangeAspect="1"/>
              </p:cNvSpPr>
              <p:nvPr/>
            </p:nvSpPr>
            <p:spPr>
              <a:xfrm>
                <a:off x="5822413" y="116778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3" name="TextBox 22"/>
              <p:cNvSpPr txBox="1">
                <a:spLocks noChangeAspect="1"/>
              </p:cNvSpPr>
              <p:nvPr/>
            </p:nvSpPr>
            <p:spPr>
              <a:xfrm>
                <a:off x="6279613" y="116778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4345464" y="3862388"/>
            <a:ext cx="2743200" cy="457200"/>
            <a:chOff x="3993613" y="2895599"/>
            <a:chExt cx="2743200" cy="457200"/>
          </a:xfrm>
        </p:grpSpPr>
        <p:sp>
          <p:nvSpPr>
            <p:cNvPr id="24" name="TextBox 23"/>
            <p:cNvSpPr txBox="1">
              <a:spLocks noChangeAspect="1"/>
            </p:cNvSpPr>
            <p:nvPr/>
          </p:nvSpPr>
          <p:spPr>
            <a:xfrm>
              <a:off x="3993613" y="2895599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</a:p>
          </p:txBody>
        </p:sp>
        <p:sp>
          <p:nvSpPr>
            <p:cNvPr id="25" name="TextBox 24"/>
            <p:cNvSpPr txBox="1">
              <a:spLocks noChangeAspect="1"/>
            </p:cNvSpPr>
            <p:nvPr/>
          </p:nvSpPr>
          <p:spPr>
            <a:xfrm>
              <a:off x="4450813" y="2895599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o</a:t>
              </a:r>
            </a:p>
          </p:txBody>
        </p:sp>
        <p:sp>
          <p:nvSpPr>
            <p:cNvPr id="26" name="TextBox 25"/>
            <p:cNvSpPr txBox="1">
              <a:spLocks noChangeAspect="1"/>
            </p:cNvSpPr>
            <p:nvPr/>
          </p:nvSpPr>
          <p:spPr>
            <a:xfrm>
              <a:off x="4908013" y="2895599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m</a:t>
              </a:r>
            </a:p>
          </p:txBody>
        </p:sp>
        <p:sp>
          <p:nvSpPr>
            <p:cNvPr id="27" name="TextBox 26"/>
            <p:cNvSpPr txBox="1">
              <a:spLocks noChangeAspect="1"/>
            </p:cNvSpPr>
            <p:nvPr/>
          </p:nvSpPr>
          <p:spPr>
            <a:xfrm>
              <a:off x="5365213" y="2895599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</a:p>
          </p:txBody>
        </p:sp>
        <p:sp>
          <p:nvSpPr>
            <p:cNvPr id="28" name="TextBox 27"/>
            <p:cNvSpPr txBox="1">
              <a:spLocks noChangeAspect="1"/>
            </p:cNvSpPr>
            <p:nvPr/>
          </p:nvSpPr>
          <p:spPr>
            <a:xfrm>
              <a:off x="5822413" y="2895599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9" name="TextBox 28"/>
            <p:cNvSpPr txBox="1">
              <a:spLocks noChangeAspect="1"/>
            </p:cNvSpPr>
            <p:nvPr/>
          </p:nvSpPr>
          <p:spPr>
            <a:xfrm>
              <a:off x="6279613" y="2895599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n</a:t>
              </a:r>
            </a:p>
          </p:txBody>
        </p:sp>
      </p:grpSp>
      <p:sp>
        <p:nvSpPr>
          <p:cNvPr id="30" name="TextBox 29"/>
          <p:cNvSpPr txBox="1">
            <a:spLocks/>
          </p:cNvSpPr>
          <p:nvPr/>
        </p:nvSpPr>
        <p:spPr>
          <a:xfrm>
            <a:off x="2059464" y="3862388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3888264" y="386238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4" name="Straight Arrow Connector 33"/>
          <p:cNvCxnSpPr>
            <a:endCxn id="30" idx="0"/>
          </p:cNvCxnSpPr>
          <p:nvPr/>
        </p:nvCxnSpPr>
        <p:spPr>
          <a:xfrm>
            <a:off x="2973864" y="2591776"/>
            <a:ext cx="0" cy="1270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16664" y="2998482"/>
                <a:ext cx="457200" cy="4572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664" y="2998482"/>
                <a:ext cx="457200" cy="457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17" idx="2"/>
            <a:endCxn id="31" idx="0"/>
          </p:cNvCxnSpPr>
          <p:nvPr/>
        </p:nvCxnSpPr>
        <p:spPr>
          <a:xfrm>
            <a:off x="4116864" y="2591776"/>
            <a:ext cx="0" cy="1270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282333" y="2998482"/>
                <a:ext cx="834530" cy="4572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@↦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333" y="2998482"/>
                <a:ext cx="834530" cy="45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62" idx="2"/>
            <a:endCxn id="63" idx="0"/>
          </p:cNvCxnSpPr>
          <p:nvPr/>
        </p:nvCxnSpPr>
        <p:spPr>
          <a:xfrm>
            <a:off x="5717063" y="2710843"/>
            <a:ext cx="0" cy="1032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59864" y="2998482"/>
                <a:ext cx="457200" cy="4572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864" y="2998482"/>
                <a:ext cx="457200" cy="457200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56995" y="4723534"/>
                <a:ext cx="3230009" cy="1200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/>
                      <m:t>split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,@↦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/>
                      <m:t>iter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≠@↦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iter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≠@↦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995" y="4723534"/>
                <a:ext cx="3230009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2256" t="-1005" b="-8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8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6" grpId="0"/>
      <p:bldP spid="38" grpId="0"/>
      <p:bldP spid="45" grpId="0"/>
      <p:bldP spid="5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Extensions</a:t>
            </a:r>
            <a:br>
              <a:rPr lang="en-US" dirty="0"/>
            </a:br>
            <a:r>
              <a:rPr lang="en-US" dirty="0"/>
              <a:t>map-collect, sliding windows, binary predicates</a:t>
            </a:r>
          </a:p>
          <a:p>
            <a:r>
              <a:rPr lang="en-US" dirty="0"/>
              <a:t>Query optimization</a:t>
            </a:r>
            <a:br>
              <a:rPr lang="en-US" dirty="0"/>
            </a:br>
            <a:r>
              <a:rPr lang="en-US" dirty="0"/>
              <a:t>Rewriting + parallel evaluation</a:t>
            </a:r>
          </a:p>
          <a:p>
            <a:endParaRPr lang="en-US" dirty="0"/>
          </a:p>
          <a:p>
            <a:r>
              <a:rPr lang="en-US" dirty="0"/>
              <a:t>Expression inference</a:t>
            </a:r>
          </a:p>
          <a:p>
            <a:r>
              <a:rPr lang="en-US" dirty="0"/>
              <a:t>Static analysis</a:t>
            </a:r>
          </a:p>
          <a:p>
            <a:endParaRPr lang="en-US" dirty="0"/>
          </a:p>
          <a:p>
            <a:r>
              <a:rPr lang="en-US" dirty="0"/>
              <a:t>Online monitoring of cyber-physical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03" y="1825625"/>
            <a:ext cx="3109393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61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02"/>
          <a:stretch/>
        </p:blipFill>
        <p:spPr>
          <a:xfrm>
            <a:off x="2910907" y="1984087"/>
            <a:ext cx="3322187" cy="36576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26686" y="559594"/>
            <a:ext cx="7890628" cy="5738812"/>
            <a:chOff x="624722" y="365126"/>
            <a:chExt cx="7890628" cy="573881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728" y="3360738"/>
              <a:ext cx="4004543" cy="2743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22" y="365126"/>
              <a:ext cx="2650067" cy="2743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582" y="365126"/>
              <a:ext cx="2715768" cy="2743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 r:link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785" y="365126"/>
              <a:ext cx="1828800" cy="27432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178127" y="2057400"/>
            <a:ext cx="4787746" cy="2743200"/>
            <a:chOff x="1033584" y="2736535"/>
            <a:chExt cx="4787746" cy="27432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 r:link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0079" y="2736535"/>
              <a:ext cx="1831251" cy="2743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6" r:link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584" y="2736535"/>
              <a:ext cx="2743200" cy="27432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60070" y="1600200"/>
            <a:ext cx="8023860" cy="3657600"/>
            <a:chOff x="628650" y="1349376"/>
            <a:chExt cx="8023860" cy="3657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8" r:link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1349376"/>
              <a:ext cx="3633378" cy="36576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0" r:link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390" y="1349376"/>
              <a:ext cx="4389120" cy="36576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93549" y="552982"/>
            <a:ext cx="8756903" cy="5752037"/>
            <a:chOff x="628650" y="361781"/>
            <a:chExt cx="8756903" cy="5752037"/>
          </a:xfrm>
        </p:grpSpPr>
        <p:grpSp>
          <p:nvGrpSpPr>
            <p:cNvPr id="27" name="Group 26"/>
            <p:cNvGrpSpPr/>
            <p:nvPr/>
          </p:nvGrpSpPr>
          <p:grpSpPr>
            <a:xfrm>
              <a:off x="1829211" y="3370618"/>
              <a:ext cx="5485578" cy="2743200"/>
              <a:chOff x="2388357" y="3370618"/>
              <a:chExt cx="5485578" cy="274320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2" r:link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8357" y="3370618"/>
                <a:ext cx="2321831" cy="27432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4" r:link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6535" y="3370618"/>
                <a:ext cx="2057400" cy="2743200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628650" y="361781"/>
              <a:ext cx="8756903" cy="2766304"/>
              <a:chOff x="628650" y="361781"/>
              <a:chExt cx="8756903" cy="2766304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6" r:link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650" y="365126"/>
                <a:ext cx="2743200" cy="27432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8" r:link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1850" y="384885"/>
                <a:ext cx="2990468" cy="27432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0" r:link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2318" y="361781"/>
                <a:ext cx="3023235" cy="2743200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483773" y="581818"/>
            <a:ext cx="8176454" cy="5694363"/>
            <a:chOff x="483773" y="454025"/>
            <a:chExt cx="8176454" cy="569436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2" r:link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192" y="3405188"/>
              <a:ext cx="2743200" cy="2743200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483773" y="454025"/>
              <a:ext cx="8176454" cy="2743200"/>
              <a:chOff x="0" y="2609850"/>
              <a:chExt cx="8176454" cy="2743200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4" r:link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0196" y="2609850"/>
                <a:ext cx="2836258" cy="27432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6" r:link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09850"/>
                <a:ext cx="2863843" cy="27432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0939" y="2609850"/>
                <a:ext cx="2042160" cy="2743200"/>
              </a:xfrm>
              <a:prstGeom prst="rect">
                <a:avLst/>
              </a:prstGeom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571500" y="1004754"/>
            <a:ext cx="8001000" cy="4872273"/>
            <a:chOff x="571500" y="103152"/>
            <a:chExt cx="8001000" cy="4872273"/>
          </a:xfrm>
        </p:grpSpPr>
        <p:grpSp>
          <p:nvGrpSpPr>
            <p:cNvPr id="41" name="Group 40"/>
            <p:cNvGrpSpPr/>
            <p:nvPr/>
          </p:nvGrpSpPr>
          <p:grpSpPr>
            <a:xfrm>
              <a:off x="571500" y="2567305"/>
              <a:ext cx="8001000" cy="2408120"/>
              <a:chOff x="628650" y="2567305"/>
              <a:chExt cx="8001000" cy="2408120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39" r:link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903"/>
              <a:stretch/>
            </p:blipFill>
            <p:spPr>
              <a:xfrm>
                <a:off x="628650" y="2567305"/>
                <a:ext cx="1828800" cy="1765192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033" r="19000" b="42130"/>
              <a:stretch/>
            </p:blipFill>
            <p:spPr>
              <a:xfrm>
                <a:off x="4743450" y="2573990"/>
                <a:ext cx="1828800" cy="1655141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02" t="7908" r="16875" b="30225"/>
              <a:stretch/>
            </p:blipFill>
            <p:spPr>
              <a:xfrm>
                <a:off x="2682815" y="2570332"/>
                <a:ext cx="1828800" cy="235597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52" t="9803" r="23968" b="49635"/>
              <a:stretch/>
            </p:blipFill>
            <p:spPr>
              <a:xfrm>
                <a:off x="6800850" y="2567305"/>
                <a:ext cx="1828800" cy="2408120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571500" y="103152"/>
              <a:ext cx="8001000" cy="2081949"/>
              <a:chOff x="628650" y="103152"/>
              <a:chExt cx="8001000" cy="2081949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44" r:link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76" r="11840"/>
              <a:stretch/>
            </p:blipFill>
            <p:spPr>
              <a:xfrm>
                <a:off x="4743450" y="386455"/>
                <a:ext cx="1828800" cy="1798646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83" r="27089" b="40708"/>
              <a:stretch/>
            </p:blipFill>
            <p:spPr>
              <a:xfrm>
                <a:off x="6800850" y="103152"/>
                <a:ext cx="1828800" cy="207615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47" r:link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525"/>
              <a:stretch/>
            </p:blipFill>
            <p:spPr>
              <a:xfrm>
                <a:off x="2686050" y="361553"/>
                <a:ext cx="1828800" cy="182354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49" r:link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21" t="8749" r="8431" b="13726"/>
              <a:stretch/>
            </p:blipFill>
            <p:spPr>
              <a:xfrm>
                <a:off x="628650" y="435783"/>
                <a:ext cx="1828800" cy="1749318"/>
              </a:xfrm>
              <a:prstGeom prst="rect">
                <a:avLst/>
              </a:prstGeom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1" r:link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061" y="0"/>
              <a:ext cx="5068939" cy="376210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3" r:link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4114800"/>
              <a:ext cx="2743200" cy="27432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55" r:link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3"/>
            <a:stretch/>
          </p:blipFill>
          <p:spPr>
            <a:xfrm>
              <a:off x="0" y="0"/>
              <a:ext cx="3657600" cy="3762103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207248" y="90884"/>
            <a:ext cx="8729505" cy="6676232"/>
            <a:chOff x="0" y="45244"/>
            <a:chExt cx="8729505" cy="6676232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7" r:link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170" y="3521076"/>
              <a:ext cx="2295165" cy="3200400"/>
            </a:xfrm>
            <a:prstGeom prst="rect">
              <a:avLst/>
            </a:prstGeom>
          </p:spPr>
        </p:pic>
        <p:grpSp>
          <p:nvGrpSpPr>
            <p:cNvPr id="57" name="Group 56"/>
            <p:cNvGrpSpPr/>
            <p:nvPr/>
          </p:nvGrpSpPr>
          <p:grpSpPr>
            <a:xfrm>
              <a:off x="0" y="45244"/>
              <a:ext cx="8729505" cy="3200400"/>
              <a:chOff x="0" y="45244"/>
              <a:chExt cx="8729505" cy="3200400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9" r:link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0061" y="45244"/>
                <a:ext cx="2375681" cy="32004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61" r:link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059"/>
              <a:stretch/>
            </p:blipFill>
            <p:spPr>
              <a:xfrm>
                <a:off x="5899677" y="45244"/>
                <a:ext cx="2829828" cy="32004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63" r:link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04" t="-1769" r="23334" b="1769"/>
              <a:stretch/>
            </p:blipFill>
            <p:spPr>
              <a:xfrm>
                <a:off x="0" y="45244"/>
                <a:ext cx="2736126" cy="3200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091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ular Callout 19"/>
          <p:cNvSpPr/>
          <p:nvPr/>
        </p:nvSpPr>
        <p:spPr>
          <a:xfrm>
            <a:off x="6577071" y="4013638"/>
            <a:ext cx="1938280" cy="660706"/>
          </a:xfrm>
          <a:prstGeom prst="wedgeRectCallout">
            <a:avLst>
              <a:gd name="adj1" fmla="val -105835"/>
              <a:gd name="adj2" fmla="val 4058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Succinct, modular query descriptions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5978716" y="4923565"/>
            <a:ext cx="2536634" cy="825881"/>
          </a:xfrm>
          <a:prstGeom prst="wedgeRectCallout">
            <a:avLst>
              <a:gd name="adj1" fmla="val -89070"/>
              <a:gd name="adj2" fmla="val -2373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Automatically generate fast streaming evaluators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30271" y="1833529"/>
                <a:ext cx="3886200" cy="132343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DReX</a:t>
                </a: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/>
                      <m:t>split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,@↦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/>
                      <m:t>iter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≠@↦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/>
                      <m:t>iter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≠@↦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271" y="1833529"/>
                <a:ext cx="3886200" cy="1323439"/>
              </a:xfrm>
              <a:prstGeom prst="rect">
                <a:avLst/>
              </a:prstGeom>
              <a:blipFill>
                <a:blip r:embed="rId3"/>
                <a:stretch>
                  <a:fillRect l="-1565" t="-2283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Regular Programming over Data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Combinator</a:t>
            </a:r>
            <a:r>
              <a:rPr lang="en-US" dirty="0"/>
              <a:t>-based formalisms</a:t>
            </a:r>
          </a:p>
          <a:p>
            <a:r>
              <a:rPr lang="en-US" dirty="0"/>
              <a:t>Omit mechanics of </a:t>
            </a:r>
            <a:r>
              <a:rPr lang="en-US" dirty="0" smtClean="0"/>
              <a:t>parsing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8650" y="1825625"/>
                <a:ext cx="3886200" cy="19389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Quantitative Regular Expressions (QRE)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/>
                      <m:t>split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/>
                      <m:t>iter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/>
                      <m:t>max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/>
                      <m:t>split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/>
                      <m:t>iter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000"/>
                          <m:t>avg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3886200" cy="1938992"/>
              </a:xfrm>
              <a:prstGeom prst="rect">
                <a:avLst/>
              </a:prstGeom>
              <a:blipFill>
                <a:blip r:embed="rId4"/>
                <a:stretch>
                  <a:fillRect l="-1406" t="-1246" b="-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28651" y="2666082"/>
            <a:ext cx="7886700" cy="2699132"/>
            <a:chOff x="628651" y="2666082"/>
            <a:chExt cx="7886700" cy="2699132"/>
          </a:xfrm>
        </p:grpSpPr>
        <p:sp>
          <p:nvSpPr>
            <p:cNvPr id="10" name="Rectangle 9"/>
            <p:cNvSpPr/>
            <p:nvPr/>
          </p:nvSpPr>
          <p:spPr>
            <a:xfrm>
              <a:off x="628651" y="2666082"/>
              <a:ext cx="7886700" cy="26991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749146" y="3703839"/>
              <a:ext cx="7645707" cy="59491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9146" y="4444419"/>
              <a:ext cx="20400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Regular expressions</a:t>
              </a:r>
            </a:p>
            <a:p>
              <a:r>
                <a:rPr lang="en-US" dirty="0"/>
                <a:t>Relational algebra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6336" y="4433685"/>
              <a:ext cx="1838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Full programming</a:t>
              </a:r>
            </a:p>
            <a:p>
              <a:pPr algn="r"/>
              <a:r>
                <a:rPr lang="en-US" dirty="0"/>
                <a:t>languages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56133" y="2922572"/>
            <a:ext cx="154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sed</a:t>
            </a:r>
            <a:r>
              <a:rPr lang="en-US" dirty="0"/>
              <a:t>, AWK, Perl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7128524" y="3291904"/>
            <a:ext cx="0" cy="5529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2336" y="2922572"/>
            <a:ext cx="138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ActiveSheets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355667" y="3291904"/>
            <a:ext cx="0" cy="5529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72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" grpId="0" uiExpand="1" build="p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Regular Programming over Data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propose </a:t>
            </a:r>
            <a:r>
              <a:rPr lang="en-US" dirty="0" err="1"/>
              <a:t>DReX</a:t>
            </a:r>
            <a:r>
              <a:rPr lang="en-US" dirty="0"/>
              <a:t> and QREs as a:</a:t>
            </a:r>
          </a:p>
          <a:p>
            <a:pPr marL="514350" indent="-514350">
              <a:buAutoNum type="arabicPeriod"/>
            </a:pPr>
            <a:r>
              <a:rPr lang="en-US" dirty="0"/>
              <a:t>practical, and</a:t>
            </a:r>
          </a:p>
          <a:p>
            <a:pPr marL="514350" indent="-514350">
              <a:buAutoNum type="arabicPeriod"/>
            </a:pPr>
            <a:r>
              <a:rPr lang="en-US" dirty="0"/>
              <a:t>theoretically well-understood</a:t>
            </a:r>
          </a:p>
          <a:p>
            <a:pPr marL="0" indent="0">
              <a:buNone/>
            </a:pPr>
            <a:r>
              <a:rPr lang="en-US" dirty="0"/>
              <a:t>framework to express functions over data streams.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Main Technical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Regular Programming over Data Streams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62E6-E61E-46DC-90AB-A18113E57130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650" y="4109016"/>
                <a:ext cx="7886700" cy="19389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Evaluation: Given expression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, input stream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can be computed: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with one pass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each element processed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time, and</a:t>
                </a: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memory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109016"/>
                <a:ext cx="7886700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157" t="-218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8650" y="1690689"/>
            <a:ext cx="78867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Expressiveness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DReX</a:t>
            </a:r>
            <a:r>
              <a:rPr lang="en-US" sz="2400" dirty="0"/>
              <a:t> can express exactly the class of regular string transformations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QREs can express exactly the class of regular cost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16378" y="5710020"/>
                <a:ext cx="2798972" cy="64633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Sometimes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memory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378" y="5710020"/>
                <a:ext cx="2798972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735" t="-4630" r="-1302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4289</TotalTime>
  <Words>3893</Words>
  <Application>Microsoft Office PowerPoint</Application>
  <PresentationFormat>On-screen Show (4:3)</PresentationFormat>
  <Paragraphs>939</Paragraphs>
  <Slides>61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Consolas</vt:lpstr>
      <vt:lpstr>Office Theme</vt:lpstr>
      <vt:lpstr>Document</vt:lpstr>
      <vt:lpstr>Regular Programming over Data Streams</vt:lpstr>
      <vt:lpstr>Regular Programming over Data Streams</vt:lpstr>
      <vt:lpstr>Regular Programming over Data Streams</vt:lpstr>
      <vt:lpstr>Regular Programming over Data Streams</vt:lpstr>
      <vt:lpstr>PowerPoint Presentation</vt:lpstr>
      <vt:lpstr>Simple text transformations</vt:lpstr>
      <vt:lpstr>Regular Programming over Data Streams</vt:lpstr>
      <vt:lpstr>Regular Programming over Data Streams</vt:lpstr>
      <vt:lpstr>Main Technical Results</vt:lpstr>
      <vt:lpstr>Regular Programming over Data Streams</vt:lpstr>
      <vt:lpstr>Function Combinators</vt:lpstr>
      <vt:lpstr>Basic Expressions</vt:lpstr>
      <vt:lpstr>Choice</vt:lpstr>
      <vt:lpstr>Combine</vt:lpstr>
      <vt:lpstr>PowerPoint Presentation</vt:lpstr>
      <vt:lpstr>Iteration: "iter"(e)</vt:lpstr>
      <vt:lpstr>Iteration: "left‐iter"(e)</vt:lpstr>
      <vt:lpstr>Iteration: "iter"(e,"op")</vt:lpstr>
      <vt:lpstr>Iteration: "fold"(c,e,"op")</vt:lpstr>
      <vt:lpstr>Term-Valued Expressions</vt:lpstr>
      <vt:lpstr>Term-Valued Expressions</vt:lpstr>
      <vt:lpstr>Term-Valued Expressions</vt:lpstr>
      <vt:lpstr>Quantitative Regular Expressions</vt:lpstr>
      <vt:lpstr>Expressiveness</vt:lpstr>
      <vt:lpstr>Expressiveness</vt:lpstr>
      <vt:lpstr>From finite state acceptors to finite state transducers</vt:lpstr>
      <vt:lpstr>PowerPoint Presentation</vt:lpstr>
      <vt:lpstr>Streaming String Transducers (SST)</vt:lpstr>
      <vt:lpstr>Regular Cost Functions</vt:lpstr>
      <vt:lpstr>PowerPoint Presentation</vt:lpstr>
      <vt:lpstr>Summarizing Paths</vt:lpstr>
      <vt:lpstr>Preorder over the Shapes</vt:lpstr>
      <vt:lpstr>From SSTs to DReX</vt:lpstr>
      <vt:lpstr>Evaluating Function Expressions</vt:lpstr>
      <vt:lpstr>Matching Regular Expressions</vt:lpstr>
      <vt:lpstr>Evaluating Function Expressions</vt:lpstr>
      <vt:lpstr>Evaluating Function Expressions</vt:lpstr>
      <vt:lpstr>Consistency Rules</vt:lpstr>
      <vt:lpstr>Evaluating Function Expressions</vt:lpstr>
      <vt:lpstr>Evaluating Function Expressions</vt:lpstr>
      <vt:lpstr>PowerPoint Presentation</vt:lpstr>
      <vt:lpstr>Quantitative Approximate Terms</vt:lpstr>
      <vt:lpstr>Term Compression</vt:lpstr>
      <vt:lpstr>Quantitative Approximate Terms</vt:lpstr>
      <vt:lpstr>Multisets as Approximate Histograms</vt:lpstr>
      <vt:lpstr>PowerPoint Presentation</vt:lpstr>
      <vt:lpstr>User Experience</vt:lpstr>
      <vt:lpstr>Related Work</vt:lpstr>
      <vt:lpstr>Parsing Technologies</vt:lpstr>
      <vt:lpstr>Streaming Databases</vt:lpstr>
      <vt:lpstr>Complex Event Processing</vt:lpstr>
      <vt:lpstr>Streaming Algorithms</vt:lpstr>
      <vt:lpstr>Conclusion</vt:lpstr>
      <vt:lpstr>PowerPoint Presentation</vt:lpstr>
      <vt:lpstr>Progress Since Thesis Proposal</vt:lpstr>
      <vt:lpstr>Conclusion</vt:lpstr>
      <vt:lpstr>Future Work: “map-collect”</vt:lpstr>
      <vt:lpstr>Future Work: Query Optimization</vt:lpstr>
      <vt:lpstr>Future Work</vt:lpstr>
      <vt:lpstr>Future Work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rmukund</dc:creator>
  <cp:lastModifiedBy>Raghothaman Mukund</cp:lastModifiedBy>
  <cp:revision>652</cp:revision>
  <cp:lastPrinted>2016-09-12T05:18:32Z</cp:lastPrinted>
  <dcterms:created xsi:type="dcterms:W3CDTF">2016-09-03T11:03:33Z</dcterms:created>
  <dcterms:modified xsi:type="dcterms:W3CDTF">2016-09-12T17:47:52Z</dcterms:modified>
</cp:coreProperties>
</file>