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62" r:id="rId4"/>
    <p:sldId id="441" r:id="rId5"/>
    <p:sldId id="451" r:id="rId6"/>
    <p:sldId id="450" r:id="rId7"/>
    <p:sldId id="400" r:id="rId8"/>
    <p:sldId id="401" r:id="rId9"/>
    <p:sldId id="404" r:id="rId10"/>
    <p:sldId id="302" r:id="rId11"/>
    <p:sldId id="360" r:id="rId12"/>
    <p:sldId id="403" r:id="rId13"/>
    <p:sldId id="455" r:id="rId14"/>
    <p:sldId id="456" r:id="rId15"/>
    <p:sldId id="436" r:id="rId16"/>
    <p:sldId id="437" r:id="rId17"/>
    <p:sldId id="448" r:id="rId18"/>
    <p:sldId id="405" r:id="rId19"/>
    <p:sldId id="458" r:id="rId20"/>
    <p:sldId id="464" r:id="rId21"/>
    <p:sldId id="465" r:id="rId22"/>
    <p:sldId id="460" r:id="rId23"/>
    <p:sldId id="454" r:id="rId24"/>
    <p:sldId id="453" r:id="rId25"/>
    <p:sldId id="446" r:id="rId26"/>
    <p:sldId id="407" r:id="rId27"/>
    <p:sldId id="406" r:id="rId28"/>
    <p:sldId id="4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B180E8-C88F-4CC5-90F5-C60F3D192B80}">
          <p14:sldIdLst>
            <p14:sldId id="257"/>
            <p14:sldId id="260"/>
            <p14:sldId id="262"/>
            <p14:sldId id="441"/>
            <p14:sldId id="451"/>
            <p14:sldId id="450"/>
          </p14:sldIdLst>
        </p14:section>
        <p14:section name="Datalog" id="{51F21C61-444E-4571-BB9E-C48FC18F477C}">
          <p14:sldIdLst>
            <p14:sldId id="400"/>
            <p14:sldId id="401"/>
            <p14:sldId id="404"/>
          </p14:sldIdLst>
        </p14:section>
        <p14:section name="Meditations" id="{9B88B81F-FBBF-4D02-AF5D-228995587A77}">
          <p14:sldIdLst>
            <p14:sldId id="302"/>
            <p14:sldId id="360"/>
            <p14:sldId id="403"/>
          </p14:sldIdLst>
        </p14:section>
        <p14:section name="The Probabilistic Model" id="{750C1C0E-A405-46D6-94B3-7182A442078E}">
          <p14:sldIdLst>
            <p14:sldId id="455"/>
            <p14:sldId id="456"/>
            <p14:sldId id="436"/>
            <p14:sldId id="437"/>
          </p14:sldIdLst>
        </p14:section>
        <p14:section name="Bingo Experiments" id="{22F5BEB8-B0A0-401A-BFD3-F2BDC3A3E00A}">
          <p14:sldIdLst>
            <p14:sldId id="448"/>
            <p14:sldId id="405"/>
          </p14:sldIdLst>
        </p14:section>
        <p14:section name="Viterbi Semiring" id="{6A33D47D-15C6-4D70-A1B4-F2D2B606288C}">
          <p14:sldIdLst>
            <p14:sldId id="458"/>
            <p14:sldId id="464"/>
            <p14:sldId id="465"/>
            <p14:sldId id="460"/>
          </p14:sldIdLst>
        </p14:section>
        <p14:section name="Conclusion" id="{3C4E9C39-C8F6-4C9E-AD44-A168054AF90D}">
          <p14:sldIdLst>
            <p14:sldId id="454"/>
            <p14:sldId id="453"/>
          </p14:sldIdLst>
        </p14:section>
        <p14:section name="Reserve: Experiments" id="{F4ACA8AE-5425-4BBA-A0E7-D85EF3580CD9}">
          <p14:sldIdLst>
            <p14:sldId id="446"/>
            <p14:sldId id="407"/>
            <p14:sldId id="406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F46"/>
    <a:srgbClr val="01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79310" autoAdjust="0"/>
  </p:normalViewPr>
  <p:slideViewPr>
    <p:cSldViewPr snapToGrid="0">
      <p:cViewPr varScale="1">
        <p:scale>
          <a:sx n="66" d="100"/>
          <a:sy n="66" d="100"/>
        </p:scale>
        <p:origin x="34" y="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7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 Base-C'!$G$1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9-4D98-A7DC-7E453E124518}"/>
            </c:ext>
          </c:extLst>
        </c:ser>
        <c:ser>
          <c:idx val="2"/>
          <c:order val="2"/>
          <c:tx>
            <c:strRef>
              <c:f>'Combined Stacked Base-C'!$I$1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9-4D98-A7DC-7E453E124518}"/>
            </c:ext>
          </c:extLst>
        </c:ser>
        <c:ser>
          <c:idx val="4"/>
          <c:order val="4"/>
          <c:tx>
            <c:strRef>
              <c:f>'Combined Stacked Base-C'!$K$1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9-4D98-A7DC-7E453E1245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D98-A7DC-7E453E1245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D98-A7DC-7E453E1245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D98-A7DC-7E453E1245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D98-A7DC-7E453E1245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D98-A7DC-7E453E1245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D98-A7DC-7E453E1245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D98-A7DC-7E453E1245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9-4D98-A7DC-7E453E1245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9-4D98-A7DC-7E453E1245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9-4D98-A7DC-7E453E1245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39-4D98-A7DC-7E453E1245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39-4D98-A7DC-7E453E1245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39-4D98-A7DC-7E453E12451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39-4D98-A7DC-7E453E12451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39-4D98-A7DC-7E453E12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Base-C'!$K$2:$K$17</c:f>
              <c:numCache>
                <c:formatCode>General</c:formatCode>
                <c:ptCount val="16"/>
                <c:pt idx="0">
                  <c:v>31</c:v>
                </c:pt>
                <c:pt idx="1">
                  <c:v>154</c:v>
                </c:pt>
                <c:pt idx="2">
                  <c:v>14</c:v>
                </c:pt>
                <c:pt idx="3">
                  <c:v>129</c:v>
                </c:pt>
                <c:pt idx="4">
                  <c:v>7</c:v>
                </c:pt>
                <c:pt idx="5">
                  <c:v>839</c:v>
                </c:pt>
                <c:pt idx="6">
                  <c:v>120</c:v>
                </c:pt>
                <c:pt idx="7">
                  <c:v>1597</c:v>
                </c:pt>
                <c:pt idx="8">
                  <c:v>6</c:v>
                </c:pt>
                <c:pt idx="9">
                  <c:v>53</c:v>
                </c:pt>
                <c:pt idx="10">
                  <c:v>116</c:v>
                </c:pt>
                <c:pt idx="11">
                  <c:v>431</c:v>
                </c:pt>
                <c:pt idx="12">
                  <c:v>47</c:v>
                </c:pt>
                <c:pt idx="13">
                  <c:v>108</c:v>
                </c:pt>
                <c:pt idx="14">
                  <c:v>134</c:v>
                </c:pt>
                <c:pt idx="1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39-4D98-A7DC-7E453E12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590768"/>
        <c:axId val="4585914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Stacked Base-C'!$H$1</c15:sqref>
                        </c15:formulaRef>
                      </c:ext>
                    </c:extLst>
                    <c:strCache>
                      <c:ptCount val="1"/>
                      <c:pt idx="0">
                        <c:v>Rank, 90% TP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Stacked Base-C'!$H$2:$H$17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53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10</c:v>
                      </c:pt>
                      <c:pt idx="4">
                        <c:v>336</c:v>
                      </c:pt>
                      <c:pt idx="5">
                        <c:v>12</c:v>
                      </c:pt>
                      <c:pt idx="6">
                        <c:v>312</c:v>
                      </c:pt>
                      <c:pt idx="7">
                        <c:v>191</c:v>
                      </c:pt>
                      <c:pt idx="8">
                        <c:v>29</c:v>
                      </c:pt>
                      <c:pt idx="9">
                        <c:v>27</c:v>
                      </c:pt>
                      <c:pt idx="10">
                        <c:v>15</c:v>
                      </c:pt>
                      <c:pt idx="11">
                        <c:v>40</c:v>
                      </c:pt>
                      <c:pt idx="12">
                        <c:v>5</c:v>
                      </c:pt>
                      <c:pt idx="13">
                        <c:v>6</c:v>
                      </c:pt>
                      <c:pt idx="14">
                        <c:v>63</c:v>
                      </c:pt>
                      <c:pt idx="15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D39-4D98-A7DC-7E453E12451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Base-C'!$J$1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miter lim="800000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Base-C'!$J$2:$J$17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54</c:v>
                      </c:pt>
                      <c:pt idx="1">
                        <c:v>265</c:v>
                      </c:pt>
                      <c:pt idx="2">
                        <c:v>5</c:v>
                      </c:pt>
                      <c:pt idx="3">
                        <c:v>108</c:v>
                      </c:pt>
                      <c:pt idx="4">
                        <c:v>561</c:v>
                      </c:pt>
                      <c:pt idx="5">
                        <c:v>87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53</c:v>
                      </c:pt>
                      <c:pt idx="9">
                        <c:v>24</c:v>
                      </c:pt>
                      <c:pt idx="10">
                        <c:v>71</c:v>
                      </c:pt>
                      <c:pt idx="11">
                        <c:v>131</c:v>
                      </c:pt>
                      <c:pt idx="12">
                        <c:v>84</c:v>
                      </c:pt>
                      <c:pt idx="13">
                        <c:v>34</c:v>
                      </c:pt>
                      <c:pt idx="14">
                        <c:v>36</c:v>
                      </c:pt>
                      <c:pt idx="15">
                        <c:v>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D39-4D98-A7DC-7E453E124518}"/>
                  </c:ext>
                </c:extLst>
              </c15:ser>
            </c15:filteredBarSeries>
          </c:ext>
        </c:extLst>
      </c:barChart>
      <c:catAx>
        <c:axId val="45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1424"/>
        <c:crosses val="autoZero"/>
        <c:auto val="1"/>
        <c:lblAlgn val="ctr"/>
        <c:lblOffset val="100"/>
        <c:noMultiLvlLbl val="0"/>
      </c:catAx>
      <c:valAx>
        <c:axId val="4585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0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 Base-C'!$G$1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9-4D98-A7DC-7E453E124518}"/>
            </c:ext>
          </c:extLst>
        </c:ser>
        <c:ser>
          <c:idx val="2"/>
          <c:order val="2"/>
          <c:tx>
            <c:strRef>
              <c:f>'Combined Stacked Base-C'!$I$1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9-4D98-A7DC-7E453E124518}"/>
            </c:ext>
          </c:extLst>
        </c:ser>
        <c:ser>
          <c:idx val="3"/>
          <c:order val="3"/>
          <c:tx>
            <c:strRef>
              <c:f>'Combined Stacked Base-C'!$J$1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Base-C'!$J$2:$J$17</c:f>
              <c:numCache>
                <c:formatCode>General</c:formatCode>
                <c:ptCount val="16"/>
                <c:pt idx="0">
                  <c:v>54</c:v>
                </c:pt>
                <c:pt idx="1">
                  <c:v>265</c:v>
                </c:pt>
                <c:pt idx="2">
                  <c:v>5</c:v>
                </c:pt>
                <c:pt idx="3">
                  <c:v>108</c:v>
                </c:pt>
                <c:pt idx="4">
                  <c:v>561</c:v>
                </c:pt>
                <c:pt idx="5">
                  <c:v>87</c:v>
                </c:pt>
                <c:pt idx="6">
                  <c:v>0</c:v>
                </c:pt>
                <c:pt idx="7">
                  <c:v>0</c:v>
                </c:pt>
                <c:pt idx="8">
                  <c:v>53</c:v>
                </c:pt>
                <c:pt idx="9">
                  <c:v>24</c:v>
                </c:pt>
                <c:pt idx="10">
                  <c:v>71</c:v>
                </c:pt>
                <c:pt idx="11">
                  <c:v>131</c:v>
                </c:pt>
                <c:pt idx="12">
                  <c:v>84</c:v>
                </c:pt>
                <c:pt idx="13">
                  <c:v>34</c:v>
                </c:pt>
                <c:pt idx="14">
                  <c:v>36</c:v>
                </c:pt>
                <c:pt idx="1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9-4D98-A7DC-7E453E124518}"/>
            </c:ext>
          </c:extLst>
        </c:ser>
        <c:ser>
          <c:idx val="4"/>
          <c:order val="4"/>
          <c:tx>
            <c:strRef>
              <c:f>'Combined Stacked Base-C'!$K$1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9-4D98-A7DC-7E453E1245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D98-A7DC-7E453E1245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D98-A7DC-7E453E1245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D98-A7DC-7E453E1245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D98-A7DC-7E453E1245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D98-A7DC-7E453E1245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D98-A7DC-7E453E1245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D98-A7DC-7E453E1245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9-4D98-A7DC-7E453E1245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9-4D98-A7DC-7E453E1245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9-4D98-A7DC-7E453E1245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39-4D98-A7DC-7E453E1245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39-4D98-A7DC-7E453E1245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39-4D98-A7DC-7E453E12451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39-4D98-A7DC-7E453E12451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39-4D98-A7DC-7E453E12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Base-C'!$K$2:$K$17</c:f>
              <c:numCache>
                <c:formatCode>General</c:formatCode>
                <c:ptCount val="16"/>
                <c:pt idx="0">
                  <c:v>31</c:v>
                </c:pt>
                <c:pt idx="1">
                  <c:v>154</c:v>
                </c:pt>
                <c:pt idx="2">
                  <c:v>14</c:v>
                </c:pt>
                <c:pt idx="3">
                  <c:v>129</c:v>
                </c:pt>
                <c:pt idx="4">
                  <c:v>7</c:v>
                </c:pt>
                <c:pt idx="5">
                  <c:v>839</c:v>
                </c:pt>
                <c:pt idx="6">
                  <c:v>120</c:v>
                </c:pt>
                <c:pt idx="7">
                  <c:v>1597</c:v>
                </c:pt>
                <c:pt idx="8">
                  <c:v>6</c:v>
                </c:pt>
                <c:pt idx="9">
                  <c:v>53</c:v>
                </c:pt>
                <c:pt idx="10">
                  <c:v>116</c:v>
                </c:pt>
                <c:pt idx="11">
                  <c:v>431</c:v>
                </c:pt>
                <c:pt idx="12">
                  <c:v>47</c:v>
                </c:pt>
                <c:pt idx="13">
                  <c:v>108</c:v>
                </c:pt>
                <c:pt idx="14">
                  <c:v>134</c:v>
                </c:pt>
                <c:pt idx="1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39-4D98-A7DC-7E453E12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590768"/>
        <c:axId val="4585914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Stacked Base-C'!$H$1</c15:sqref>
                        </c15:formulaRef>
                      </c:ext>
                    </c:extLst>
                    <c:strCache>
                      <c:ptCount val="1"/>
                      <c:pt idx="0">
                        <c:v>Rank, 90% TP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Stacked Base-C'!$H$2:$H$17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53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10</c:v>
                      </c:pt>
                      <c:pt idx="4">
                        <c:v>336</c:v>
                      </c:pt>
                      <c:pt idx="5">
                        <c:v>12</c:v>
                      </c:pt>
                      <c:pt idx="6">
                        <c:v>312</c:v>
                      </c:pt>
                      <c:pt idx="7">
                        <c:v>191</c:v>
                      </c:pt>
                      <c:pt idx="8">
                        <c:v>29</c:v>
                      </c:pt>
                      <c:pt idx="9">
                        <c:v>27</c:v>
                      </c:pt>
                      <c:pt idx="10">
                        <c:v>15</c:v>
                      </c:pt>
                      <c:pt idx="11">
                        <c:v>40</c:v>
                      </c:pt>
                      <c:pt idx="12">
                        <c:v>5</c:v>
                      </c:pt>
                      <c:pt idx="13">
                        <c:v>6</c:v>
                      </c:pt>
                      <c:pt idx="14">
                        <c:v>63</c:v>
                      </c:pt>
                      <c:pt idx="15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D39-4D98-A7DC-7E453E124518}"/>
                  </c:ext>
                </c:extLst>
              </c15:ser>
            </c15:filteredBarSeries>
          </c:ext>
        </c:extLst>
      </c:barChart>
      <c:catAx>
        <c:axId val="45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1424"/>
        <c:crosses val="autoZero"/>
        <c:auto val="1"/>
        <c:lblAlgn val="ctr"/>
        <c:lblOffset val="100"/>
        <c:noMultiLvlLbl val="0"/>
      </c:catAx>
      <c:valAx>
        <c:axId val="4585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0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E-4405-A48F-0895F0A84BC1}"/>
            </c:ext>
          </c:extLst>
        </c:ser>
        <c:ser>
          <c:idx val="1"/>
          <c:order val="1"/>
          <c:tx>
            <c:strRef>
              <c:f>'Combined Stacked'!$H$1</c:f>
              <c:strCache>
                <c:ptCount val="1"/>
                <c:pt idx="0">
                  <c:v>Rank, 90% TP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Stacked'!$H$2:$H$17</c:f>
              <c:numCache>
                <c:formatCode>General</c:formatCode>
                <c:ptCount val="16"/>
                <c:pt idx="0">
                  <c:v>53</c:v>
                </c:pt>
                <c:pt idx="1">
                  <c:v>5</c:v>
                </c:pt>
                <c:pt idx="2">
                  <c:v>4</c:v>
                </c:pt>
                <c:pt idx="3">
                  <c:v>10</c:v>
                </c:pt>
                <c:pt idx="4">
                  <c:v>336</c:v>
                </c:pt>
                <c:pt idx="5">
                  <c:v>12</c:v>
                </c:pt>
                <c:pt idx="6">
                  <c:v>312</c:v>
                </c:pt>
                <c:pt idx="7">
                  <c:v>191</c:v>
                </c:pt>
                <c:pt idx="8">
                  <c:v>29</c:v>
                </c:pt>
                <c:pt idx="9">
                  <c:v>27</c:v>
                </c:pt>
                <c:pt idx="10">
                  <c:v>15</c:v>
                </c:pt>
                <c:pt idx="11">
                  <c:v>40</c:v>
                </c:pt>
                <c:pt idx="12">
                  <c:v>5</c:v>
                </c:pt>
                <c:pt idx="13">
                  <c:v>6</c:v>
                </c:pt>
                <c:pt idx="14">
                  <c:v>63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E-4405-A48F-0895F0A84BC1}"/>
            </c:ext>
          </c:extLst>
        </c:ser>
        <c:ser>
          <c:idx val="2"/>
          <c:order val="2"/>
          <c:tx>
            <c:strRef>
              <c:f>'Combined Stacked'!$I$1</c:f>
              <c:strCache>
                <c:ptCount val="1"/>
                <c:pt idx="0">
                  <c:v>Rank, 100% TP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E-4405-A48F-0895F0A84BC1}"/>
            </c:ext>
          </c:extLst>
        </c:ser>
        <c:ser>
          <c:idx val="3"/>
          <c:order val="3"/>
          <c:tx>
            <c:strRef>
              <c:f>'Combined Stacked'!$K$1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EE-4405-A48F-0895F0A84B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EE-4405-A48F-0895F0A84B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EE-4405-A48F-0895F0A84B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EE-4405-A48F-0895F0A84B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EE-4405-A48F-0895F0A84B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EE-4405-A48F-0895F0A84B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EE-4405-A48F-0895F0A84BC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EE-4405-A48F-0895F0A84BC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EE-4405-A48F-0895F0A84BC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EE-4405-A48F-0895F0A84BC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EE-4405-A48F-0895F0A84BC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EE-4405-A48F-0895F0A84BC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EE-4405-A48F-0895F0A84BC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EE-4405-A48F-0895F0A84BC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EE-4405-A48F-0895F0A84BC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9EE-4405-A48F-0895F0A84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Stacked'!$K$2:$K$17</c:f>
              <c:numCache>
                <c:formatCode>General</c:formatCode>
                <c:ptCount val="16"/>
                <c:pt idx="0">
                  <c:v>85</c:v>
                </c:pt>
                <c:pt idx="1">
                  <c:v>419</c:v>
                </c:pt>
                <c:pt idx="2">
                  <c:v>19</c:v>
                </c:pt>
                <c:pt idx="3">
                  <c:v>237</c:v>
                </c:pt>
                <c:pt idx="4">
                  <c:v>568</c:v>
                </c:pt>
                <c:pt idx="5">
                  <c:v>926</c:v>
                </c:pt>
                <c:pt idx="6">
                  <c:v>120</c:v>
                </c:pt>
                <c:pt idx="7">
                  <c:v>1597</c:v>
                </c:pt>
                <c:pt idx="8">
                  <c:v>59</c:v>
                </c:pt>
                <c:pt idx="9">
                  <c:v>77</c:v>
                </c:pt>
                <c:pt idx="10">
                  <c:v>187</c:v>
                </c:pt>
                <c:pt idx="11">
                  <c:v>562</c:v>
                </c:pt>
                <c:pt idx="12">
                  <c:v>131</c:v>
                </c:pt>
                <c:pt idx="13">
                  <c:v>142</c:v>
                </c:pt>
                <c:pt idx="14">
                  <c:v>170</c:v>
                </c:pt>
                <c:pt idx="15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9EE-4405-A48F-0895F0A84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392680"/>
        <c:axId val="570393992"/>
      </c:barChart>
      <c:catAx>
        <c:axId val="57039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393992"/>
        <c:crosses val="autoZero"/>
        <c:auto val="1"/>
        <c:lblAlgn val="ctr"/>
        <c:lblOffset val="100"/>
        <c:noMultiLvlLbl val="0"/>
      </c:catAx>
      <c:valAx>
        <c:axId val="57039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3926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E882-AB89-4897-AB70-F90EFE78C9FC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28D8-7E8D-463B-9848-398360D4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44% fewer alarms than Base-C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58% fewer alarms than Base-R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Incomplete, unrealizable specifications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Noisy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0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Bayesian, human-in-the-loop ranking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Non-Datalog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9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contributions slide. Artifact evaluation stamp on contribution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Font typeface="+mj-lt"/>
              <a:buAutoNum type="arabicPeriod"/>
            </a:pPr>
            <a:r>
              <a:rPr lang="en-US" dirty="0"/>
              <a:t>There are many ways one can measure the “</a:t>
            </a:r>
            <a:r>
              <a:rPr lang="en-US" b="1" dirty="0"/>
              <a:t>incompleteness</a:t>
            </a:r>
            <a:r>
              <a:rPr lang="en-US" dirty="0"/>
              <a:t>” of a rule. With a large corpus of labelled data, one could find out how often the rule misfires. Without training data, one could give a subjective estimate of its reliability: in fact, this is what we do in our experiments. With a corpus of labelled alarms, we could use expectation-maximization to come up with so-called maximum likelihood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2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Datarace: 102 rules, 102 relations, 58 input relations, 44 output relations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Taint: 62 rules, 77 relations, 52 input relations, 25 output relations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Used an off-the-shelf marginal inference engine, </a:t>
            </a:r>
            <a:r>
              <a:rPr lang="en-US" dirty="0" err="1"/>
              <a:t>LibDAI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910A9979-ED8F-4E25-BC56-D5CCC2DB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ED634838-71F6-4F01-BD13-C214060A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F21328F0-57E3-4025-B6DE-69808103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8AC18C7-A7A1-4B8C-BA73-36407EC1B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C347ABF-D590-473F-92BB-CF8948558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4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F214-9711-449C-BFBB-FC42D7E2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D194-3931-4975-AEAC-BC98FDAE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81501-DB8F-4956-8BAD-7F1713061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B4321-48C8-498E-A7AB-8303C5C7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E7B65-95C8-45E5-800A-B1CCBFAC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C33F4-1315-467F-9D41-0DB668FB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DD39-012C-490D-A797-2E0DA0E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EDFA7-E1A3-462B-93F2-04C9DFF4F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81720-D990-431B-A87A-97F9F3FC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D49BD-095E-4FEC-8290-1462EECC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CA4CB-87F2-4262-84D7-01237F3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95A9-6D12-4477-9AB4-D3D185B4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86E4-6148-45EA-AB0C-C35E8435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C1449-05B1-409E-86B5-E44FFA024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5887-00DB-4471-995C-ED5A255D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9743-0F03-443C-9ECE-46BC87C9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9E175-957A-4EC4-B368-6EE51A8C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6AB1A-3863-4232-8A66-D0B2BDA2A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C36C-09D1-4C19-A84F-3110CD3E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B8CC-4232-4B0D-A8E7-CC70534B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F3CD-F676-4129-A92C-89F54704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BD3B-28E0-4C37-AEE4-22AF4263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23DEF13A-6BCF-49B2-8A1C-E41E205E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78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9C01FC-466F-445B-B6C7-1C1146A1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8049566-B1D6-48A6-ABCA-BDD9AEB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F1EFB7-A355-4A19-AA8A-8B07D12F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BDAC3-855E-447C-8A65-6E920E8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4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12F1EFB7-A355-4A19-AA8A-8B07D12F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8049566-B1D6-48A6-ABCA-BDD9AEB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9C01FC-466F-445B-B6C7-1C1146A1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4F0BD88-52F9-47D9-BC8A-336155D5BF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1248" y="4069080"/>
            <a:ext cx="10515600" cy="210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23DEF13A-6BCF-49B2-8A1C-E41E205E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BDAC3-855E-447C-8A65-6E920E8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1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7E2FCECD-08F2-439D-919F-A62053AA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B2B9BE-1516-441D-ACB1-0895AE82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FCDD0F70-0119-4560-B686-7805E7FC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FA7C206-5A2F-42F6-BD09-2A42FCC5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48C1FD3-6849-4E46-8C21-5689BB7A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6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18159379-24F3-4F75-8DE8-0FC98D4D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9FB252F5-E67A-403C-B607-D27CBFA5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35450A20-CCE7-44E1-A1C6-F6017C2E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4" name="Content 2">
            <a:extLst>
              <a:ext uri="{FF2B5EF4-FFF2-40B4-BE49-F238E27FC236}">
                <a16:creationId xmlns:a16="http://schemas.microsoft.com/office/drawing/2014/main" id="{DE92E1B7-412A-4F19-9430-B37A8F0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8C9D4001-4BF8-4DF9-A83E-FAFA8ADC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615DBBD-1DED-4D32-B9A7-06ACDE3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8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18159379-24F3-4F75-8DE8-0FC98D4D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9FB252F5-E67A-403C-B607-D27CBFA5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35450A20-CCE7-44E1-A1C6-F6017C2E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4" name="Content 2">
            <a:extLst>
              <a:ext uri="{FF2B5EF4-FFF2-40B4-BE49-F238E27FC236}">
                <a16:creationId xmlns:a16="http://schemas.microsoft.com/office/drawing/2014/main" id="{DE92E1B7-412A-4F19-9430-B37A8F0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644" y="1825625"/>
            <a:ext cx="34107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8C9D4001-4BF8-4DF9-A83E-FAFA8ADC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107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615DBBD-1DED-4D32-B9A7-06ACDE3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2">
            <a:extLst>
              <a:ext uri="{FF2B5EF4-FFF2-40B4-BE49-F238E27FC236}">
                <a16:creationId xmlns:a16="http://schemas.microsoft.com/office/drawing/2014/main" id="{526F3643-9919-422C-9C6B-F23478C1EC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43088" y="1825625"/>
            <a:ext cx="34107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3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6594-B829-4BEF-A321-19A5AA06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0627-E657-409E-BBFA-E4EE17F4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06DA1-9362-4D21-A9B1-D795E619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F9B07-A375-496B-B1D7-C8B0A80C5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A220A-D484-44D6-9255-54203542B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B5D5C-E2E8-441B-AF84-AE015511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2EF15-C9EE-494F-9E57-1CA64C2D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96E36-1632-483B-A775-B2C4F537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B53B-0C45-4762-932A-065E3004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1286C-A673-42A9-9DFF-74929E97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766D2-F3C0-4DE9-8DC6-01FF47DB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B72C5-1341-4CE4-BB70-18BDDE3E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DF1B7-2B61-4FE7-A09F-718B38FA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A1C1-7564-4EF2-9F2D-D94515D7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0334-CC04-4638-BFE6-D0EFB74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AC0D69D4-4CD6-4754-B106-28FB1FE9C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B5FB6DE-BDDA-4FA0-BE3C-A063AD2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Beyond Deductive Methods in Program Analysis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3D53086-AE56-4D34-941A-1D4D5B95C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MLP 2018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4390BFC2-87CC-453E-BCB7-8EBE6358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6D108C-F006-42D3-AC6E-8B6DF7D4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11.sv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24.svg"/><Relationship Id="rId4" Type="http://schemas.openxmlformats.org/officeDocument/2006/relationships/image" Target="../media/image13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Frontmatter">
            <a:extLst>
              <a:ext uri="{FF2B5EF4-FFF2-40B4-BE49-F238E27FC236}">
                <a16:creationId xmlns:a16="http://schemas.microsoft.com/office/drawing/2014/main" id="{C67E022B-8302-486E-8CE7-22A2173A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7048" y="1222136"/>
            <a:ext cx="9144000" cy="4413728"/>
            <a:chOff x="1527048" y="1264980"/>
            <a:chExt cx="9144000" cy="4413728"/>
          </a:xfrm>
        </p:grpSpPr>
        <p:pic>
          <p:nvPicPr>
            <p:cNvPr id="7" name="Logo">
              <a:extLst>
                <a:ext uri="{FF2B5EF4-FFF2-40B4-BE49-F238E27FC236}">
                  <a16:creationId xmlns:a16="http://schemas.microsoft.com/office/drawing/2014/main" id="{F2740281-A04E-4C73-A466-6ED31B850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47360" y="4442825"/>
              <a:ext cx="1097280" cy="1235883"/>
            </a:xfrm>
            <a:prstGeom prst="rect">
              <a:avLst/>
            </a:prstGeom>
          </p:spPr>
        </p:pic>
        <p:sp>
          <p:nvSpPr>
            <p:cNvPr id="6" name="Author">
              <a:extLst>
                <a:ext uri="{FF2B5EF4-FFF2-40B4-BE49-F238E27FC236}">
                  <a16:creationId xmlns:a16="http://schemas.microsoft.com/office/drawing/2014/main" id="{9AA4CD33-0D78-4631-97C3-747018181373}"/>
                </a:ext>
              </a:extLst>
            </p:cNvPr>
            <p:cNvSpPr txBox="1"/>
            <p:nvPr/>
          </p:nvSpPr>
          <p:spPr>
            <a:xfrm>
              <a:off x="1527048" y="3108960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11F5B"/>
                  </a:solidFill>
                </a:rPr>
                <a:t>Mukund Raghothaman · </a:t>
              </a:r>
              <a:r>
                <a:rPr lang="en-US" sz="2400" dirty="0" err="1">
                  <a:solidFill>
                    <a:srgbClr val="011F5B"/>
                  </a:solidFill>
                </a:rPr>
                <a:t>Sulekha</a:t>
              </a:r>
              <a:r>
                <a:rPr lang="en-US" sz="2400" dirty="0">
                  <a:solidFill>
                    <a:srgbClr val="011F5B"/>
                  </a:solidFill>
                </a:rPr>
                <a:t> Kulkarni · Richard Zhang</a:t>
              </a:r>
            </a:p>
            <a:p>
              <a:pPr algn="ctr"/>
              <a:r>
                <a:rPr lang="en-US" sz="2400" dirty="0" err="1">
                  <a:solidFill>
                    <a:srgbClr val="011F5B"/>
                  </a:solidFill>
                </a:rPr>
                <a:t>Xujie</a:t>
              </a:r>
              <a:r>
                <a:rPr lang="en-US" sz="2400" dirty="0">
                  <a:solidFill>
                    <a:srgbClr val="011F5B"/>
                  </a:solidFill>
                </a:rPr>
                <a:t> Si · </a:t>
              </a:r>
              <a:r>
                <a:rPr lang="en-US" sz="2400" dirty="0" err="1">
                  <a:solidFill>
                    <a:srgbClr val="011F5B"/>
                  </a:solidFill>
                </a:rPr>
                <a:t>Kihong</a:t>
              </a:r>
              <a:r>
                <a:rPr lang="en-US" sz="2400" dirty="0">
                  <a:solidFill>
                    <a:srgbClr val="011F5B"/>
                  </a:solidFill>
                </a:rPr>
                <a:t> </a:t>
              </a:r>
              <a:r>
                <a:rPr lang="en-US" sz="2400" dirty="0" err="1">
                  <a:solidFill>
                    <a:srgbClr val="011F5B"/>
                  </a:solidFill>
                </a:rPr>
                <a:t>Heo</a:t>
              </a:r>
              <a:r>
                <a:rPr lang="en-US" sz="2400" dirty="0">
                  <a:solidFill>
                    <a:srgbClr val="011F5B"/>
                  </a:solidFill>
                </a:rPr>
                <a:t> · </a:t>
              </a:r>
              <a:r>
                <a:rPr lang="en-US" sz="2400" dirty="0" err="1">
                  <a:solidFill>
                    <a:srgbClr val="011F5B"/>
                  </a:solidFill>
                </a:rPr>
                <a:t>Woosuk</a:t>
              </a:r>
              <a:r>
                <a:rPr lang="en-US" sz="2400" dirty="0">
                  <a:solidFill>
                    <a:srgbClr val="011F5B"/>
                  </a:solidFill>
                </a:rPr>
                <a:t> Lee · Mayur Naik</a:t>
              </a:r>
            </a:p>
            <a:p>
              <a:pPr algn="ctr"/>
              <a:r>
                <a:rPr lang="en-US" sz="2400" b="1" dirty="0">
                  <a:solidFill>
                    <a:srgbClr val="011F5B"/>
                  </a:solidFill>
                </a:rPr>
                <a:t>University of Pennsylvania</a:t>
              </a:r>
            </a:p>
          </p:txBody>
        </p:sp>
        <p:cxnSp>
          <p:nvCxnSpPr>
            <p:cNvPr id="5" name="Hrule">
              <a:extLst>
                <a:ext uri="{FF2B5EF4-FFF2-40B4-BE49-F238E27FC236}">
                  <a16:creationId xmlns:a16="http://schemas.microsoft.com/office/drawing/2014/main" id="{7E0A9052-B783-4DAC-AD3A-71D5B7D8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618488" y="2971800"/>
              <a:ext cx="89611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itle">
              <a:extLst>
                <a:ext uri="{FF2B5EF4-FFF2-40B4-BE49-F238E27FC236}">
                  <a16:creationId xmlns:a16="http://schemas.microsoft.com/office/drawing/2014/main" id="{00724622-3581-4FEF-909A-1B8B00F221FA}"/>
                </a:ext>
              </a:extLst>
            </p:cNvPr>
            <p:cNvSpPr txBox="1"/>
            <p:nvPr/>
          </p:nvSpPr>
          <p:spPr>
            <a:xfrm>
              <a:off x="1527048" y="1264980"/>
              <a:ext cx="9144000" cy="1569660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/>
            <a:p>
              <a:pPr algn="ctr"/>
              <a:r>
                <a:rPr lang="en-US" sz="4800" b="1" dirty="0" err="1">
                  <a:solidFill>
                    <a:srgbClr val="00B050"/>
                  </a:solidFill>
                  <a:ea typeface="+mj-ea"/>
                  <a:cs typeface="+mj-cs"/>
                </a:rPr>
                <a:t>Difflog</a:t>
              </a:r>
              <a:r>
                <a:rPr lang="en-US" sz="4800" b="1" dirty="0">
                  <a:solidFill>
                    <a:srgbClr val="00B050"/>
                  </a:solidFill>
                  <a:ea typeface="+mj-ea"/>
                  <a:cs typeface="+mj-cs"/>
                </a:rPr>
                <a:t>:</a:t>
              </a:r>
              <a:r>
                <a:rPr lang="en-US" sz="4800" dirty="0">
                  <a:solidFill>
                    <a:prstClr val="black"/>
                  </a:solidFill>
                  <a:ea typeface="+mj-ea"/>
                  <a:cs typeface="+mj-cs"/>
                </a:rPr>
                <a:t> Beyond Deductive Methods in Program Analysis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07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B7DDFCD-4AB6-443A-BA90-58B987AB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Alarms Arise?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1C9D2-6D2A-4657-9E4B-4A7A20FC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520B-7351-489A-A8CA-FBB08C83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1774-AE86-484F-AC8F-BF72EF60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Threads">
            <a:extLst>
              <a:ext uri="{FF2B5EF4-FFF2-40B4-BE49-F238E27FC236}">
                <a16:creationId xmlns:a16="http://schemas.microsoft.com/office/drawing/2014/main" id="{55F365D6-2566-485D-BA73-C67BC53A6D72}"/>
              </a:ext>
            </a:extLst>
          </p:cNvPr>
          <p:cNvGrpSpPr/>
          <p:nvPr/>
        </p:nvGrpSpPr>
        <p:grpSpPr>
          <a:xfrm>
            <a:off x="3341370" y="2417758"/>
            <a:ext cx="5535364" cy="1756713"/>
            <a:chOff x="3780492" y="1741211"/>
            <a:chExt cx="5535364" cy="1756713"/>
          </a:xfrm>
        </p:grpSpPr>
        <p:grpSp>
          <p:nvGrpSpPr>
            <p:cNvPr id="25" name="Group Thread 1">
              <a:extLst>
                <a:ext uri="{FF2B5EF4-FFF2-40B4-BE49-F238E27FC236}">
                  <a16:creationId xmlns:a16="http://schemas.microsoft.com/office/drawing/2014/main" id="{8A038FF3-48C1-4BE5-85E5-B398C6242EEB}"/>
                </a:ext>
              </a:extLst>
            </p:cNvPr>
            <p:cNvGrpSpPr/>
            <p:nvPr/>
          </p:nvGrpSpPr>
          <p:grpSpPr>
            <a:xfrm>
              <a:off x="3780492" y="1741211"/>
              <a:ext cx="1920240" cy="1299357"/>
              <a:chOff x="642341" y="1483466"/>
              <a:chExt cx="1920240" cy="1299357"/>
            </a:xfrm>
          </p:grpSpPr>
          <p:sp>
            <p:nvSpPr>
              <p:cNvPr id="29" name="Code Thread 1">
                <a:extLst>
                  <a:ext uri="{FF2B5EF4-FFF2-40B4-BE49-F238E27FC236}">
                    <a16:creationId xmlns:a16="http://schemas.microsoft.com/office/drawing/2014/main" id="{EC4E2F3F-DFBC-4F5F-8C01-39312F3DD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341" y="1951826"/>
                <a:ext cx="1920240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1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30" name="Straight Arrow Connector Thread 1 Start">
                <a:extLst>
                  <a:ext uri="{FF2B5EF4-FFF2-40B4-BE49-F238E27FC236}">
                    <a16:creationId xmlns:a16="http://schemas.microsoft.com/office/drawing/2014/main" id="{79571C49-DA80-4437-92BD-83AEC9B1EFA4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>
                <a:off x="1602461" y="1483466"/>
                <a:ext cx="0" cy="468360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Thread 2">
              <a:extLst>
                <a:ext uri="{FF2B5EF4-FFF2-40B4-BE49-F238E27FC236}">
                  <a16:creationId xmlns:a16="http://schemas.microsoft.com/office/drawing/2014/main" id="{2BFC468B-A24F-49D2-9579-DEC7CDCEAC68}"/>
                </a:ext>
              </a:extLst>
            </p:cNvPr>
            <p:cNvGrpSpPr/>
            <p:nvPr/>
          </p:nvGrpSpPr>
          <p:grpSpPr>
            <a:xfrm>
              <a:off x="5788928" y="1741211"/>
              <a:ext cx="3526928" cy="1756713"/>
              <a:chOff x="2910709" y="1305666"/>
              <a:chExt cx="3526928" cy="1756713"/>
            </a:xfrm>
          </p:grpSpPr>
          <p:sp>
            <p:nvSpPr>
              <p:cNvPr id="27" name="Code Thread 2">
                <a:extLst>
                  <a:ext uri="{FF2B5EF4-FFF2-40B4-BE49-F238E27FC236}">
                    <a16:creationId xmlns:a16="http://schemas.microsoft.com/office/drawing/2014/main" id="{4A30733F-46BA-4053-89A3-A14B265C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709" y="1777412"/>
                <a:ext cx="3526928" cy="128496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b="1" dirty="0">
                  <a:solidFill>
                    <a:srgbClr val="00702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b="1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en-US" sz="155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numThreads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/* L</a:t>
                </a:r>
                <a:r>
                  <a:rPr lang="en-US" altLang="en-US" sz="1550" i="1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 */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{</a:t>
                </a:r>
                <a:endParaRPr lang="en-US" altLang="en-US" sz="155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b="1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i="1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}</a:t>
                </a:r>
                <a:endParaRPr lang="en-US" altLang="en-US" sz="155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28" name="Straight Arrow Connector Thread 2 Start">
                <a:extLst>
                  <a:ext uri="{FF2B5EF4-FFF2-40B4-BE49-F238E27FC236}">
                    <a16:creationId xmlns:a16="http://schemas.microsoft.com/office/drawing/2014/main" id="{43699831-0C19-40C2-AD53-86046B79F9D0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4674173" y="1305666"/>
                <a:ext cx="0" cy="471746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Rule rn">
                <a:extLst>
                  <a:ext uri="{FF2B5EF4-FFF2-40B4-BE49-F238E27FC236}">
                    <a16:creationId xmlns:a16="http://schemas.microsoft.com/office/drawing/2014/main" id="{B1D88B9A-E834-4428-91DA-3483A673B2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Rule rn">
                <a:extLst>
                  <a:ext uri="{FF2B5EF4-FFF2-40B4-BE49-F238E27FC236}">
                    <a16:creationId xmlns:a16="http://schemas.microsoft.com/office/drawing/2014/main" id="{B1D88B9A-E834-4428-91DA-3483A673B2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22" t="-1316" r="-20133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111" t="-1316" r="-667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9EDA34E-64B4-4FD5-97D0-455978805F9D}"/>
              </a:ext>
            </a:extLst>
          </p:cNvPr>
          <p:cNvSpPr/>
          <p:nvPr/>
        </p:nvSpPr>
        <p:spPr>
          <a:xfrm>
            <a:off x="8293608" y="570707"/>
            <a:ext cx="2660650" cy="914400"/>
          </a:xfrm>
          <a:prstGeom prst="wedgeRectCallout">
            <a:avLst>
              <a:gd name="adj1" fmla="val -43923"/>
              <a:gd name="adj2" fmla="val 844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rule causes incompleteness!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4D854C-F112-4692-882A-2E431B1800C7}"/>
              </a:ext>
            </a:extLst>
          </p:cNvPr>
          <p:cNvSpPr/>
          <p:nvPr/>
        </p:nvSpPr>
        <p:spPr>
          <a:xfrm>
            <a:off x="4194017" y="4412733"/>
            <a:ext cx="357790" cy="3931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✓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C96767-FF30-4A4F-ABE6-8F4EA2786553}"/>
              </a:ext>
            </a:extLst>
          </p:cNvPr>
          <p:cNvSpPr/>
          <p:nvPr/>
        </p:nvSpPr>
        <p:spPr>
          <a:xfrm>
            <a:off x="7640193" y="4406769"/>
            <a:ext cx="357790" cy="3931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✓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F2C21E3-EAD4-4DE2-8591-621860A68523}"/>
              </a:ext>
            </a:extLst>
          </p:cNvPr>
          <p:cNvSpPr/>
          <p:nvPr/>
        </p:nvSpPr>
        <p:spPr>
          <a:xfrm>
            <a:off x="5936537" y="6123542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✘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972E1-A46B-44D4-864B-C59C215CCB47}"/>
              </a:ext>
            </a:extLst>
          </p:cNvPr>
          <p:cNvGrpSpPr/>
          <p:nvPr/>
        </p:nvGrpSpPr>
        <p:grpSpPr>
          <a:xfrm>
            <a:off x="4551807" y="4380730"/>
            <a:ext cx="3086100" cy="1741741"/>
            <a:chOff x="5426964" y="4431285"/>
            <a:chExt cx="3086100" cy="1741741"/>
          </a:xfrm>
        </p:grpSpPr>
        <p:sp>
          <p:nvSpPr>
            <p:cNvPr id="35" name="N_L2_L3">
              <a:extLst>
                <a:ext uri="{FF2B5EF4-FFF2-40B4-BE49-F238E27FC236}">
                  <a16:creationId xmlns:a16="http://schemas.microsoft.com/office/drawing/2014/main" id="{B4FE88F7-6180-4515-AA72-A158FF4A4E00}"/>
                </a:ext>
              </a:extLst>
            </p:cNvPr>
            <p:cNvSpPr txBox="1"/>
            <p:nvPr/>
          </p:nvSpPr>
          <p:spPr>
            <a:xfrm>
              <a:off x="54269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36" name="P_L1_L2">
              <a:extLst>
                <a:ext uri="{FF2B5EF4-FFF2-40B4-BE49-F238E27FC236}">
                  <a16:creationId xmlns:a16="http://schemas.microsoft.com/office/drawing/2014/main" id="{17876667-DE19-47F4-9CC8-8E16A8DA635F}"/>
                </a:ext>
              </a:extLst>
            </p:cNvPr>
            <p:cNvSpPr txBox="1"/>
            <p:nvPr/>
          </p:nvSpPr>
          <p:spPr>
            <a:xfrm>
              <a:off x="71414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37" name="rn_L1_L2_L3">
              <a:extLst>
                <a:ext uri="{FF2B5EF4-FFF2-40B4-BE49-F238E27FC236}">
                  <a16:creationId xmlns:a16="http://schemas.microsoft.com/office/drawing/2014/main" id="{03022B27-E489-425B-ACA0-9F28D7709466}"/>
                </a:ext>
              </a:extLst>
            </p:cNvPr>
            <p:cNvSpPr txBox="1"/>
            <p:nvPr/>
          </p:nvSpPr>
          <p:spPr>
            <a:xfrm>
              <a:off x="6312804" y="5117085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8" name="P_L1_L3">
              <a:extLst>
                <a:ext uri="{FF2B5EF4-FFF2-40B4-BE49-F238E27FC236}">
                  <a16:creationId xmlns:a16="http://schemas.microsoft.com/office/drawing/2014/main" id="{821D0E25-8FE4-4EDD-A53B-6DF2C8CC0EF2}"/>
                </a:ext>
              </a:extLst>
            </p:cNvPr>
            <p:cNvSpPr txBox="1"/>
            <p:nvPr/>
          </p:nvSpPr>
          <p:spPr>
            <a:xfrm>
              <a:off x="6312804" y="5715826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39" name="Straight Arrow Connector A_1">
              <a:extLst>
                <a:ext uri="{FF2B5EF4-FFF2-40B4-BE49-F238E27FC236}">
                  <a16:creationId xmlns:a16="http://schemas.microsoft.com/office/drawing/2014/main" id="{22A3BB18-2291-46A9-9CFC-1C01CD52634F}"/>
                </a:ext>
              </a:extLst>
            </p:cNvPr>
            <p:cNvCxnSpPr>
              <a:stCxn id="35" idx="2"/>
              <a:endCxn id="37" idx="0"/>
            </p:cNvCxnSpPr>
            <p:nvPr/>
          </p:nvCxnSpPr>
          <p:spPr>
            <a:xfrm>
              <a:off x="6112764" y="4888485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A_2">
              <a:extLst>
                <a:ext uri="{FF2B5EF4-FFF2-40B4-BE49-F238E27FC236}">
                  <a16:creationId xmlns:a16="http://schemas.microsoft.com/office/drawing/2014/main" id="{818E6688-E5F2-43D8-A291-DC1BB46DA1AC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6998604" y="4888485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c">
              <a:extLst>
                <a:ext uri="{FF2B5EF4-FFF2-40B4-BE49-F238E27FC236}">
                  <a16:creationId xmlns:a16="http://schemas.microsoft.com/office/drawing/2014/main" id="{7153A04A-2BAC-400F-BCF3-AC0F177F493C}"/>
                </a:ext>
              </a:extLst>
            </p:cNvPr>
            <p:cNvCxnSpPr>
              <a:stCxn id="37" idx="2"/>
              <a:endCxn id="38" idx="0"/>
            </p:cNvCxnSpPr>
            <p:nvPr/>
          </p:nvCxnSpPr>
          <p:spPr>
            <a:xfrm>
              <a:off x="6998604" y="5482845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E10A742B-31E4-4407-894F-88E57A98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82B93336-40D1-4577-BB4A-ACF88329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E83C235-95CA-4CAD-99A3-4BBC9FCA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535572E-AB10-469E-932C-38168E85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Incorrect intermediate conclusions lead to false alarms downstream</a:t>
            </a:r>
          </a:p>
          <a:p>
            <a:r>
              <a:rPr lang="en-US" dirty="0"/>
              <a:t>Traditional solution:</a:t>
            </a:r>
          </a:p>
          <a:p>
            <a:pPr lvl="1">
              <a:buClr>
                <a:schemeClr val="tx1"/>
              </a:buClr>
            </a:pPr>
            <a:r>
              <a:rPr lang="en-US" b="1" dirty="0"/>
              <a:t>Refine</a:t>
            </a:r>
            <a:r>
              <a:rPr lang="en-US" dirty="0"/>
              <a:t> the analysis, use more elaborate rules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Requires </a:t>
            </a:r>
            <a:r>
              <a:rPr lang="en-US" b="1" dirty="0">
                <a:solidFill>
                  <a:srgbClr val="C00000"/>
                </a:solidFill>
              </a:rPr>
              <a:t>domain expertise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Makes analysis </a:t>
            </a:r>
            <a:r>
              <a:rPr lang="en-US" b="1" dirty="0">
                <a:solidFill>
                  <a:srgbClr val="C00000"/>
                </a:solidFill>
              </a:rPr>
              <a:t>computationally expensive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Effectiveness depends</a:t>
            </a:r>
            <a:r>
              <a:rPr lang="en-US" dirty="0"/>
              <a:t> on program and on coding idioms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ADE737B-BE24-43DF-9B3A-8DBD8E96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Alarms Arise?</a:t>
            </a:r>
          </a:p>
        </p:txBody>
      </p:sp>
    </p:spTree>
    <p:extLst>
      <p:ext uri="{BB962C8B-B14F-4D97-AF65-F5344CB8AC3E}">
        <p14:creationId xmlns:p14="http://schemas.microsoft.com/office/powerpoint/2010/main" val="42640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98C12177-0F1B-4A0F-8819-3D4E588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12</a:t>
            </a:fld>
            <a:endParaRPr lang="en-US"/>
          </a:p>
        </p:txBody>
      </p:sp>
      <p:sp>
        <p:nvSpPr>
          <p:cNvPr id="49" name="Footer">
            <a:extLst>
              <a:ext uri="{FF2B5EF4-FFF2-40B4-BE49-F238E27FC236}">
                <a16:creationId xmlns:a16="http://schemas.microsoft.com/office/drawing/2014/main" id="{4AC4FB12-F020-4629-88A2-3E02BF5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8" name="Date">
            <a:extLst>
              <a:ext uri="{FF2B5EF4-FFF2-40B4-BE49-F238E27FC236}">
                <a16:creationId xmlns:a16="http://schemas.microsoft.com/office/drawing/2014/main" id="{0691F8E7-EE62-4DD3-8EF2-6DFD3C7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pSp>
        <p:nvGrpSpPr>
          <p:cNvPr id="50" name="Group Derivation">
            <a:extLst>
              <a:ext uri="{FF2B5EF4-FFF2-40B4-BE49-F238E27FC236}">
                <a16:creationId xmlns:a16="http://schemas.microsoft.com/office/drawing/2014/main" id="{2C616D84-DF66-447D-98AB-51FC850F14E6}"/>
              </a:ext>
            </a:extLst>
          </p:cNvPr>
          <p:cNvGrpSpPr/>
          <p:nvPr/>
        </p:nvGrpSpPr>
        <p:grpSpPr>
          <a:xfrm>
            <a:off x="4067497" y="1911351"/>
            <a:ext cx="4057006" cy="3856037"/>
            <a:chOff x="4067497" y="1911351"/>
            <a:chExt cx="4057006" cy="3856037"/>
          </a:xfrm>
        </p:grpSpPr>
        <p:sp>
          <p:nvSpPr>
            <p:cNvPr id="4" name="P_L1_L2">
              <a:extLst>
                <a:ext uri="{FF2B5EF4-FFF2-40B4-BE49-F238E27FC236}">
                  <a16:creationId xmlns:a16="http://schemas.microsoft.com/office/drawing/2014/main" id="{5F859588-F15E-4813-ACF3-45A9D021E7B2}"/>
                </a:ext>
              </a:extLst>
            </p:cNvPr>
            <p:cNvSpPr txBox="1">
              <a:spLocks/>
            </p:cNvSpPr>
            <p:nvPr/>
          </p:nvSpPr>
          <p:spPr>
            <a:xfrm>
              <a:off x="5058099" y="210661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5" name="N_L2_L3">
              <a:extLst>
                <a:ext uri="{FF2B5EF4-FFF2-40B4-BE49-F238E27FC236}">
                  <a16:creationId xmlns:a16="http://schemas.microsoft.com/office/drawing/2014/main" id="{99C17816-B355-45BA-A8DD-1875AA12EA8B}"/>
                </a:ext>
              </a:extLst>
            </p:cNvPr>
            <p:cNvSpPr txBox="1">
              <a:spLocks/>
            </p:cNvSpPr>
            <p:nvPr/>
          </p:nvSpPr>
          <p:spPr>
            <a:xfrm>
              <a:off x="6341423" y="210661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6" name="rn_L1_L2_L3">
              <a:extLst>
                <a:ext uri="{FF2B5EF4-FFF2-40B4-BE49-F238E27FC236}">
                  <a16:creationId xmlns:a16="http://schemas.microsoft.com/office/drawing/2014/main" id="{0CA0071E-E30B-40C7-AA74-CAEF59F96E51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3D7CE5-6A4C-4D6B-926C-3BA01D6D4940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>
              <a:off x="5629600" y="2472374"/>
              <a:ext cx="638671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419E808-0643-4AAD-AEBE-4EAE8C1C6BE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6268271" y="2472374"/>
              <a:ext cx="64465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8C2208-8548-42AE-B2A7-4D2245DC0036}"/>
                </a:ext>
              </a:extLst>
            </p:cNvPr>
            <p:cNvCxnSpPr>
              <a:stCxn id="6" idx="2"/>
              <a:endCxn id="11" idx="0"/>
            </p:cNvCxnSpPr>
            <p:nvPr/>
          </p:nvCxnSpPr>
          <p:spPr>
            <a:xfrm>
              <a:off x="6268270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n_L1_L3_L4">
              <a:extLst>
                <a:ext uri="{FF2B5EF4-FFF2-40B4-BE49-F238E27FC236}">
                  <a16:creationId xmlns:a16="http://schemas.microsoft.com/office/drawing/2014/main" id="{4D62BA14-9447-450E-BA52-541BC178FB47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75570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11" name="P_L1_L3">
              <a:extLst>
                <a:ext uri="{FF2B5EF4-FFF2-40B4-BE49-F238E27FC236}">
                  <a16:creationId xmlns:a16="http://schemas.microsoft.com/office/drawing/2014/main" id="{915D516F-29A6-4553-80A5-ED109AB5A85A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12" name="N_L3_L4">
              <a:extLst>
                <a:ext uri="{FF2B5EF4-FFF2-40B4-BE49-F238E27FC236}">
                  <a16:creationId xmlns:a16="http://schemas.microsoft.com/office/drawing/2014/main" id="{FF765FA4-CE53-4391-8EA0-A42B5031166C}"/>
                </a:ext>
              </a:extLst>
            </p:cNvPr>
            <p:cNvSpPr txBox="1">
              <a:spLocks/>
            </p:cNvSpPr>
            <p:nvPr/>
          </p:nvSpPr>
          <p:spPr>
            <a:xfrm>
              <a:off x="6981503" y="320389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BD10EF-2DCE-445E-A313-7C7262B73092}"/>
                </a:ext>
              </a:extLst>
            </p:cNvPr>
            <p:cNvCxnSpPr>
              <a:stCxn id="11" idx="2"/>
              <a:endCxn id="10" idx="0"/>
            </p:cNvCxnSpPr>
            <p:nvPr/>
          </p:nvCxnSpPr>
          <p:spPr>
            <a:xfrm>
              <a:off x="6268270" y="357282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D14A86-9EB3-4719-AEB6-CCDB4F8E9095}"/>
                </a:ext>
              </a:extLst>
            </p:cNvPr>
            <p:cNvCxnSpPr>
              <a:stCxn id="12" idx="2"/>
              <a:endCxn id="10" idx="0"/>
            </p:cNvCxnSpPr>
            <p:nvPr/>
          </p:nvCxnSpPr>
          <p:spPr>
            <a:xfrm flipH="1">
              <a:off x="6268271" y="3569654"/>
              <a:ext cx="128473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AB3145-3EE0-4C19-ACBB-9B078FFF32F7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>
              <a:off x="6268270" y="412146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_L1_L4">
              <a:extLst>
                <a:ext uri="{FF2B5EF4-FFF2-40B4-BE49-F238E27FC236}">
                  <a16:creationId xmlns:a16="http://schemas.microsoft.com/office/drawing/2014/main" id="{D40AFD9B-7245-41E1-BA81-1016FB1393F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17" name="A_L1_L4">
              <a:extLst>
                <a:ext uri="{FF2B5EF4-FFF2-40B4-BE49-F238E27FC236}">
                  <a16:creationId xmlns:a16="http://schemas.microsoft.com/office/drawing/2014/main" id="{608B1961-A36A-4E11-B56C-8725754D527B}"/>
                </a:ext>
              </a:extLst>
            </p:cNvPr>
            <p:cNvSpPr txBox="1">
              <a:spLocks/>
            </p:cNvSpPr>
            <p:nvPr/>
          </p:nvSpPr>
          <p:spPr>
            <a:xfrm>
              <a:off x="6981503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18" name="race_L1_L4">
              <a:extLst>
                <a:ext uri="{FF2B5EF4-FFF2-40B4-BE49-F238E27FC236}">
                  <a16:creationId xmlns:a16="http://schemas.microsoft.com/office/drawing/2014/main" id="{58893081-F010-40BD-9D04-496DF7A8A7F8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485298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sp>
          <p:nvSpPr>
            <p:cNvPr id="19" name="mr_L1_L4">
              <a:extLst>
                <a:ext uri="{FF2B5EF4-FFF2-40B4-BE49-F238E27FC236}">
                  <a16:creationId xmlns:a16="http://schemas.microsoft.com/office/drawing/2014/main" id="{E13B9BC1-DBE9-411A-B35C-72DF3B0F8465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5401628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7E795A1-E7C5-4A95-8CFB-052CB11172BF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6268270" y="4670108"/>
              <a:ext cx="642366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25A06A-DBE4-4992-98BC-FFE8844AF19D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flipH="1">
              <a:off x="6910637" y="4670108"/>
              <a:ext cx="64236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1284A4-92B4-4A70-9C63-EAE0B1AFC5A6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6910636" y="521874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N_L3_L2">
              <a:extLst>
                <a:ext uri="{FF2B5EF4-FFF2-40B4-BE49-F238E27FC236}">
                  <a16:creationId xmlns:a16="http://schemas.microsoft.com/office/drawing/2014/main" id="{E323286B-D74B-40AF-9CB1-C08A4A515B1C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24" name="rn_L1_L3_L2">
              <a:extLst>
                <a:ext uri="{FF2B5EF4-FFF2-40B4-BE49-F238E27FC236}">
                  <a16:creationId xmlns:a16="http://schemas.microsoft.com/office/drawing/2014/main" id="{C6E8225D-8CBE-478F-9837-D46649E4DB6C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3DDCF8-4999-40B0-8F98-C065943FB5D7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4992683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E5B7ED-973E-4D00-8704-A59A83DAE32C}"/>
                </a:ext>
              </a:extLst>
            </p:cNvPr>
            <p:cNvCxnSpPr>
              <a:cxnSpLocks/>
              <a:stCxn id="11" idx="0"/>
              <a:endCxn id="24" idx="2"/>
            </p:cNvCxnSpPr>
            <p:nvPr/>
          </p:nvCxnSpPr>
          <p:spPr>
            <a:xfrm flipH="1" flipV="1">
              <a:off x="4992684" y="3024188"/>
              <a:ext cx="127558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E750422-1267-42CA-8B91-C8EF9AD9376F}"/>
                </a:ext>
              </a:extLst>
            </p:cNvPr>
            <p:cNvCxnSpPr>
              <a:stCxn id="24" idx="0"/>
              <a:endCxn id="4" idx="2"/>
            </p:cNvCxnSpPr>
            <p:nvPr/>
          </p:nvCxnSpPr>
          <p:spPr>
            <a:xfrm flipV="1">
              <a:off x="4992683" y="2472374"/>
              <a:ext cx="636916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_L1_L3">
              <a:extLst>
                <a:ext uri="{FF2B5EF4-FFF2-40B4-BE49-F238E27FC236}">
                  <a16:creationId xmlns:a16="http://schemas.microsoft.com/office/drawing/2014/main" id="{D0C29563-CE4E-4A86-82A5-A551556D8A15}"/>
                </a:ext>
              </a:extLst>
            </p:cNvPr>
            <p:cNvSpPr txBox="1">
              <a:spLocks/>
            </p:cNvSpPr>
            <p:nvPr/>
          </p:nvSpPr>
          <p:spPr>
            <a:xfrm>
              <a:off x="4067497" y="375888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29" name="race_L1_L3">
              <a:extLst>
                <a:ext uri="{FF2B5EF4-FFF2-40B4-BE49-F238E27FC236}">
                  <a16:creationId xmlns:a16="http://schemas.microsoft.com/office/drawing/2014/main" id="{79E626A1-D9E0-4821-94CB-A45B5F5B22D2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30434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7BC195E-D6D3-41FC-B432-48BDE96FF0E4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>
              <a:off x="4638997" y="4124644"/>
              <a:ext cx="457200" cy="179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643E72-7E53-4498-BDFE-AAF78D712931}"/>
                </a:ext>
              </a:extLst>
            </p:cNvPr>
            <p:cNvCxnSpPr>
              <a:stCxn id="11" idx="2"/>
              <a:endCxn id="29" idx="0"/>
            </p:cNvCxnSpPr>
            <p:nvPr/>
          </p:nvCxnSpPr>
          <p:spPr>
            <a:xfrm flipH="1">
              <a:off x="5096198" y="3572828"/>
              <a:ext cx="1172073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r_L1_L4">
              <a:extLst>
                <a:ext uri="{FF2B5EF4-FFF2-40B4-BE49-F238E27FC236}">
                  <a16:creationId xmlns:a16="http://schemas.microsoft.com/office/drawing/2014/main" id="{E8A36C3A-6252-4A92-8AF1-FF70CC6CE214}"/>
                </a:ext>
              </a:extLst>
            </p:cNvPr>
            <p:cNvSpPr txBox="1">
              <a:spLocks/>
            </p:cNvSpPr>
            <p:nvPr/>
          </p:nvSpPr>
          <p:spPr>
            <a:xfrm>
              <a:off x="4525517" y="4856163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48A1FD4-B94A-4E28-BD5F-224430CC8E03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5096197" y="4670109"/>
              <a:ext cx="820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73830C9-6D48-4610-85A9-F9490B3832CC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629599" y="1911351"/>
              <a:ext cx="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Highlight">
            <a:extLst>
              <a:ext uri="{FF2B5EF4-FFF2-40B4-BE49-F238E27FC236}">
                <a16:creationId xmlns:a16="http://schemas.microsoft.com/office/drawing/2014/main" id="{F8B67534-6CD1-4C95-9ADE-9ADD8DF34D85}"/>
              </a:ext>
            </a:extLst>
          </p:cNvPr>
          <p:cNvGrpSpPr/>
          <p:nvPr/>
        </p:nvGrpSpPr>
        <p:grpSpPr>
          <a:xfrm>
            <a:off x="4524698" y="3207068"/>
            <a:ext cx="2957439" cy="2560320"/>
            <a:chOff x="3000697" y="3207068"/>
            <a:chExt cx="2957439" cy="2560320"/>
          </a:xfrm>
        </p:grpSpPr>
        <p:sp>
          <p:nvSpPr>
            <p:cNvPr id="36" name="P_L1_L3">
              <a:extLst>
                <a:ext uri="{FF2B5EF4-FFF2-40B4-BE49-F238E27FC236}">
                  <a16:creationId xmlns:a16="http://schemas.microsoft.com/office/drawing/2014/main" id="{A157644C-A6E8-42BB-B9C1-42A3381911C6}"/>
                </a:ext>
              </a:extLst>
            </p:cNvPr>
            <p:cNvSpPr txBox="1">
              <a:spLocks/>
            </p:cNvSpPr>
            <p:nvPr/>
          </p:nvSpPr>
          <p:spPr>
            <a:xfrm>
              <a:off x="4172770" y="320706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457BB35-E8D4-4C5B-9D27-FB4C5CBFD647}"/>
                </a:ext>
              </a:extLst>
            </p:cNvPr>
            <p:cNvCxnSpPr>
              <a:stCxn id="36" idx="2"/>
            </p:cNvCxnSpPr>
            <p:nvPr/>
          </p:nvCxnSpPr>
          <p:spPr>
            <a:xfrm>
              <a:off x="4744270" y="357282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B43717-BA21-4284-988B-14049EE6A884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4744270" y="412146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_L1_L4">
              <a:extLst>
                <a:ext uri="{FF2B5EF4-FFF2-40B4-BE49-F238E27FC236}">
                  <a16:creationId xmlns:a16="http://schemas.microsoft.com/office/drawing/2014/main" id="{C85AD9A5-B896-4904-9661-6B4659F30A2D}"/>
                </a:ext>
              </a:extLst>
            </p:cNvPr>
            <p:cNvSpPr txBox="1">
              <a:spLocks/>
            </p:cNvSpPr>
            <p:nvPr/>
          </p:nvSpPr>
          <p:spPr>
            <a:xfrm>
              <a:off x="4172770" y="430434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40" name="mr_L1_L4">
              <a:extLst>
                <a:ext uri="{FF2B5EF4-FFF2-40B4-BE49-F238E27FC236}">
                  <a16:creationId xmlns:a16="http://schemas.microsoft.com/office/drawing/2014/main" id="{6C08C177-FBB9-4468-A7EA-7A8D89C6C7AF}"/>
                </a:ext>
              </a:extLst>
            </p:cNvPr>
            <p:cNvSpPr txBox="1">
              <a:spLocks/>
            </p:cNvSpPr>
            <p:nvPr/>
          </p:nvSpPr>
          <p:spPr>
            <a:xfrm>
              <a:off x="4815136" y="540162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CC31FA-791D-4F54-9100-6CD9894B8447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4744270" y="4670108"/>
              <a:ext cx="642366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B1CAE30-B367-4638-A7EA-4C3860C7590E}"/>
                </a:ext>
              </a:extLst>
            </p:cNvPr>
            <p:cNvCxnSpPr>
              <a:cxnSpLocks/>
              <a:stCxn id="18" idx="2"/>
              <a:endCxn id="40" idx="0"/>
            </p:cNvCxnSpPr>
            <p:nvPr/>
          </p:nvCxnSpPr>
          <p:spPr>
            <a:xfrm>
              <a:off x="5386636" y="521874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F48B139-91CA-49A2-B7AB-AD697B9E357E}"/>
                </a:ext>
              </a:extLst>
            </p:cNvPr>
            <p:cNvCxnSpPr>
              <a:stCxn id="36" idx="2"/>
            </p:cNvCxnSpPr>
            <p:nvPr/>
          </p:nvCxnSpPr>
          <p:spPr>
            <a:xfrm flipH="1">
              <a:off x="3572197" y="3572828"/>
              <a:ext cx="1172073" cy="73152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mr_L1_L4">
              <a:extLst>
                <a:ext uri="{FF2B5EF4-FFF2-40B4-BE49-F238E27FC236}">
                  <a16:creationId xmlns:a16="http://schemas.microsoft.com/office/drawing/2014/main" id="{34E6095B-B919-43C8-ABC2-1F4B6EF77FF5}"/>
                </a:ext>
              </a:extLst>
            </p:cNvPr>
            <p:cNvSpPr txBox="1">
              <a:spLocks/>
            </p:cNvSpPr>
            <p:nvPr/>
          </p:nvSpPr>
          <p:spPr>
            <a:xfrm>
              <a:off x="3000697" y="4849813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340229D-39C1-47A7-B09F-26BF1F3B16EE}"/>
                </a:ext>
              </a:extLst>
            </p:cNvPr>
            <p:cNvCxnSpPr>
              <a:cxnSpLocks/>
              <a:stCxn id="29" idx="2"/>
              <a:endCxn id="44" idx="0"/>
            </p:cNvCxnSpPr>
            <p:nvPr/>
          </p:nvCxnSpPr>
          <p:spPr>
            <a:xfrm>
              <a:off x="3572197" y="4670108"/>
              <a:ext cx="0" cy="17970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Correlation">
            <a:extLst>
              <a:ext uri="{FF2B5EF4-FFF2-40B4-BE49-F238E27FC236}">
                <a16:creationId xmlns:a16="http://schemas.microsoft.com/office/drawing/2014/main" id="{E4B3764F-DECB-4D58-9B64-47AADBC157F5}"/>
              </a:ext>
            </a:extLst>
          </p:cNvPr>
          <p:cNvSpPr txBox="1"/>
          <p:nvPr/>
        </p:nvSpPr>
        <p:spPr>
          <a:xfrm>
            <a:off x="7699248" y="1645920"/>
            <a:ext cx="3255264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>
            <a:noAutofit/>
          </a:bodyPr>
          <a:lstStyle/>
          <a:p>
            <a:r>
              <a:rPr lang="en-US" sz="2400" dirty="0"/>
              <a:t>Therefore, they are </a:t>
            </a:r>
            <a:r>
              <a:rPr lang="en-US" sz="2400" b="1" dirty="0"/>
              <a:t>correlated</a:t>
            </a:r>
            <a:r>
              <a:rPr lang="en-US" sz="2400" dirty="0"/>
              <a:t> in their ground truth</a:t>
            </a:r>
          </a:p>
        </p:txBody>
      </p:sp>
      <p:sp>
        <p:nvSpPr>
          <p:cNvPr id="46" name="Speech Bubble: Root Causes">
            <a:extLst>
              <a:ext uri="{FF2B5EF4-FFF2-40B4-BE49-F238E27FC236}">
                <a16:creationId xmlns:a16="http://schemas.microsoft.com/office/drawing/2014/main" id="{AFDE9801-8BBB-4667-9D28-6D2D76409C42}"/>
              </a:ext>
            </a:extLst>
          </p:cNvPr>
          <p:cNvSpPr/>
          <p:nvPr/>
        </p:nvSpPr>
        <p:spPr>
          <a:xfrm>
            <a:off x="1243584" y="1645920"/>
            <a:ext cx="2286000" cy="914400"/>
          </a:xfrm>
          <a:prstGeom prst="wedgeRectCallout">
            <a:avLst>
              <a:gd name="adj1" fmla="val 138936"/>
              <a:gd name="adj2" fmla="val 112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dirty="0"/>
              <a:t>Alarms share </a:t>
            </a:r>
            <a:r>
              <a:rPr lang="en-US" sz="2400" b="1" dirty="0"/>
              <a:t>root causes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3996583-9FD3-48F2-BA6D-183AD168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5D0DB3-204E-4497-9DFE-C826A08AC3E8}"/>
              </a:ext>
            </a:extLst>
          </p:cNvPr>
          <p:cNvSpPr txBox="1"/>
          <p:nvPr/>
        </p:nvSpPr>
        <p:spPr>
          <a:xfrm>
            <a:off x="1243584" y="5257725"/>
            <a:ext cx="31377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>
            <a:noAutofit/>
          </a:bodyPr>
          <a:lstStyle/>
          <a:p>
            <a:r>
              <a:rPr lang="en-US" sz="2400" dirty="0"/>
              <a:t>How to generalize from ¬race(</a:t>
            </a:r>
            <a:r>
              <a:rPr lang="en-US" altLang="en-US" sz="2400" i="1" dirty="0">
                <a:solidFill>
                  <a:schemeClr val="bg1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baseline="-25000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i="1" dirty="0">
                <a:solidFill>
                  <a:schemeClr val="bg1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baseline="-25000" dirty="0">
                <a:solidFill>
                  <a:schemeClr val="bg1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/>
              <a:t>)?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8F18D9-1118-477A-85E1-E72D2F818A06}"/>
              </a:ext>
            </a:extLst>
          </p:cNvPr>
          <p:cNvSpPr txBox="1"/>
          <p:nvPr/>
        </p:nvSpPr>
        <p:spPr>
          <a:xfrm>
            <a:off x="7694741" y="5257725"/>
            <a:ext cx="3250627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82880" rIns="182880" rtlCol="0" anchor="ctr">
            <a:noAutofit/>
          </a:bodyPr>
          <a:lstStyle/>
          <a:p>
            <a:r>
              <a:rPr lang="en-US" sz="2400" dirty="0"/>
              <a:t>By preserving the </a:t>
            </a:r>
            <a:r>
              <a:rPr lang="en-US" sz="2400" b="1" dirty="0"/>
              <a:t>provenance</a:t>
            </a:r>
            <a:r>
              <a:rPr lang="en-US" sz="2400" dirty="0"/>
              <a:t> of alarms!</a:t>
            </a:r>
          </a:p>
        </p:txBody>
      </p:sp>
    </p:spTree>
    <p:extLst>
      <p:ext uri="{BB962C8B-B14F-4D97-AF65-F5344CB8AC3E}">
        <p14:creationId xmlns:p14="http://schemas.microsoft.com/office/powerpoint/2010/main" val="1859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51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E7D6BFF-6F6E-4393-A4D3-228B7C5F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Ranking and Marginal Inference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5A2A1-DC63-416B-B2E4-32C7B0D9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C36B-C244-41D4-A7DE-0D4B7FBF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DD0D-0B80-45CF-BEC4-614ED59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D3727-7007-4313-93ED-80251DCD3BF2}"/>
              </a:ext>
            </a:extLst>
          </p:cNvPr>
          <p:cNvGrpSpPr/>
          <p:nvPr/>
        </p:nvGrpSpPr>
        <p:grpSpPr>
          <a:xfrm>
            <a:off x="621194" y="2312327"/>
            <a:ext cx="10949612" cy="3377934"/>
            <a:chOff x="838200" y="576072"/>
            <a:chExt cx="10949612" cy="33779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/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Analysis,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5000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User">
              <a:extLst>
                <a:ext uri="{FF2B5EF4-FFF2-40B4-BE49-F238E27FC236}">
                  <a16:creationId xmlns:a16="http://schemas.microsoft.com/office/drawing/2014/main" id="{EF02975D-678F-4496-B556-A09F6088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4720" y="1825625"/>
              <a:ext cx="733835" cy="7315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50826-5953-45E5-88AE-A8D16C315EC0}"/>
                </a:ext>
              </a:extLst>
            </p:cNvPr>
            <p:cNvSpPr txBox="1"/>
            <p:nvPr/>
          </p:nvSpPr>
          <p:spPr>
            <a:xfrm>
              <a:off x="10076122" y="2563795"/>
              <a:ext cx="1284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Programmer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9BB987-25A8-4B79-906C-0673F1EBA582}"/>
                </a:ext>
              </a:extLst>
            </p:cNvPr>
            <p:cNvGrpSpPr/>
            <p:nvPr/>
          </p:nvGrpSpPr>
          <p:grpSpPr>
            <a:xfrm>
              <a:off x="838200" y="1825396"/>
              <a:ext cx="952505" cy="1463498"/>
              <a:chOff x="838200" y="1825396"/>
              <a:chExt cx="952505" cy="146349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069866-24C4-403F-89B2-75B5C0F31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93" y="1825396"/>
                <a:ext cx="731520" cy="87872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EE505B-109B-401D-91B0-7ED5E28069D4}"/>
                  </a:ext>
                </a:extLst>
              </p:cNvPr>
              <p:cNvSpPr txBox="1"/>
              <p:nvPr/>
            </p:nvSpPr>
            <p:spPr>
              <a:xfrm>
                <a:off x="838200" y="2704119"/>
                <a:ext cx="952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Analysis</a:t>
                </a:r>
              </a:p>
              <a:p>
                <a:r>
                  <a:rPr lang="en-US" sz="1600" dirty="0"/>
                  <a:t>Designer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0DC779-FBA8-4AEA-93EC-7DDE8CE2F507}"/>
                </a:ext>
              </a:extLst>
            </p:cNvPr>
            <p:cNvGrpSpPr/>
            <p:nvPr/>
          </p:nvGrpSpPr>
          <p:grpSpPr>
            <a:xfrm>
              <a:off x="2699318" y="576072"/>
              <a:ext cx="1844992" cy="3377934"/>
              <a:chOff x="2689071" y="576072"/>
              <a:chExt cx="1844992" cy="33779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0101-09B5-48F9-BF28-F0BEBD6521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80047" y="1898997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Learning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corpus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00" t="-4310" r="-2970" b="-86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labels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833" t="-4310" r="-2439" b="-86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/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Ranked</a:t>
                  </a:r>
                </a:p>
                <a:p>
                  <a:r>
                    <a:rPr lang="en-US" sz="2000" dirty="0"/>
                    <a:t>reports,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5263" t="-4274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/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Feedback,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032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36FBE3-9949-428C-B5F2-D492FDFCB0C0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>
            <a:xfrm flipV="1">
              <a:off x="1680213" y="2264757"/>
              <a:ext cx="121008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DCE1A8-004A-45B0-95DC-487CAA9AEB39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3621814" y="1283958"/>
              <a:ext cx="0" cy="615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4E82D89-61A7-415C-A8D6-1002A9CA4A92}"/>
                </a:ext>
              </a:extLst>
            </p:cNvPr>
            <p:cNvCxnSpPr>
              <a:cxnSpLocks/>
              <a:stCxn id="35" idx="0"/>
              <a:endCxn id="5" idx="2"/>
            </p:cNvCxnSpPr>
            <p:nvPr/>
          </p:nvCxnSpPr>
          <p:spPr>
            <a:xfrm flipV="1">
              <a:off x="3621814" y="2630517"/>
              <a:ext cx="0" cy="6156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BB2237A-2417-4105-8BA3-38747972CBD5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4353334" y="2264757"/>
              <a:ext cx="10995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3F0A0B-15D9-47F1-846F-86B079D522EB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6795855" y="2264757"/>
              <a:ext cx="908613" cy="36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29A469-95C0-447E-ADF3-DCFF9EB4C1A9}"/>
                </a:ext>
              </a:extLst>
            </p:cNvPr>
            <p:cNvGrpSpPr/>
            <p:nvPr/>
          </p:nvGrpSpPr>
          <p:grpSpPr>
            <a:xfrm>
              <a:off x="7704468" y="731520"/>
              <a:ext cx="1463040" cy="1902636"/>
              <a:chOff x="6534588" y="731520"/>
              <a:chExt cx="1463040" cy="1902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1732-EDAC-48D0-BF39-8929556FED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34588" y="1902636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Inference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Program,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310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BA837F2-C656-409E-A2CF-C7A53EE6EBA2}"/>
                  </a:ext>
                </a:extLst>
              </p:cNvPr>
              <p:cNvCxnSpPr>
                <a:cxnSpLocks/>
                <a:stCxn id="9" idx="2"/>
                <a:endCxn id="6" idx="0"/>
              </p:cNvCxnSpPr>
              <p:nvPr/>
            </p:nvCxnSpPr>
            <p:spPr>
              <a:xfrm flipH="1">
                <a:off x="7266108" y="1131438"/>
                <a:ext cx="3372" cy="7711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437DFC-943E-4977-AB62-9BB01AB2081C}"/>
                </a:ext>
              </a:extLst>
            </p:cNvPr>
            <p:cNvGrpSpPr/>
            <p:nvPr/>
          </p:nvGrpSpPr>
          <p:grpSpPr>
            <a:xfrm>
              <a:off x="8433337" y="1062651"/>
              <a:ext cx="2275556" cy="2276856"/>
              <a:chOff x="7266107" y="539496"/>
              <a:chExt cx="3448805" cy="3448905"/>
            </a:xfrm>
          </p:grpSpPr>
          <p:sp>
            <p:nvSpPr>
              <p:cNvPr id="68" name="Arc 1">
                <a:extLst>
                  <a:ext uri="{FF2B5EF4-FFF2-40B4-BE49-F238E27FC236}">
                    <a16:creationId xmlns:a16="http://schemas.microsoft.com/office/drawing/2014/main" id="{3481158D-917F-41E4-9B56-21F8854A05B8}"/>
                  </a:ext>
                </a:extLst>
              </p:cNvPr>
              <p:cNvSpPr/>
              <p:nvPr/>
            </p:nvSpPr>
            <p:spPr>
              <a:xfrm>
                <a:off x="7266107" y="541113"/>
                <a:ext cx="3445432" cy="3447288"/>
              </a:xfrm>
              <a:prstGeom prst="arc">
                <a:avLst>
                  <a:gd name="adj1" fmla="val 2261467"/>
                  <a:gd name="adj2" fmla="val 9169313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1">
                <a:extLst>
                  <a:ext uri="{FF2B5EF4-FFF2-40B4-BE49-F238E27FC236}">
                    <a16:creationId xmlns:a16="http://schemas.microsoft.com/office/drawing/2014/main" id="{E3A3751E-2DE4-4483-B29B-0D97DE911A72}"/>
                  </a:ext>
                </a:extLst>
              </p:cNvPr>
              <p:cNvSpPr/>
              <p:nvPr/>
            </p:nvSpPr>
            <p:spPr>
              <a:xfrm>
                <a:off x="7269480" y="539496"/>
                <a:ext cx="3445432" cy="3447288"/>
              </a:xfrm>
              <a:prstGeom prst="arc">
                <a:avLst>
                  <a:gd name="adj1" fmla="val 11957285"/>
                  <a:gd name="adj2" fmla="val 20305694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F3531C-36CC-4AE4-A19F-BF6DCF28EF93}"/>
              </a:ext>
            </a:extLst>
          </p:cNvPr>
          <p:cNvGrpSpPr/>
          <p:nvPr/>
        </p:nvGrpSpPr>
        <p:grpSpPr>
          <a:xfrm>
            <a:off x="2670048" y="3639312"/>
            <a:ext cx="6277214" cy="735159"/>
            <a:chOff x="2771581" y="3632899"/>
            <a:chExt cx="6277214" cy="7351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CEA887-6CAF-42C2-BA80-A2F120C0CC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71581" y="3632899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Learning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59366C-AF50-4EFB-B64A-738384E7FF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755" y="3636538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Inference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934B0-1E88-4544-A0AC-F84A43D209D9}"/>
              </a:ext>
            </a:extLst>
          </p:cNvPr>
          <p:cNvSpPr/>
          <p:nvPr/>
        </p:nvSpPr>
        <p:spPr>
          <a:xfrm>
            <a:off x="617953" y="2312327"/>
            <a:ext cx="4598961" cy="33779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53A25-9925-4970-92CD-B58BF2F170B9}"/>
              </a:ext>
            </a:extLst>
          </p:cNvPr>
          <p:cNvSpPr txBox="1"/>
          <p:nvPr/>
        </p:nvSpPr>
        <p:spPr>
          <a:xfrm>
            <a:off x="7624027" y="5608811"/>
            <a:ext cx="345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R.</a:t>
            </a:r>
            <a:r>
              <a:rPr lang="en-US" dirty="0"/>
              <a:t>, Kulkarni, </a:t>
            </a:r>
            <a:r>
              <a:rPr lang="en-US" dirty="0" err="1"/>
              <a:t>Heo</a:t>
            </a:r>
            <a:r>
              <a:rPr lang="en-US" dirty="0"/>
              <a:t>, Naik. PLDI 2018.</a:t>
            </a:r>
          </a:p>
        </p:txBody>
      </p:sp>
    </p:spTree>
    <p:extLst>
      <p:ext uri="{BB962C8B-B14F-4D97-AF65-F5344CB8AC3E}">
        <p14:creationId xmlns:p14="http://schemas.microsoft.com/office/powerpoint/2010/main" val="24304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87167DB-59B0-42FC-93B2-575EB26C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Inference and Interactive Ranking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C0841F-C486-463C-B4BB-01A1E897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AB1A54-517D-4D8F-9D05-798447E7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2B37C68-474A-44CD-8907-9A47EBC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14</a:t>
            </a:fld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455A7C8-0671-4D69-9B8D-DDE4B5369803}"/>
              </a:ext>
            </a:extLst>
          </p:cNvPr>
          <p:cNvSpPr/>
          <p:nvPr/>
        </p:nvSpPr>
        <p:spPr>
          <a:xfrm>
            <a:off x="3428915" y="422452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👎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E7E603-61ED-4BB1-AF29-D513CEDBFB6B}"/>
              </a:ext>
            </a:extLst>
          </p:cNvPr>
          <p:cNvGrpSpPr/>
          <p:nvPr/>
        </p:nvGrpSpPr>
        <p:grpSpPr>
          <a:xfrm>
            <a:off x="2212397" y="2926080"/>
            <a:ext cx="1820022" cy="2142744"/>
            <a:chOff x="2212397" y="4041648"/>
            <a:chExt cx="1820022" cy="2142744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492FD77-6B6C-4112-8DF4-2B2638D8929A}"/>
                </a:ext>
              </a:extLst>
            </p:cNvPr>
            <p:cNvCxnSpPr>
              <a:stCxn id="327" idx="3"/>
              <a:endCxn id="216" idx="1"/>
            </p:cNvCxnSpPr>
            <p:nvPr/>
          </p:nvCxnSpPr>
          <p:spPr>
            <a:xfrm>
              <a:off x="2609395" y="4420173"/>
              <a:ext cx="691504" cy="4365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EB888F-7F15-48F2-84F3-E3986802D8F5}"/>
                </a:ext>
              </a:extLst>
            </p:cNvPr>
            <p:cNvGrpSpPr/>
            <p:nvPr/>
          </p:nvGrpSpPr>
          <p:grpSpPr>
            <a:xfrm>
              <a:off x="2212397" y="4041648"/>
              <a:ext cx="642804" cy="2142744"/>
              <a:chOff x="688397" y="4041648"/>
              <a:chExt cx="642804" cy="214274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4BD208F1-FB9D-4740-8573-D9232031738E}"/>
                      </a:ext>
                    </a:extLst>
                  </p:cNvPr>
                  <p:cNvSpPr txBox="1"/>
                  <p:nvPr/>
                </p:nvSpPr>
                <p:spPr>
                  <a:xfrm>
                    <a:off x="688397" y="4041648"/>
                    <a:ext cx="64280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000"/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nor/>
                            </m:rPr>
                            <a:rPr lang="en-US" sz="2000" i="1"/>
                            <m:t>a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4BD208F1-FB9D-4740-8573-D923203173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397" y="4041648"/>
                    <a:ext cx="642804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667" t="-2000" r="-13333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4" name="Group List">
                <a:extLst>
                  <a:ext uri="{FF2B5EF4-FFF2-40B4-BE49-F238E27FC236}">
                    <a16:creationId xmlns:a16="http://schemas.microsoft.com/office/drawing/2014/main" id="{4F7431C7-BD12-4B5F-82AC-76B4B02652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5179" y="4392168"/>
                <a:ext cx="140216" cy="1792224"/>
                <a:chOff x="3657600" y="914400"/>
                <a:chExt cx="228924" cy="2926080"/>
              </a:xfrm>
            </p:grpSpPr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8BB1719B-C9AF-490B-8CCE-B2A98199780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914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BDD4404-65D0-47A4-B660-C706585D9AC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05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BBA6E339-4297-4B58-8984-95FE5A809A4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97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CCEA8018-A4CA-405B-B03A-3AA390139FB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188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1052D81C-FF15-46A6-A687-8CE5A2EFC96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280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3376D69D-6740-42CF-A801-5D3440846BD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371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95352144-0353-4D09-B294-01842506460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463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DF0D2D07-0DC1-467E-BCFF-10D8F7EB9AC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5544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05C95B02-D33C-4A2A-89EB-9AEC219DF55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6459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51F1EBD7-E0F7-468F-A0B7-BDB25ECD7FE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7373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422C1B4D-0D94-4F1E-992D-A508934184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8288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2E79A876-C896-409A-87BF-F70D0FD6AD6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9202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E9829382-30C3-4ECF-810F-4D4DF3D82A6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0116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DB480469-AFB7-428F-9398-AB2DB3BE61C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031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A7843B13-0E8A-4D27-BDE6-B5998C39B41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945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571660E7-0359-4798-B3CE-9F4E01423AA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2860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DF9A05C4-BACB-43B1-9D67-24106F447FE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3774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4C9EA878-CB90-43C7-8FA1-D48D7CEA537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4688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AA3F023A-2C8E-4162-A059-DBAA7209D77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5603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6EF8E510-09D8-4109-9997-FF693776F68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6517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C4582B7B-1D5F-47A2-98F1-BFDED1B9CDF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7432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AFE40F5E-8724-4BC6-858F-833A0265CE3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8346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C6F0DC22-6E01-426D-8634-309F04C669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9260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41751350-D607-4527-88F0-8951320C16C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0175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36F199BF-9E15-4A18-A1C4-45F49773C89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1089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130E6199-B103-45A9-B366-3E010136A70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00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AA3A2825-279D-4E41-A66C-8DA55DA70A9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91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535640B5-6243-48FA-8F41-26396AC5D54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383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E98CD081-F925-4E5F-B500-4B3B81FECDE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474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D9AB446D-0583-46C1-8329-09AD417DE43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566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79EE21A5-4B9A-480A-A42A-66BBF7EFA2A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657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0284AF68-8D86-4368-9017-FBDB01E74AD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749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9FBDD20-7BFC-4579-8DCA-673995D6B22A}"/>
                </a:ext>
              </a:extLst>
            </p:cNvPr>
            <p:cNvSpPr txBox="1">
              <a:spLocks/>
            </p:cNvSpPr>
            <p:nvPr/>
          </p:nvSpPr>
          <p:spPr>
            <a:xfrm>
              <a:off x="3300899" y="4673827"/>
              <a:ext cx="73152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i="1" dirty="0"/>
                <a:t>a</a:t>
              </a:r>
              <a:r>
                <a:rPr lang="en-US" i="1" baseline="-25000" dirty="0"/>
                <a:t>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067F3E5C-42C4-4B40-AAA3-FF26D835AC2B}"/>
                </a:ext>
              </a:extLst>
            </p:cNvPr>
            <p:cNvSpPr txBox="1">
              <a:spLocks/>
            </p:cNvSpPr>
            <p:nvPr/>
          </p:nvSpPr>
          <p:spPr>
            <a:xfrm>
              <a:off x="3300899" y="5038344"/>
              <a:ext cx="73152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1">
              <a:noAutofit/>
            </a:bodyPr>
            <a:lstStyle/>
            <a:p>
              <a:pPr algn="ctr"/>
              <a:r>
                <a:rPr lang="en-US" dirty="0"/>
                <a:t>0.993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A8F644-57FD-4DBA-9714-4B8E659529FD}"/>
              </a:ext>
            </a:extLst>
          </p:cNvPr>
          <p:cNvGrpSpPr/>
          <p:nvPr/>
        </p:nvGrpSpPr>
        <p:grpSpPr>
          <a:xfrm>
            <a:off x="4032419" y="2926080"/>
            <a:ext cx="2185416" cy="2139696"/>
            <a:chOff x="4032419" y="4041648"/>
            <a:chExt cx="2185416" cy="2139696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D9BD266-64A7-4009-9DB1-C3CDB1AE2DF4}"/>
                </a:ext>
              </a:extLst>
            </p:cNvPr>
            <p:cNvCxnSpPr>
              <a:cxnSpLocks/>
              <a:stCxn id="326" idx="1"/>
              <a:endCxn id="216" idx="3"/>
            </p:cNvCxnSpPr>
            <p:nvPr/>
          </p:nvCxnSpPr>
          <p:spPr>
            <a:xfrm flipH="1" flipV="1">
              <a:off x="4032419" y="4856707"/>
              <a:ext cx="621792" cy="1296634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63788204-E155-416A-BE57-7565877173A0}"/>
                </a:ext>
              </a:extLst>
            </p:cNvPr>
            <p:cNvCxnSpPr>
              <a:cxnSpLocks/>
              <a:stCxn id="295" idx="3"/>
              <a:endCxn id="220" idx="1"/>
            </p:cNvCxnSpPr>
            <p:nvPr/>
          </p:nvCxnSpPr>
          <p:spPr>
            <a:xfrm>
              <a:off x="4794427" y="4417125"/>
              <a:ext cx="691888" cy="4463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B24A44-BC6F-4E28-8B76-9BBBB451FDAF}"/>
                </a:ext>
              </a:extLst>
            </p:cNvPr>
            <p:cNvGrpSpPr/>
            <p:nvPr/>
          </p:nvGrpSpPr>
          <p:grpSpPr>
            <a:xfrm>
              <a:off x="4105571" y="4041648"/>
              <a:ext cx="1234120" cy="2139696"/>
              <a:chOff x="2581571" y="4041648"/>
              <a:chExt cx="1234120" cy="213969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C607A05F-B910-4977-9E5D-5A5784BBBD1F}"/>
                      </a:ext>
                    </a:extLst>
                  </p:cNvPr>
                  <p:cNvSpPr txBox="1"/>
                  <p:nvPr/>
                </p:nvSpPr>
                <p:spPr>
                  <a:xfrm>
                    <a:off x="2581571" y="4041648"/>
                    <a:ext cx="12341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000"/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nor/>
                            </m:rPr>
                            <a:rPr lang="en-US" sz="2000" i="1"/>
                            <m:t>a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C607A05F-B910-4977-9E5D-5A5784BBBD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1571" y="4041648"/>
                    <a:ext cx="123412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48" t="-2000" r="-6404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8" name="Group List">
                <a:extLst>
                  <a:ext uri="{FF2B5EF4-FFF2-40B4-BE49-F238E27FC236}">
                    <a16:creationId xmlns:a16="http://schemas.microsoft.com/office/drawing/2014/main" id="{43CDD763-28CD-487A-B35E-E7B8C6FA71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30211" y="4389120"/>
                <a:ext cx="140216" cy="1792224"/>
                <a:chOff x="3657600" y="914400"/>
                <a:chExt cx="228924" cy="2926080"/>
              </a:xfrm>
            </p:grpSpPr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FBFF8AD8-F5A0-4500-9C60-59D8396A809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914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DEEA04E9-64AF-402A-9759-7E9C6E1B6FC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05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6419E7A8-6705-425A-8FBE-E9FD7F073AE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97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9F7F1FF5-6855-44F3-8407-CF597F8E8F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188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46ACDE23-6E95-4864-B118-82759E33BF9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280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B4A8CB91-E4D1-4C5B-B9B2-0A3294E29E8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371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31D4EC82-48E8-4D9E-8175-E2231413861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463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D9F68F80-0B74-4F28-BFFB-ABCC46B4DC8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5544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139E86EA-868A-4A48-8D02-EDFBB722316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6459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116025D-1474-4277-BCD9-8FD282BA25E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7373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C6026360-7437-4049-9483-536D22701CE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8288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9CD016E0-F18F-4F6C-A458-6B6FB74B771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9202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78D9FF90-CC3B-42C7-98B5-16E6F71E7F6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0116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CC733286-5025-436C-A930-E7C8A67BDD6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031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F18763C9-E28C-47E4-B8C0-75081518FC5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945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91A8396B-95B9-4862-B072-C2860A2691B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2860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BB721B78-E6D9-4976-A34D-6C73A79E26B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3774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1E6E0064-B346-4831-8D8F-57CEDD0B807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4688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493408BF-AFF8-4B7C-8A16-E1BB0FFA316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5603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D598A40D-BCD4-47BC-A02A-C3794585242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6517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D8117331-A2CF-42A8-BA83-C67A827854B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7432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CF625228-F5BC-4B04-B5AF-CB3777FA3C4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8346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4601B856-3EAB-4C44-B1DF-1BAE864F34D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9260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4FE449E1-FC06-4A54-A326-C8C9EB1791D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0175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5593AE92-087B-4FE9-8302-DF6A42CC1F9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1089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CB2D2F91-3830-498E-9B7D-02204561550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00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D128A5CB-6708-46FB-9C16-CD1FA602240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91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A2A443CD-8F64-42F5-B063-E87992CED36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383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949F15D7-8FFF-49AC-A4B5-9F3CC8B7805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474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6FFD4032-0DFC-45A9-9A55-A2DD327D0CB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566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34C9A5A0-5A56-4128-874E-2F42DF9BA75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657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50892D39-835F-4421-8289-6E67A9C6014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749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AAD08F0-9CEB-47CC-9F50-84936DD5052B}"/>
                </a:ext>
              </a:extLst>
            </p:cNvPr>
            <p:cNvSpPr txBox="1">
              <a:spLocks/>
            </p:cNvSpPr>
            <p:nvPr/>
          </p:nvSpPr>
          <p:spPr>
            <a:xfrm>
              <a:off x="5486315" y="4680573"/>
              <a:ext cx="73152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i="1" dirty="0"/>
                <a:t>a</a:t>
              </a:r>
              <a:r>
                <a:rPr lang="en-US" i="1" baseline="-25000" dirty="0"/>
                <a:t>2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2F85B88-4769-4F40-8275-EA34DF7EBFFB}"/>
                </a:ext>
              </a:extLst>
            </p:cNvPr>
            <p:cNvSpPr txBox="1">
              <a:spLocks/>
            </p:cNvSpPr>
            <p:nvPr/>
          </p:nvSpPr>
          <p:spPr>
            <a:xfrm>
              <a:off x="5486315" y="5045090"/>
              <a:ext cx="73152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1">
              <a:noAutofit/>
            </a:bodyPr>
            <a:lstStyle/>
            <a:p>
              <a:pPr algn="ctr"/>
              <a:r>
                <a:rPr lang="en-US" dirty="0"/>
                <a:t>0.779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FBB438-B1D3-4377-96A9-CD67580FFE2B}"/>
              </a:ext>
            </a:extLst>
          </p:cNvPr>
          <p:cNvGrpSpPr/>
          <p:nvPr/>
        </p:nvGrpSpPr>
        <p:grpSpPr>
          <a:xfrm>
            <a:off x="5623475" y="2926080"/>
            <a:ext cx="2800956" cy="2139696"/>
            <a:chOff x="5623475" y="4041648"/>
            <a:chExt cx="2800956" cy="2139696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BBF9E2-1B0D-4277-B076-BC10D0B28354}"/>
                </a:ext>
              </a:extLst>
            </p:cNvPr>
            <p:cNvCxnSpPr>
              <a:cxnSpLocks/>
              <a:stCxn id="293" idx="1"/>
              <a:endCxn id="220" idx="3"/>
            </p:cNvCxnSpPr>
            <p:nvPr/>
          </p:nvCxnSpPr>
          <p:spPr>
            <a:xfrm flipH="1" flipV="1">
              <a:off x="6217835" y="4863453"/>
              <a:ext cx="621792" cy="1233881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AF70FBD-FB7C-4ACC-8C64-C7782B0B4D29}"/>
                </a:ext>
              </a:extLst>
            </p:cNvPr>
            <p:cNvSpPr/>
            <p:nvPr/>
          </p:nvSpPr>
          <p:spPr>
            <a:xfrm>
              <a:off x="5623475" y="5344287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👎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788AE7-C333-483C-832F-E31251EE9A5A}"/>
                </a:ext>
              </a:extLst>
            </p:cNvPr>
            <p:cNvGrpSpPr/>
            <p:nvPr/>
          </p:nvGrpSpPr>
          <p:grpSpPr>
            <a:xfrm>
              <a:off x="6007523" y="4041648"/>
              <a:ext cx="1798698" cy="2139696"/>
              <a:chOff x="4483523" y="4041648"/>
              <a:chExt cx="1798698" cy="2139696"/>
            </a:xfrm>
          </p:grpSpPr>
          <p:grpSp>
            <p:nvGrpSpPr>
              <p:cNvPr id="222" name="Group List">
                <a:extLst>
                  <a:ext uri="{FF2B5EF4-FFF2-40B4-BE49-F238E27FC236}">
                    <a16:creationId xmlns:a16="http://schemas.microsoft.com/office/drawing/2014/main" id="{9A0B8723-5A63-4720-94AD-A23B5BBCB5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15627" y="4389120"/>
                <a:ext cx="140216" cy="1792224"/>
                <a:chOff x="3657600" y="914400"/>
                <a:chExt cx="228924" cy="2926080"/>
              </a:xfrm>
            </p:grpSpPr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5455CEFD-F418-4F33-A08C-AA507CCEC69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914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A4757FEC-54B6-42AE-A6DE-F80336B5C53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05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253264C6-6689-40A1-AB1A-427CE10113A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97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1E42AF69-021D-47D5-A1A9-F8EDA882D2D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188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F39F81F4-90E8-4907-9B17-05D0AB9928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280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C2F9E00D-4719-45C1-BD31-8080A308F6A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371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C1C9D98B-AF7A-4C68-9C90-2B833A5D986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463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C5C145D7-BC15-46CD-BD73-21838D13161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5544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386B9AC8-5CCB-428E-BB44-D2F562270B7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6459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F40846F5-EA9C-4C1C-AE98-3457BFF1AD1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7373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C6378F20-653A-41FB-B899-C874C0FD7DB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8288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18815EF2-B4A6-441C-8344-FC6906A00F4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9202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25CE4E3C-CF05-4809-8459-25EEE068896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0116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CC1D9C64-BCA3-487A-A219-F2FDA339855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031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351A5918-A27E-4049-9042-74BA9CBE2C1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945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2A474A79-FB50-4D39-A34E-68243803091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2860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A5E5E064-F31E-47F5-8D93-A18329CD2E0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3774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F2AF361B-537B-4AA6-84DE-40FDAB3CEA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4688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262F8D7C-224D-47E9-B7A8-A6933AB3EDC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5603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AF847F9E-88D9-4C96-899D-70FEE88D5DC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6517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8F354264-6C85-4D7D-9A98-4F9F7BD5C9A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7432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7A5FBE95-5E81-44DC-91AF-1B138E28838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8346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AAC1BF43-B5BC-4993-99EA-2044F130FA9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9260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22B34791-03F0-43B9-B5B1-EE4F3FBF021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0175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82DA616D-74AD-443A-B0AC-6EDCC658C65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1089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C41CE276-DE47-4A22-A675-880E794B0B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00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D145FD3-55B4-4D8C-ACEE-D14A678C6B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91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F4F6516E-EDC0-4C9F-A917-1DC1778F33C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383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2CA981EC-A31C-4350-9D9D-BDEAADA4B84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474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D35B3B0F-0697-47A1-B75D-710050C0A10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566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1FEE1087-1D16-48C4-A56B-57362715867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657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8AA53486-89F2-4D06-967A-0F5752EA6F5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749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0F76151B-1284-46EC-B0BA-9F85CAA2C6F4}"/>
                      </a:ext>
                    </a:extLst>
                  </p:cNvPr>
                  <p:cNvSpPr txBox="1"/>
                  <p:nvPr/>
                </p:nvSpPr>
                <p:spPr>
                  <a:xfrm>
                    <a:off x="4483523" y="4041648"/>
                    <a:ext cx="179869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000"/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nor/>
                            </m:rPr>
                            <a:rPr lang="en-US" sz="2000" i="1"/>
                            <m:t>a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∣¬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/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,¬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/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0F76151B-1284-46EC-B0BA-9F85CAA2C6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3523" y="4041648"/>
                    <a:ext cx="179869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703" t="-2000" r="-4392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5351E1B-0436-464D-AA33-10B47DBD20DB}"/>
                </a:ext>
              </a:extLst>
            </p:cNvPr>
            <p:cNvCxnSpPr>
              <a:cxnSpLocks/>
              <a:stCxn id="263" idx="3"/>
              <a:endCxn id="227" idx="1"/>
            </p:cNvCxnSpPr>
            <p:nvPr/>
          </p:nvCxnSpPr>
          <p:spPr>
            <a:xfrm>
              <a:off x="6979843" y="4417125"/>
              <a:ext cx="691888" cy="4395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B2D2591-934C-4415-B3E7-012AE025A61D}"/>
                </a:ext>
              </a:extLst>
            </p:cNvPr>
            <p:cNvSpPr txBox="1">
              <a:spLocks/>
            </p:cNvSpPr>
            <p:nvPr/>
          </p:nvSpPr>
          <p:spPr>
            <a:xfrm>
              <a:off x="7671731" y="4673827"/>
              <a:ext cx="73152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i="1" dirty="0"/>
                <a:t>a</a:t>
              </a:r>
              <a:r>
                <a:rPr lang="en-US" i="1" baseline="-25000" dirty="0"/>
                <a:t>3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1378F4-2460-4FE2-84F9-3D8C69F0DD18}"/>
                </a:ext>
              </a:extLst>
            </p:cNvPr>
            <p:cNvSpPr txBox="1">
              <a:spLocks/>
            </p:cNvSpPr>
            <p:nvPr/>
          </p:nvSpPr>
          <p:spPr>
            <a:xfrm>
              <a:off x="7644300" y="5038345"/>
              <a:ext cx="780131" cy="3008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1">
              <a:noAutofit/>
            </a:bodyPr>
            <a:lstStyle/>
            <a:p>
              <a:pPr algn="ctr"/>
              <a:r>
                <a:rPr lang="en-US" dirty="0"/>
                <a:t>0.046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EDFF52-E5C1-4989-AB10-55E860F0B4E1}"/>
              </a:ext>
            </a:extLst>
          </p:cNvPr>
          <p:cNvGrpSpPr/>
          <p:nvPr/>
        </p:nvGrpSpPr>
        <p:grpSpPr>
          <a:xfrm>
            <a:off x="7799747" y="2926080"/>
            <a:ext cx="2298368" cy="2138752"/>
            <a:chOff x="7799747" y="4042592"/>
            <a:chExt cx="2298368" cy="2138752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E7E7CF-5BC6-4027-835A-2A28821A8BB4}"/>
                </a:ext>
              </a:extLst>
            </p:cNvPr>
            <p:cNvCxnSpPr>
              <a:cxnSpLocks/>
              <a:stCxn id="231" idx="1"/>
              <a:endCxn id="227" idx="3"/>
            </p:cNvCxnSpPr>
            <p:nvPr/>
          </p:nvCxnSpPr>
          <p:spPr>
            <a:xfrm flipH="1">
              <a:off x="8403251" y="4417124"/>
              <a:ext cx="621793" cy="440527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FA7AA2C-6B08-4D79-B832-2728143D98C2}"/>
                </a:ext>
              </a:extLst>
            </p:cNvPr>
            <p:cNvSpPr/>
            <p:nvPr/>
          </p:nvSpPr>
          <p:spPr>
            <a:xfrm>
              <a:off x="7799747" y="430303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👍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7329D9-2FBD-4B63-9229-397EAF409F63}"/>
                </a:ext>
              </a:extLst>
            </p:cNvPr>
            <p:cNvGrpSpPr/>
            <p:nvPr/>
          </p:nvGrpSpPr>
          <p:grpSpPr>
            <a:xfrm>
              <a:off x="7946052" y="4042592"/>
              <a:ext cx="2152063" cy="2138752"/>
              <a:chOff x="6422051" y="4042592"/>
              <a:chExt cx="2152063" cy="2138752"/>
            </a:xfrm>
          </p:grpSpPr>
          <p:grpSp>
            <p:nvGrpSpPr>
              <p:cNvPr id="229" name="Group List">
                <a:extLst>
                  <a:ext uri="{FF2B5EF4-FFF2-40B4-BE49-F238E27FC236}">
                    <a16:creationId xmlns:a16="http://schemas.microsoft.com/office/drawing/2014/main" id="{69DADC11-7FA2-4220-942A-9BDEFC87B0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1043" y="4389120"/>
                <a:ext cx="140216" cy="1792224"/>
                <a:chOff x="3657600" y="914400"/>
                <a:chExt cx="228924" cy="2926080"/>
              </a:xfrm>
            </p:grpSpPr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2E94380F-7427-4E9B-92BB-75264B913FD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914400"/>
                  <a:ext cx="228924" cy="9144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EDBB34-94B2-4F3E-A19E-827195F7BE0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05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C31D31C3-CC95-400D-8E1F-27B32ED60AB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097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4367D6E6-0CB8-4451-88DD-286096FF509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188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C0DCA3C-0D8E-42A2-B410-5EBB8CA7D0B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280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EF399FF5-F6F8-415E-AC21-37794758A8B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371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1A2D42AB-DA4A-4D5A-9E02-EE65DF69B72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463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41F7EE9E-3D37-4C92-B434-A4C2DEB6A66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5544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27E103CE-D868-4FAC-8966-B5F732E4EE8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6459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66C11A6-4D7E-4A64-8E11-121D0A4DD7D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7373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25773C9-EB68-443A-B826-E6D40ABC4E1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8288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7484CCD0-33F3-4CFE-9A6B-E52E64E3D70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19202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22C04B5A-4F95-45A2-8092-D6ACB1BDEFB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0116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DDF966FC-7865-4159-976B-1323E54CC68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031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E8546223-EC50-4840-94F8-8FE95BE1A20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1945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2639EA49-FE4C-406C-B6BA-919F93E6E4A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2860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6090EC0C-84AB-4AEA-823A-378EBA6B6BD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3774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734ED263-D2E5-469E-B32E-D8DC113BA35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4688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DA09204-F953-48D5-B670-B863D9CB3FD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5603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BEE856B-6E15-4A3F-87A9-9610196B58C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6517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8C50446-C081-4D89-A861-2C2F6FB64C1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7432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53CDEB6D-4E0A-4039-8B83-87051C2F7A3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8346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918928E1-32CA-4A68-A1AB-B5A7262590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29260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91B57441-A50B-4109-A18C-7B7E212595B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0175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A87C515E-0C8B-4A1A-BF24-834C4A7F509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1089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AF30F79F-1B09-4C1D-8526-B7AD7ECDF08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004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960D8EBE-798E-48C6-A458-0D8851768C5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2918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B19CBDE-CD81-4A5B-BE9C-4E6D23F95D7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38328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A1784B07-6998-4024-B7BE-7F1C5864004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47472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A4C80F6B-AE68-44AA-861E-B893744B04A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56616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3D5AEF88-47E7-4DE6-92B3-A7F5E06E8A2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65760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3DA45E6B-0772-41DD-9139-1C04BE5D2C1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657600" y="3749040"/>
                  <a:ext cx="228924" cy="9144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32B90221-7414-4295-A2CB-7BB29171B135}"/>
                      </a:ext>
                    </a:extLst>
                  </p:cNvPr>
                  <p:cNvSpPr txBox="1"/>
                  <p:nvPr/>
                </p:nvSpPr>
                <p:spPr>
                  <a:xfrm>
                    <a:off x="6422051" y="4042592"/>
                    <a:ext cx="2152063" cy="3458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000"/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 i="1"/>
                            <m:t>a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∣¬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/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,¬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/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/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32B90221-7414-4295-A2CB-7BB29171B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2051" y="4042592"/>
                    <a:ext cx="2152063" cy="3458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60" r="-3672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DE573F-DF60-41D6-9F88-BC1869F68DA8}"/>
              </a:ext>
            </a:extLst>
          </p:cNvPr>
          <p:cNvGrpSpPr/>
          <p:nvPr/>
        </p:nvGrpSpPr>
        <p:grpSpPr>
          <a:xfrm>
            <a:off x="2103718" y="1855672"/>
            <a:ext cx="8092141" cy="1516277"/>
            <a:chOff x="2103718" y="1855672"/>
            <a:chExt cx="8092141" cy="15162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AF9031-0531-401F-A39D-5786E22CC09A}"/>
                </a:ext>
              </a:extLst>
            </p:cNvPr>
            <p:cNvSpPr/>
            <p:nvPr/>
          </p:nvSpPr>
          <p:spPr>
            <a:xfrm>
              <a:off x="2103718" y="2826820"/>
              <a:ext cx="8092141" cy="5451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CF4374-20E8-403D-A4BE-05264B539B4D}"/>
                </a:ext>
              </a:extLst>
            </p:cNvPr>
            <p:cNvSpPr txBox="1"/>
            <p:nvPr/>
          </p:nvSpPr>
          <p:spPr>
            <a:xfrm>
              <a:off x="2576322" y="1855672"/>
              <a:ext cx="7034306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82880" bIns="137160" rtlCol="0">
              <a:spAutoFit/>
            </a:bodyPr>
            <a:lstStyle/>
            <a:p>
              <a:pPr algn="ctr"/>
              <a:r>
                <a:rPr lang="en-US" sz="2800" dirty="0"/>
                <a:t>How do we </a:t>
              </a:r>
              <a:r>
                <a:rPr lang="en-US" sz="2800" b="1" dirty="0"/>
                <a:t>extract</a:t>
              </a:r>
              <a:r>
                <a:rPr lang="en-US" sz="2800" dirty="0"/>
                <a:t> this probabilistic model?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09BC00-4AE3-4849-9F15-0A911D23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of Alarms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30D42-733F-45FF-854E-0CE038F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1A62D-8BBF-48D4-840F-EE40B87ED1F7}"/>
              </a:ext>
            </a:extLst>
          </p:cNvPr>
          <p:cNvSpPr txBox="1"/>
          <p:nvPr/>
        </p:nvSpPr>
        <p:spPr>
          <a:xfrm>
            <a:off x="5940092" y="2695220"/>
            <a:ext cx="40969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“Even if both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) and next(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hold, we </a:t>
            </a:r>
            <a:r>
              <a:rPr lang="en-US" sz="2400" b="1" i="1" dirty="0"/>
              <a:t>only believe</a:t>
            </a:r>
            <a:r>
              <a:rPr lang="en-US" sz="2400" i="1" dirty="0"/>
              <a:t>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with confidence 0.95.”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97A5FB-354F-4CDD-A685-CF6419C9E00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67000" y="4805363"/>
              <a:ext cx="6858000" cy="13716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341950476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47919983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753718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60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/>
                            <a:t>Pr</a:t>
                          </a:r>
                          <a:r>
                            <a:rPr lang="en-US" sz="1600" dirty="0"/>
                            <a:t>(par(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 |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Pr(¬ 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 |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2809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i="1" dirty="0"/>
                            <a:t> = </a:t>
                          </a:r>
                          <a:r>
                            <a:rPr lang="en-US" sz="1600" dirty="0"/>
                            <a:t>“par(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) ∧ next(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)”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0.95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904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i="1" dirty="0"/>
                            <a:t> = </a:t>
                          </a:r>
                          <a:r>
                            <a:rPr lang="en-US" sz="1600" dirty="0"/>
                            <a:t>“¬ (par(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) ∧ next(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))”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44405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97A5FB-354F-4CDD-A685-CF6419C9E00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67000" y="4805363"/>
              <a:ext cx="6858000" cy="13716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341950476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47919983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753718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60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4419" t="-1333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5333" t="-1333" r="-333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2809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0000" r="-114667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0.95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904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2667" r="-11466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44405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Rule rn">
                <a:extLst>
                  <a:ext uri="{FF2B5EF4-FFF2-40B4-BE49-F238E27FC236}">
                    <a16:creationId xmlns:a16="http://schemas.microsoft.com/office/drawing/2014/main" id="{6C5D1E19-3D10-471E-A4ED-DB1B43C783D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Rule rn">
                <a:extLst>
                  <a:ext uri="{FF2B5EF4-FFF2-40B4-BE49-F238E27FC236}">
                    <a16:creationId xmlns:a16="http://schemas.microsoft.com/office/drawing/2014/main" id="{6C5D1E19-3D10-471E-A4ED-DB1B43C783D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22" t="-1316" r="-20133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111" t="-1316" r="-667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82D58F5-BEC8-4343-B5D7-E863D371181C}"/>
              </a:ext>
            </a:extLst>
          </p:cNvPr>
          <p:cNvSpPr/>
          <p:nvPr/>
        </p:nvSpPr>
        <p:spPr>
          <a:xfrm>
            <a:off x="7376414" y="570707"/>
            <a:ext cx="2660650" cy="914400"/>
          </a:xfrm>
          <a:prstGeom prst="wedgeRectCallout">
            <a:avLst>
              <a:gd name="adj1" fmla="val -43923"/>
              <a:gd name="adj2" fmla="val 844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rule causes incompleteness!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29AAA5-EAC6-42F1-BC73-B6F3D283B976}"/>
              </a:ext>
            </a:extLst>
          </p:cNvPr>
          <p:cNvGrpSpPr/>
          <p:nvPr/>
        </p:nvGrpSpPr>
        <p:grpSpPr>
          <a:xfrm>
            <a:off x="2152650" y="2611371"/>
            <a:ext cx="3086100" cy="1741741"/>
            <a:chOff x="5426964" y="4431285"/>
            <a:chExt cx="3086100" cy="1741741"/>
          </a:xfrm>
        </p:grpSpPr>
        <p:sp>
          <p:nvSpPr>
            <p:cNvPr id="21" name="N_L2_L3">
              <a:extLst>
                <a:ext uri="{FF2B5EF4-FFF2-40B4-BE49-F238E27FC236}">
                  <a16:creationId xmlns:a16="http://schemas.microsoft.com/office/drawing/2014/main" id="{AA64D6D2-37BA-464D-85F0-C54CBEE46153}"/>
                </a:ext>
              </a:extLst>
            </p:cNvPr>
            <p:cNvSpPr txBox="1"/>
            <p:nvPr/>
          </p:nvSpPr>
          <p:spPr>
            <a:xfrm>
              <a:off x="54269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22" name="P_L1_L2">
              <a:extLst>
                <a:ext uri="{FF2B5EF4-FFF2-40B4-BE49-F238E27FC236}">
                  <a16:creationId xmlns:a16="http://schemas.microsoft.com/office/drawing/2014/main" id="{F59EB09D-0021-4F8C-BF56-6B500A83B63C}"/>
                </a:ext>
              </a:extLst>
            </p:cNvPr>
            <p:cNvSpPr txBox="1"/>
            <p:nvPr/>
          </p:nvSpPr>
          <p:spPr>
            <a:xfrm>
              <a:off x="71414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23" name="rn_L1_L2_L3">
              <a:extLst>
                <a:ext uri="{FF2B5EF4-FFF2-40B4-BE49-F238E27FC236}">
                  <a16:creationId xmlns:a16="http://schemas.microsoft.com/office/drawing/2014/main" id="{09CBFD29-7ACF-4654-AA93-23BEC16139E6}"/>
                </a:ext>
              </a:extLst>
            </p:cNvPr>
            <p:cNvSpPr txBox="1"/>
            <p:nvPr/>
          </p:nvSpPr>
          <p:spPr>
            <a:xfrm>
              <a:off x="6312804" y="5117085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4" name="P_L1_L3">
              <a:extLst>
                <a:ext uri="{FF2B5EF4-FFF2-40B4-BE49-F238E27FC236}">
                  <a16:creationId xmlns:a16="http://schemas.microsoft.com/office/drawing/2014/main" id="{257097EC-F75E-49C4-9988-89E3260655CE}"/>
                </a:ext>
              </a:extLst>
            </p:cNvPr>
            <p:cNvSpPr txBox="1"/>
            <p:nvPr/>
          </p:nvSpPr>
          <p:spPr>
            <a:xfrm>
              <a:off x="6312804" y="5715826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25" name="Straight Arrow Connector A_1">
              <a:extLst>
                <a:ext uri="{FF2B5EF4-FFF2-40B4-BE49-F238E27FC236}">
                  <a16:creationId xmlns:a16="http://schemas.microsoft.com/office/drawing/2014/main" id="{895DB4D1-3C57-4840-8D1B-51D2B7E63ADF}"/>
                </a:ext>
              </a:extLst>
            </p:cNvPr>
            <p:cNvCxnSpPr>
              <a:stCxn id="21" idx="2"/>
              <a:endCxn id="23" idx="0"/>
            </p:cNvCxnSpPr>
            <p:nvPr/>
          </p:nvCxnSpPr>
          <p:spPr>
            <a:xfrm>
              <a:off x="6112764" y="4888485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A_2">
              <a:extLst>
                <a:ext uri="{FF2B5EF4-FFF2-40B4-BE49-F238E27FC236}">
                  <a16:creationId xmlns:a16="http://schemas.microsoft.com/office/drawing/2014/main" id="{75663742-6681-4B3C-A653-F491C175FE9A}"/>
                </a:ext>
              </a:extLst>
            </p:cNvPr>
            <p:cNvCxnSpPr>
              <a:stCxn id="22" idx="2"/>
              <a:endCxn id="23" idx="0"/>
            </p:cNvCxnSpPr>
            <p:nvPr/>
          </p:nvCxnSpPr>
          <p:spPr>
            <a:xfrm flipH="1">
              <a:off x="6998604" y="4888485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c">
              <a:extLst>
                <a:ext uri="{FF2B5EF4-FFF2-40B4-BE49-F238E27FC236}">
                  <a16:creationId xmlns:a16="http://schemas.microsoft.com/office/drawing/2014/main" id="{D4E35B63-F5FC-49D3-A23E-6FCFB23A2CBD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6998604" y="5482845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3842868-4114-4916-B30B-ADF1D817AF8C}"/>
              </a:ext>
            </a:extLst>
          </p:cNvPr>
          <p:cNvSpPr txBox="1"/>
          <p:nvPr/>
        </p:nvSpPr>
        <p:spPr>
          <a:xfrm>
            <a:off x="5940553" y="2697480"/>
            <a:ext cx="40969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“Even if both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) and next(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hold, we </a:t>
            </a:r>
            <a:r>
              <a:rPr lang="en-US" sz="2400" b="1" i="1" dirty="0"/>
              <a:t>only believe</a:t>
            </a:r>
            <a:r>
              <a:rPr lang="en-US" sz="2400" i="1" dirty="0"/>
              <a:t>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with confidence </a:t>
            </a:r>
            <a:r>
              <a:rPr lang="en-US" sz="2400" i="1" dirty="0">
                <a:highlight>
                  <a:srgbClr val="FFFF00"/>
                </a:highlight>
              </a:rPr>
              <a:t>0.95</a:t>
            </a:r>
            <a:r>
              <a:rPr lang="en-US" sz="2400" i="1" dirty="0"/>
              <a:t>.”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9458E33B-B795-4AA0-ACB0-20E7DF46D77C}"/>
              </a:ext>
            </a:extLst>
          </p:cNvPr>
          <p:cNvSpPr/>
          <p:nvPr/>
        </p:nvSpPr>
        <p:spPr>
          <a:xfrm>
            <a:off x="7376414" y="2417757"/>
            <a:ext cx="2660650" cy="914400"/>
          </a:xfrm>
          <a:prstGeom prst="wedgeRectCallout">
            <a:avLst>
              <a:gd name="adj1" fmla="val -34138"/>
              <a:gd name="adj2" fmla="val 10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Quantifies incompleteness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49471-486E-432F-97B6-39F7C745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AF401D-653C-4E86-ACB7-7D1191B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</p:spTree>
    <p:extLst>
      <p:ext uri="{BB962C8B-B14F-4D97-AF65-F5344CB8AC3E}">
        <p14:creationId xmlns:p14="http://schemas.microsoft.com/office/powerpoint/2010/main" val="21257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9" grpId="0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04C6-DC6D-4F58-B4D9-8EB3EA44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of Alarms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5C724-D4B3-4C8C-A1DE-8760B0BE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16</a:t>
            </a:fld>
            <a:endParaRPr lang="en-US"/>
          </a:p>
        </p:txBody>
      </p:sp>
      <p:sp>
        <p:nvSpPr>
          <p:cNvPr id="4" name="P_L1_L2">
            <a:extLst>
              <a:ext uri="{FF2B5EF4-FFF2-40B4-BE49-F238E27FC236}">
                <a16:creationId xmlns:a16="http://schemas.microsoft.com/office/drawing/2014/main" id="{17B87B0E-0BF2-414C-AF52-DF33C1160F94}"/>
              </a:ext>
            </a:extLst>
          </p:cNvPr>
          <p:cNvSpPr txBox="1">
            <a:spLocks/>
          </p:cNvSpPr>
          <p:nvPr/>
        </p:nvSpPr>
        <p:spPr>
          <a:xfrm>
            <a:off x="5058099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5" name="N_L2_L3">
            <a:extLst>
              <a:ext uri="{FF2B5EF4-FFF2-40B4-BE49-F238E27FC236}">
                <a16:creationId xmlns:a16="http://schemas.microsoft.com/office/drawing/2014/main" id="{C1E73154-C721-4BFB-9BCE-65F60C634424}"/>
              </a:ext>
            </a:extLst>
          </p:cNvPr>
          <p:cNvSpPr txBox="1">
            <a:spLocks/>
          </p:cNvSpPr>
          <p:nvPr/>
        </p:nvSpPr>
        <p:spPr>
          <a:xfrm>
            <a:off x="6341423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6" name="rn_L1_L2_L3">
            <a:extLst>
              <a:ext uri="{FF2B5EF4-FFF2-40B4-BE49-F238E27FC236}">
                <a16:creationId xmlns:a16="http://schemas.microsoft.com/office/drawing/2014/main" id="{D011CBE4-0D65-42D4-920A-3B35214DCAFC}"/>
              </a:ext>
            </a:extLst>
          </p:cNvPr>
          <p:cNvSpPr txBox="1">
            <a:spLocks/>
          </p:cNvSpPr>
          <p:nvPr/>
        </p:nvSpPr>
        <p:spPr>
          <a:xfrm>
            <a:off x="5696770" y="265842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99A2B-118A-4339-A85B-508451F2FAEA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629600" y="2472374"/>
            <a:ext cx="638671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3C8B24-3A2D-41E0-8322-FFC81B2877C9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268271" y="2472374"/>
            <a:ext cx="644653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BE480E-E25A-48B1-ACA6-81E13237A6C2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6268270" y="302418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n_L1_L3_L4">
            <a:extLst>
              <a:ext uri="{FF2B5EF4-FFF2-40B4-BE49-F238E27FC236}">
                <a16:creationId xmlns:a16="http://schemas.microsoft.com/office/drawing/2014/main" id="{23C80F11-0F22-40CE-A42B-9BAD72039A3D}"/>
              </a:ext>
            </a:extLst>
          </p:cNvPr>
          <p:cNvSpPr txBox="1">
            <a:spLocks/>
          </p:cNvSpPr>
          <p:nvPr/>
        </p:nvSpPr>
        <p:spPr>
          <a:xfrm>
            <a:off x="5696770" y="375570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1" name="P_L1_L3">
            <a:extLst>
              <a:ext uri="{FF2B5EF4-FFF2-40B4-BE49-F238E27FC236}">
                <a16:creationId xmlns:a16="http://schemas.microsoft.com/office/drawing/2014/main" id="{E6E9D8A4-92EB-45FB-BD06-54CCD1D0BC99}"/>
              </a:ext>
            </a:extLst>
          </p:cNvPr>
          <p:cNvSpPr txBox="1">
            <a:spLocks/>
          </p:cNvSpPr>
          <p:nvPr/>
        </p:nvSpPr>
        <p:spPr>
          <a:xfrm>
            <a:off x="5696770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12" name="N_L3_L4">
            <a:extLst>
              <a:ext uri="{FF2B5EF4-FFF2-40B4-BE49-F238E27FC236}">
                <a16:creationId xmlns:a16="http://schemas.microsoft.com/office/drawing/2014/main" id="{F024B7CB-FDF4-4FD0-BFEC-9292C6255398}"/>
              </a:ext>
            </a:extLst>
          </p:cNvPr>
          <p:cNvSpPr txBox="1">
            <a:spLocks/>
          </p:cNvSpPr>
          <p:nvPr/>
        </p:nvSpPr>
        <p:spPr>
          <a:xfrm>
            <a:off x="6981503" y="320389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FB6FB6-5ECF-4AD9-BB5E-C4FE1C3B6F1F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6268270" y="357282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8C1418-B9F5-4D0F-A423-4B31C2520E48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 flipH="1">
            <a:off x="6268271" y="3569654"/>
            <a:ext cx="1284733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61414E-5030-4393-9399-E7F321257786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268270" y="412146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_L1_L4">
            <a:extLst>
              <a:ext uri="{FF2B5EF4-FFF2-40B4-BE49-F238E27FC236}">
                <a16:creationId xmlns:a16="http://schemas.microsoft.com/office/drawing/2014/main" id="{912EF1B1-64DB-49C7-845A-260EFC85DC30}"/>
              </a:ext>
            </a:extLst>
          </p:cNvPr>
          <p:cNvSpPr txBox="1">
            <a:spLocks/>
          </p:cNvSpPr>
          <p:nvPr/>
        </p:nvSpPr>
        <p:spPr>
          <a:xfrm>
            <a:off x="5696770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sp>
        <p:nvSpPr>
          <p:cNvPr id="17" name="A_L1_L4">
            <a:extLst>
              <a:ext uri="{FF2B5EF4-FFF2-40B4-BE49-F238E27FC236}">
                <a16:creationId xmlns:a16="http://schemas.microsoft.com/office/drawing/2014/main" id="{4D80EEF9-C9AF-462D-A674-4DAD3F8F20AB}"/>
              </a:ext>
            </a:extLst>
          </p:cNvPr>
          <p:cNvSpPr txBox="1">
            <a:spLocks/>
          </p:cNvSpPr>
          <p:nvPr/>
        </p:nvSpPr>
        <p:spPr>
          <a:xfrm>
            <a:off x="6981503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sp>
        <p:nvSpPr>
          <p:cNvPr id="18" name="race_L1_L4">
            <a:extLst>
              <a:ext uri="{FF2B5EF4-FFF2-40B4-BE49-F238E27FC236}">
                <a16:creationId xmlns:a16="http://schemas.microsoft.com/office/drawing/2014/main" id="{4EAA573B-9759-4BE7-B7E8-586EAA168A4E}"/>
              </a:ext>
            </a:extLst>
          </p:cNvPr>
          <p:cNvSpPr txBox="1">
            <a:spLocks/>
          </p:cNvSpPr>
          <p:nvPr/>
        </p:nvSpPr>
        <p:spPr>
          <a:xfrm>
            <a:off x="6339136" y="485298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R′</a:t>
            </a:r>
          </a:p>
        </p:txBody>
      </p:sp>
      <p:sp>
        <p:nvSpPr>
          <p:cNvPr id="19" name="mr_L1_L4">
            <a:extLst>
              <a:ext uri="{FF2B5EF4-FFF2-40B4-BE49-F238E27FC236}">
                <a16:creationId xmlns:a16="http://schemas.microsoft.com/office/drawing/2014/main" id="{10C1E726-D611-4B8A-8D0D-54C147EEAF04}"/>
              </a:ext>
            </a:extLst>
          </p:cNvPr>
          <p:cNvSpPr txBox="1">
            <a:spLocks/>
          </p:cNvSpPr>
          <p:nvPr/>
        </p:nvSpPr>
        <p:spPr>
          <a:xfrm>
            <a:off x="6339136" y="5401628"/>
            <a:ext cx="1143000" cy="3657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race(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C81F97-983B-4E71-B021-CE7635F47279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6268270" y="4670108"/>
            <a:ext cx="64236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684A9D-8AF8-43F7-9A28-B658D27E185C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6910637" y="4670108"/>
            <a:ext cx="64236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E06CC-FBEF-45D8-9235-8FF0A3BC8A5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6910636" y="521874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_L3_L2">
            <a:extLst>
              <a:ext uri="{FF2B5EF4-FFF2-40B4-BE49-F238E27FC236}">
                <a16:creationId xmlns:a16="http://schemas.microsoft.com/office/drawing/2014/main" id="{1414DC0B-EDC5-4595-B644-5D032EE0ADBE}"/>
              </a:ext>
            </a:extLst>
          </p:cNvPr>
          <p:cNvSpPr txBox="1">
            <a:spLocks/>
          </p:cNvSpPr>
          <p:nvPr/>
        </p:nvSpPr>
        <p:spPr>
          <a:xfrm>
            <a:off x="4421183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24" name="rn_L1_L3_L2">
            <a:extLst>
              <a:ext uri="{FF2B5EF4-FFF2-40B4-BE49-F238E27FC236}">
                <a16:creationId xmlns:a16="http://schemas.microsoft.com/office/drawing/2014/main" id="{169EC0B9-9E12-4568-823C-EDEA352C5F62}"/>
              </a:ext>
            </a:extLst>
          </p:cNvPr>
          <p:cNvSpPr txBox="1">
            <a:spLocks/>
          </p:cNvSpPr>
          <p:nvPr/>
        </p:nvSpPr>
        <p:spPr>
          <a:xfrm>
            <a:off x="4421183" y="265842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694697-3B9C-437D-9104-4B15742C89B4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4992683" y="302418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5B360F-7A28-4F19-849C-DC27B220B8FB}"/>
              </a:ext>
            </a:extLst>
          </p:cNvPr>
          <p:cNvCxnSpPr>
            <a:cxnSpLocks/>
            <a:stCxn id="11" idx="0"/>
            <a:endCxn id="24" idx="2"/>
          </p:cNvCxnSpPr>
          <p:nvPr/>
        </p:nvCxnSpPr>
        <p:spPr>
          <a:xfrm flipH="1" flipV="1">
            <a:off x="4992684" y="3024188"/>
            <a:ext cx="127558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DB6049-EC8C-4E75-9362-45AD95AC7528}"/>
              </a:ext>
            </a:extLst>
          </p:cNvPr>
          <p:cNvCxnSpPr>
            <a:stCxn id="24" idx="0"/>
            <a:endCxn id="4" idx="2"/>
          </p:cNvCxnSpPr>
          <p:nvPr/>
        </p:nvCxnSpPr>
        <p:spPr>
          <a:xfrm flipV="1">
            <a:off x="4992683" y="2472374"/>
            <a:ext cx="636916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_L1_L3">
            <a:extLst>
              <a:ext uri="{FF2B5EF4-FFF2-40B4-BE49-F238E27FC236}">
                <a16:creationId xmlns:a16="http://schemas.microsoft.com/office/drawing/2014/main" id="{701148AE-6F7C-4C01-9D2F-42760CDE0AE3}"/>
              </a:ext>
            </a:extLst>
          </p:cNvPr>
          <p:cNvSpPr txBox="1">
            <a:spLocks/>
          </p:cNvSpPr>
          <p:nvPr/>
        </p:nvSpPr>
        <p:spPr>
          <a:xfrm>
            <a:off x="4067497" y="375888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29" name="race_L1_L3">
            <a:extLst>
              <a:ext uri="{FF2B5EF4-FFF2-40B4-BE49-F238E27FC236}">
                <a16:creationId xmlns:a16="http://schemas.microsoft.com/office/drawing/2014/main" id="{48E7C2A2-50E6-4E35-83F0-C39FAF4BFEBA}"/>
              </a:ext>
            </a:extLst>
          </p:cNvPr>
          <p:cNvSpPr txBox="1">
            <a:spLocks/>
          </p:cNvSpPr>
          <p:nvPr/>
        </p:nvSpPr>
        <p:spPr>
          <a:xfrm>
            <a:off x="4524697" y="430434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R′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149432-50A8-48B9-AF89-608A5C16E8FD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>
            <a:off x="4638997" y="4124644"/>
            <a:ext cx="457200" cy="17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F197AB-52CA-423E-A25B-14371E99DFF5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5096198" y="3572828"/>
            <a:ext cx="1172073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r_L1_L4">
            <a:extLst>
              <a:ext uri="{FF2B5EF4-FFF2-40B4-BE49-F238E27FC236}">
                <a16:creationId xmlns:a16="http://schemas.microsoft.com/office/drawing/2014/main" id="{459190C3-DA60-4CA5-9C89-DEE370A0E73F}"/>
              </a:ext>
            </a:extLst>
          </p:cNvPr>
          <p:cNvSpPr txBox="1">
            <a:spLocks/>
          </p:cNvSpPr>
          <p:nvPr/>
        </p:nvSpPr>
        <p:spPr>
          <a:xfrm>
            <a:off x="4525517" y="4856163"/>
            <a:ext cx="1143000" cy="3657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race(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31E5D0-FB5B-4BC7-A983-092172A272D8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>
            <a:off x="5096197" y="4670109"/>
            <a:ext cx="820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364076-D284-49D0-A42E-07AC4A263FE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629599" y="1911351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6B2BDD83-6CB3-438C-8DA4-0520F9F52C47}"/>
              </a:ext>
            </a:extLst>
          </p:cNvPr>
          <p:cNvSpPr/>
          <p:nvPr/>
        </p:nvSpPr>
        <p:spPr>
          <a:xfrm>
            <a:off x="2152650" y="3129520"/>
            <a:ext cx="2743200" cy="1143000"/>
          </a:xfrm>
          <a:prstGeom prst="wedgeRectCallout">
            <a:avLst>
              <a:gd name="adj1" fmla="val 78240"/>
              <a:gd name="adj2" fmla="val -2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Each tuple treated as a Boolean-valued random variable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24F28A-C122-49DE-81FA-0492C9F48ABC}"/>
              </a:ext>
            </a:extLst>
          </p:cNvPr>
          <p:cNvSpPr txBox="1"/>
          <p:nvPr/>
        </p:nvSpPr>
        <p:spPr>
          <a:xfrm>
            <a:off x="3635850" y="396558"/>
            <a:ext cx="64008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Joint probability distribution over ground truth of all tuples induced by </a:t>
            </a:r>
            <a:r>
              <a:rPr lang="en-US" b="1" dirty="0"/>
              <a:t>factoring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(race(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…)</a:t>
            </a:r>
          </a:p>
          <a:p>
            <a:endParaRPr lang="en-US" dirty="0"/>
          </a:p>
          <a:p>
            <a:r>
              <a:rPr lang="en-US" dirty="0"/>
              <a:t>= </a:t>
            </a:r>
            <a:r>
              <a:rPr lang="en-US" dirty="0" err="1"/>
              <a:t>Pr</a:t>
            </a:r>
            <a:r>
              <a:rPr lang="en-US" dirty="0"/>
              <a:t>(race(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 | 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))</a:t>
            </a:r>
          </a:p>
          <a:p>
            <a:r>
              <a:rPr lang="en-US" dirty="0"/>
              <a:t>   × </a:t>
            </a:r>
            <a:r>
              <a:rPr lang="en-US" dirty="0" err="1"/>
              <a:t>Pr</a:t>
            </a:r>
            <a:r>
              <a:rPr lang="en-US" dirty="0"/>
              <a:t>(¬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 | ⋯)</a:t>
            </a:r>
          </a:p>
          <a:p>
            <a:r>
              <a:rPr lang="en-US" dirty="0"/>
              <a:t>   × </a:t>
            </a:r>
            <a:r>
              <a:rPr lang="en-US" dirty="0" err="1"/>
              <a:t>Pr</a:t>
            </a:r>
            <a:r>
              <a:rPr lang="en-US" dirty="0"/>
              <a:t>(alias(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))</a:t>
            </a:r>
          </a:p>
          <a:p>
            <a:r>
              <a:rPr lang="en-US" dirty="0"/>
              <a:t>   × ⋯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96EC7-D393-42FE-8B89-8E7F320DA634}"/>
              </a:ext>
            </a:extLst>
          </p:cNvPr>
          <p:cNvSpPr txBox="1"/>
          <p:nvPr/>
        </p:nvSpPr>
        <p:spPr>
          <a:xfrm>
            <a:off x="3638550" y="397380"/>
            <a:ext cx="6400800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chemeClr val="accent6"/>
                </a:solidFill>
              </a:rPr>
              <a:t>Factor ❶</a:t>
            </a:r>
            <a:r>
              <a:rPr lang="en-US" dirty="0"/>
              <a:t>]</a:t>
            </a:r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rgbClr val="C00000"/>
                </a:solidFill>
              </a:rPr>
              <a:t>Factor ❷</a:t>
            </a:r>
            <a:r>
              <a:rPr lang="en-US" dirty="0"/>
              <a:t>]</a:t>
            </a:r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rgbClr val="7030A0"/>
                </a:solidFill>
              </a:rPr>
              <a:t>Factor ❸</a:t>
            </a:r>
            <a:r>
              <a:rPr lang="en-US" dirty="0"/>
              <a:t>]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F54D1A-CA2F-47C0-9EC4-B7D74B0AB98F}"/>
              </a:ext>
            </a:extLst>
          </p:cNvPr>
          <p:cNvGrpSpPr/>
          <p:nvPr/>
        </p:nvGrpSpPr>
        <p:grpSpPr>
          <a:xfrm>
            <a:off x="5564184" y="4178300"/>
            <a:ext cx="2674017" cy="2141300"/>
            <a:chOff x="4040183" y="4178300"/>
            <a:chExt cx="2674017" cy="21413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A5DE184-75D6-4D6F-ABAB-FD9EC353E4FB}"/>
                </a:ext>
              </a:extLst>
            </p:cNvPr>
            <p:cNvSpPr/>
            <p:nvPr/>
          </p:nvSpPr>
          <p:spPr>
            <a:xfrm>
              <a:off x="4040183" y="4178300"/>
              <a:ext cx="2674017" cy="1765300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E59F0A-92D1-4E9B-9CDF-1D9EE8E956FA}"/>
                </a:ext>
              </a:extLst>
            </p:cNvPr>
            <p:cNvSpPr/>
            <p:nvPr/>
          </p:nvSpPr>
          <p:spPr>
            <a:xfrm>
              <a:off x="4816450" y="5950268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Factor ❶</a:t>
              </a:r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5C5589-C6DD-4441-9678-D25D46F07DF8}"/>
              </a:ext>
            </a:extLst>
          </p:cNvPr>
          <p:cNvGrpSpPr/>
          <p:nvPr/>
        </p:nvGrpSpPr>
        <p:grpSpPr>
          <a:xfrm>
            <a:off x="5629601" y="3129519"/>
            <a:ext cx="3676759" cy="1638906"/>
            <a:chOff x="4105600" y="3129519"/>
            <a:chExt cx="3676759" cy="163890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A0A2247-362B-4FCB-9496-AD2323077306}"/>
                </a:ext>
              </a:extLst>
            </p:cNvPr>
            <p:cNvSpPr/>
            <p:nvPr/>
          </p:nvSpPr>
          <p:spPr>
            <a:xfrm>
              <a:off x="4105600" y="3129519"/>
              <a:ext cx="2608594" cy="1638906"/>
            </a:xfrm>
            <a:custGeom>
              <a:avLst/>
              <a:gdLst>
                <a:gd name="connsiteX0" fmla="*/ 89745 w 2186234"/>
                <a:gd name="connsiteY0" fmla="*/ 0 h 1638906"/>
                <a:gd name="connsiteX1" fmla="*/ 2096490 w 2186234"/>
                <a:gd name="connsiteY1" fmla="*/ 0 h 1638906"/>
                <a:gd name="connsiteX2" fmla="*/ 2186234 w 2186234"/>
                <a:gd name="connsiteY2" fmla="*/ 89744 h 1638906"/>
                <a:gd name="connsiteX3" fmla="*/ 2186234 w 2186234"/>
                <a:gd name="connsiteY3" fmla="*/ 448707 h 1638906"/>
                <a:gd name="connsiteX4" fmla="*/ 2096490 w 2186234"/>
                <a:gd name="connsiteY4" fmla="*/ 538451 h 1638906"/>
                <a:gd name="connsiteX5" fmla="*/ 1128460 w 2186234"/>
                <a:gd name="connsiteY5" fmla="*/ 538451 h 1638906"/>
                <a:gd name="connsiteX6" fmla="*/ 1128460 w 2186234"/>
                <a:gd name="connsiteY6" fmla="*/ 1450826 h 1638906"/>
                <a:gd name="connsiteX7" fmla="*/ 940380 w 2186234"/>
                <a:gd name="connsiteY7" fmla="*/ 1638906 h 1638906"/>
                <a:gd name="connsiteX8" fmla="*/ 188080 w 2186234"/>
                <a:gd name="connsiteY8" fmla="*/ 1638906 h 1638906"/>
                <a:gd name="connsiteX9" fmla="*/ 0 w 2186234"/>
                <a:gd name="connsiteY9" fmla="*/ 1450826 h 1638906"/>
                <a:gd name="connsiteX10" fmla="*/ 0 w 2186234"/>
                <a:gd name="connsiteY10" fmla="*/ 370960 h 1638906"/>
                <a:gd name="connsiteX11" fmla="*/ 1 w 2186234"/>
                <a:gd name="connsiteY11" fmla="*/ 370955 h 1638906"/>
                <a:gd name="connsiteX12" fmla="*/ 1 w 2186234"/>
                <a:gd name="connsiteY12" fmla="*/ 89744 h 1638906"/>
                <a:gd name="connsiteX13" fmla="*/ 89745 w 2186234"/>
                <a:gd name="connsiteY13" fmla="*/ 0 h 163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6234" h="1638906">
                  <a:moveTo>
                    <a:pt x="89745" y="0"/>
                  </a:moveTo>
                  <a:lnTo>
                    <a:pt x="2096490" y="0"/>
                  </a:lnTo>
                  <a:cubicBezTo>
                    <a:pt x="2146054" y="0"/>
                    <a:pt x="2186234" y="40180"/>
                    <a:pt x="2186234" y="89744"/>
                  </a:cubicBezTo>
                  <a:lnTo>
                    <a:pt x="2186234" y="448707"/>
                  </a:lnTo>
                  <a:cubicBezTo>
                    <a:pt x="2186234" y="498271"/>
                    <a:pt x="2146054" y="538451"/>
                    <a:pt x="2096490" y="538451"/>
                  </a:cubicBezTo>
                  <a:lnTo>
                    <a:pt x="1128460" y="538451"/>
                  </a:lnTo>
                  <a:lnTo>
                    <a:pt x="1128460" y="1450826"/>
                  </a:lnTo>
                  <a:cubicBezTo>
                    <a:pt x="1128460" y="1554700"/>
                    <a:pt x="1044254" y="1638906"/>
                    <a:pt x="940380" y="1638906"/>
                  </a:cubicBezTo>
                  <a:lnTo>
                    <a:pt x="188080" y="1638906"/>
                  </a:lnTo>
                  <a:cubicBezTo>
                    <a:pt x="84206" y="1638906"/>
                    <a:pt x="0" y="1554700"/>
                    <a:pt x="0" y="1450826"/>
                  </a:cubicBezTo>
                  <a:lnTo>
                    <a:pt x="0" y="370960"/>
                  </a:lnTo>
                  <a:lnTo>
                    <a:pt x="1" y="370955"/>
                  </a:lnTo>
                  <a:lnTo>
                    <a:pt x="1" y="89744"/>
                  </a:lnTo>
                  <a:cubicBezTo>
                    <a:pt x="1" y="40180"/>
                    <a:pt x="40181" y="0"/>
                    <a:pt x="89745" y="0"/>
                  </a:cubicBezTo>
                  <a:close/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9A2453-08F5-4395-AE13-DEAA7AEC5241}"/>
                </a:ext>
              </a:extLst>
            </p:cNvPr>
            <p:cNvSpPr/>
            <p:nvPr/>
          </p:nvSpPr>
          <p:spPr>
            <a:xfrm>
              <a:off x="6712835" y="3203893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Factor ❷</a:t>
              </a:r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2AEF5-94FB-425D-A3E7-6D3C4C9216B4}"/>
              </a:ext>
            </a:extLst>
          </p:cNvPr>
          <p:cNvGrpSpPr/>
          <p:nvPr/>
        </p:nvGrpSpPr>
        <p:grpSpPr>
          <a:xfrm>
            <a:off x="6848974" y="4177479"/>
            <a:ext cx="2457383" cy="590947"/>
            <a:chOff x="5324973" y="4177478"/>
            <a:chExt cx="2457383" cy="59094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AA87B41-DCDC-4A31-AF2D-AC456549FA44}"/>
                </a:ext>
              </a:extLst>
            </p:cNvPr>
            <p:cNvSpPr/>
            <p:nvPr/>
          </p:nvSpPr>
          <p:spPr>
            <a:xfrm>
              <a:off x="5324973" y="4177478"/>
              <a:ext cx="1387859" cy="590947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881260-9F62-4BDC-8AE9-FFC6469BBEC0}"/>
                </a:ext>
              </a:extLst>
            </p:cNvPr>
            <p:cNvSpPr/>
            <p:nvPr/>
          </p:nvSpPr>
          <p:spPr>
            <a:xfrm>
              <a:off x="6712832" y="4258790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Factor ❸</a:t>
              </a:r>
              <a:endParaRPr lang="en-US" dirty="0"/>
            </a:p>
          </p:txBody>
        </p:sp>
      </p:grp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BD34DB7D-289A-4987-9875-DAD7C6CF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E599B86-B624-408A-9DE8-A3AF1EEC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</p:spTree>
    <p:extLst>
      <p:ext uri="{BB962C8B-B14F-4D97-AF65-F5344CB8AC3E}">
        <p14:creationId xmlns:p14="http://schemas.microsoft.com/office/powerpoint/2010/main" val="26554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584C39-6698-47ED-B19F-2BC18A432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Analysis 1:</a:t>
            </a:r>
            <a:r>
              <a:rPr lang="en-US" dirty="0"/>
              <a:t> Datarace analysis for Java programs</a:t>
            </a:r>
          </a:p>
          <a:p>
            <a:r>
              <a:rPr lang="en-US" b="1" dirty="0"/>
              <a:t>Analysis 2:</a:t>
            </a:r>
            <a:r>
              <a:rPr lang="en-US" dirty="0"/>
              <a:t> Taint analysis for Android apps</a:t>
            </a:r>
          </a:p>
          <a:p>
            <a:endParaRPr lang="en-US" dirty="0"/>
          </a:p>
          <a:p>
            <a:r>
              <a:rPr lang="en-US" dirty="0"/>
              <a:t>Suite of 16 benchmarks: </a:t>
            </a:r>
            <a:r>
              <a:rPr lang="en-US" dirty="0" err="1"/>
              <a:t>Dacapo</a:t>
            </a:r>
            <a:r>
              <a:rPr lang="en-US" dirty="0"/>
              <a:t> and Android malware</a:t>
            </a:r>
          </a:p>
          <a:p>
            <a:r>
              <a:rPr lang="en-US" dirty="0"/>
              <a:t>40K—616KLOC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29FD-BDD9-4626-A3CC-8558562C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F9B3-4D5E-419A-8639-F7B9DCB2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0DF24-5999-47BB-90F6-B19DFE6E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A2CB55-0476-42B0-A6C0-B25BABE5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42020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aphicFrame>
        <p:nvGraphicFramePr>
          <p:cNvPr id="35" name="Content Baseline">
            <a:extLst>
              <a:ext uri="{FF2B5EF4-FFF2-40B4-BE49-F238E27FC236}">
                <a16:creationId xmlns:a16="http://schemas.microsoft.com/office/drawing/2014/main" id="{8C13F299-EE29-49FB-A120-FB414786F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8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Analysis Names">
            <a:extLst>
              <a:ext uri="{FF2B5EF4-FFF2-40B4-BE49-F238E27FC236}">
                <a16:creationId xmlns:a16="http://schemas.microsoft.com/office/drawing/2014/main" id="{6E3C9224-A257-4095-909B-E1D8213E2F25}"/>
              </a:ext>
            </a:extLst>
          </p:cNvPr>
          <p:cNvGrpSpPr/>
          <p:nvPr/>
        </p:nvGrpSpPr>
        <p:grpSpPr>
          <a:xfrm>
            <a:off x="1212850" y="1454150"/>
            <a:ext cx="10058400" cy="4302049"/>
            <a:chOff x="862966" y="1428749"/>
            <a:chExt cx="7650098" cy="4748213"/>
          </a:xfrm>
        </p:grpSpPr>
        <p:sp>
          <p:nvSpPr>
            <p:cNvPr id="9" name="Datarace">
              <a:extLst>
                <a:ext uri="{FF2B5EF4-FFF2-40B4-BE49-F238E27FC236}">
                  <a16:creationId xmlns:a16="http://schemas.microsoft.com/office/drawing/2014/main" id="{B3AA7A93-6164-4AA1-8BC2-A9A92DEC06D8}"/>
                </a:ext>
              </a:extLst>
            </p:cNvPr>
            <p:cNvSpPr txBox="1"/>
            <p:nvPr/>
          </p:nvSpPr>
          <p:spPr>
            <a:xfrm>
              <a:off x="862966" y="1428749"/>
              <a:ext cx="3794760" cy="4748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Datarace</a:t>
              </a:r>
            </a:p>
          </p:txBody>
        </p:sp>
        <p:sp>
          <p:nvSpPr>
            <p:cNvPr id="10" name="Taint">
              <a:extLst>
                <a:ext uri="{FF2B5EF4-FFF2-40B4-BE49-F238E27FC236}">
                  <a16:creationId xmlns:a16="http://schemas.microsoft.com/office/drawing/2014/main" id="{6D0BB397-48EB-42DF-A269-7036ECC844BB}"/>
                </a:ext>
              </a:extLst>
            </p:cNvPr>
            <p:cNvSpPr txBox="1"/>
            <p:nvPr/>
          </p:nvSpPr>
          <p:spPr>
            <a:xfrm>
              <a:off x="4720591" y="1428749"/>
              <a:ext cx="3792473" cy="4748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Taint</a:t>
              </a:r>
            </a:p>
          </p:txBody>
        </p:sp>
      </p:grpSp>
      <p:grpSp>
        <p:nvGrpSpPr>
          <p:cNvPr id="37" name="Alarm Counts">
            <a:extLst>
              <a:ext uri="{FF2B5EF4-FFF2-40B4-BE49-F238E27FC236}">
                <a16:creationId xmlns:a16="http://schemas.microsoft.com/office/drawing/2014/main" id="{8A040CA6-27AB-4A84-B295-2DC13ACCAC14}"/>
              </a:ext>
            </a:extLst>
          </p:cNvPr>
          <p:cNvGrpSpPr/>
          <p:nvPr/>
        </p:nvGrpSpPr>
        <p:grpSpPr>
          <a:xfrm>
            <a:off x="1212850" y="681037"/>
            <a:ext cx="10060686" cy="4208940"/>
            <a:chOff x="1212850" y="681037"/>
            <a:chExt cx="10060686" cy="4208940"/>
          </a:xfrm>
        </p:grpSpPr>
        <p:sp>
          <p:nvSpPr>
            <p:cNvPr id="36" name="Rectangle True">
              <a:extLst>
                <a:ext uri="{FF2B5EF4-FFF2-40B4-BE49-F238E27FC236}">
                  <a16:creationId xmlns:a16="http://schemas.microsoft.com/office/drawing/2014/main" id="{4BFDB3AD-C5E9-4042-8350-FBA785B627B8}"/>
                </a:ext>
              </a:extLst>
            </p:cNvPr>
            <p:cNvSpPr/>
            <p:nvPr/>
          </p:nvSpPr>
          <p:spPr>
            <a:xfrm>
              <a:off x="1212850" y="3089182"/>
              <a:ext cx="10058400" cy="1800795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All">
              <a:extLst>
                <a:ext uri="{FF2B5EF4-FFF2-40B4-BE49-F238E27FC236}">
                  <a16:creationId xmlns:a16="http://schemas.microsoft.com/office/drawing/2014/main" id="{E44310D5-892A-4ADD-AD8A-973A44940ADE}"/>
                </a:ext>
              </a:extLst>
            </p:cNvPr>
            <p:cNvSpPr/>
            <p:nvPr/>
          </p:nvSpPr>
          <p:spPr>
            <a:xfrm>
              <a:off x="1215136" y="1825625"/>
              <a:ext cx="10058400" cy="643255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">
              <a:extLst>
                <a:ext uri="{FF2B5EF4-FFF2-40B4-BE49-F238E27FC236}">
                  <a16:creationId xmlns:a16="http://schemas.microsoft.com/office/drawing/2014/main" id="{8758BAA8-36D9-434B-88B4-F5ECA9D9EE08}"/>
                </a:ext>
              </a:extLst>
            </p:cNvPr>
            <p:cNvSpPr/>
            <p:nvPr/>
          </p:nvSpPr>
          <p:spPr>
            <a:xfrm>
              <a:off x="9050401" y="681037"/>
              <a:ext cx="2221992" cy="914400"/>
            </a:xfrm>
            <a:prstGeom prst="wedgeRectCallout">
              <a:avLst>
                <a:gd name="adj1" fmla="val -21347"/>
                <a:gd name="adj2" fmla="val 7437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Hundreds</a:t>
              </a:r>
              <a:r>
                <a:rPr lang="en-US" dirty="0"/>
                <a:t> of alarms,  </a:t>
              </a:r>
              <a:r>
                <a:rPr lang="en-US" b="1" dirty="0"/>
                <a:t>tens</a:t>
              </a:r>
              <a:r>
                <a:rPr lang="en-US" dirty="0"/>
                <a:t> of true positives</a:t>
              </a:r>
            </a:p>
          </p:txBody>
        </p:sp>
      </p:grpSp>
      <p:grpSp>
        <p:nvGrpSpPr>
          <p:cNvPr id="14" name="Last True">
            <a:extLst>
              <a:ext uri="{FF2B5EF4-FFF2-40B4-BE49-F238E27FC236}">
                <a16:creationId xmlns:a16="http://schemas.microsoft.com/office/drawing/2014/main" id="{2423982F-6F30-456D-8F85-3412E117EABD}"/>
              </a:ext>
            </a:extLst>
          </p:cNvPr>
          <p:cNvGrpSpPr/>
          <p:nvPr/>
        </p:nvGrpSpPr>
        <p:grpSpPr>
          <a:xfrm>
            <a:off x="1212850" y="1453896"/>
            <a:ext cx="10060687" cy="3461004"/>
            <a:chOff x="860680" y="1455698"/>
            <a:chExt cx="10060687" cy="3670657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7D3E4E3E-7F62-4F6D-A531-C9B6D44AC7B7}"/>
                </a:ext>
              </a:extLst>
            </p:cNvPr>
            <p:cNvSpPr/>
            <p:nvPr/>
          </p:nvSpPr>
          <p:spPr>
            <a:xfrm>
              <a:off x="862967" y="2877653"/>
              <a:ext cx="10058400" cy="2248702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">
              <a:extLst>
                <a:ext uri="{FF2B5EF4-FFF2-40B4-BE49-F238E27FC236}">
                  <a16:creationId xmlns:a16="http://schemas.microsoft.com/office/drawing/2014/main" id="{7EF955EF-5665-4E00-A90C-C90D14277A41}"/>
                </a:ext>
              </a:extLst>
            </p:cNvPr>
            <p:cNvSpPr/>
            <p:nvPr/>
          </p:nvSpPr>
          <p:spPr>
            <a:xfrm>
              <a:off x="860680" y="1455698"/>
              <a:ext cx="3200124" cy="914400"/>
            </a:xfrm>
            <a:prstGeom prst="wedgeRectCallout">
              <a:avLst>
                <a:gd name="adj1" fmla="val 29972"/>
                <a:gd name="adj2" fmla="val 9812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With Bingo, the user needs to </a:t>
              </a:r>
              <a:r>
                <a:rPr lang="en-US" b="1" dirty="0"/>
                <a:t>inspect 69% fewer false alarms</a:t>
              </a:r>
              <a:endParaRPr lang="en-US" dirty="0"/>
            </a:p>
          </p:txBody>
        </p:sp>
      </p:grpSp>
      <p:grpSp>
        <p:nvGrpSpPr>
          <p:cNvPr id="29" name="Dramatic Reductions">
            <a:extLst>
              <a:ext uri="{FF2B5EF4-FFF2-40B4-BE49-F238E27FC236}">
                <a16:creationId xmlns:a16="http://schemas.microsoft.com/office/drawing/2014/main" id="{8DD2EEFB-CB69-4FFF-8503-B3AAFB55BD70}"/>
              </a:ext>
            </a:extLst>
          </p:cNvPr>
          <p:cNvGrpSpPr/>
          <p:nvPr/>
        </p:nvGrpSpPr>
        <p:grpSpPr>
          <a:xfrm>
            <a:off x="4677410" y="3152934"/>
            <a:ext cx="4972050" cy="1234440"/>
            <a:chOff x="4677410" y="3152934"/>
            <a:chExt cx="4972050" cy="1234440"/>
          </a:xfrm>
        </p:grpSpPr>
        <p:cxnSp>
          <p:nvCxnSpPr>
            <p:cNvPr id="26" name="AndorsTrail">
              <a:extLst>
                <a:ext uri="{FF2B5EF4-FFF2-40B4-BE49-F238E27FC236}">
                  <a16:creationId xmlns:a16="http://schemas.microsoft.com/office/drawing/2014/main" id="{D6B83D01-D51E-4186-B951-D21DB88DE09E}"/>
                </a:ext>
              </a:extLst>
            </p:cNvPr>
            <p:cNvCxnSpPr/>
            <p:nvPr/>
          </p:nvCxnSpPr>
          <p:spPr>
            <a:xfrm>
              <a:off x="4677410" y="3152934"/>
              <a:ext cx="0" cy="12344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LUIndex">
              <a:extLst>
                <a:ext uri="{FF2B5EF4-FFF2-40B4-BE49-F238E27FC236}">
                  <a16:creationId xmlns:a16="http://schemas.microsoft.com/office/drawing/2014/main" id="{35DADBDD-4634-4205-BA4D-5CBE22BB20E8}"/>
                </a:ext>
              </a:extLst>
            </p:cNvPr>
            <p:cNvCxnSpPr/>
            <p:nvPr/>
          </p:nvCxnSpPr>
          <p:spPr>
            <a:xfrm>
              <a:off x="9649460" y="3152934"/>
              <a:ext cx="0" cy="12344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Comment">
              <a:extLst>
                <a:ext uri="{FF2B5EF4-FFF2-40B4-BE49-F238E27FC236}">
                  <a16:creationId xmlns:a16="http://schemas.microsoft.com/office/drawing/2014/main" id="{E7E70462-BD4A-422A-BEFE-B1BF0496BBA1}"/>
                </a:ext>
              </a:extLst>
            </p:cNvPr>
            <p:cNvSpPr/>
            <p:nvPr/>
          </p:nvSpPr>
          <p:spPr>
            <a:xfrm>
              <a:off x="5074295" y="3152934"/>
              <a:ext cx="4178279" cy="9144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Dramatic reductions in inspection burden</a:t>
              </a:r>
            </a:p>
          </p:txBody>
        </p:sp>
      </p:grpSp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Ranking</a:t>
            </a:r>
          </a:p>
        </p:txBody>
      </p:sp>
    </p:spTree>
    <p:extLst>
      <p:ext uri="{BB962C8B-B14F-4D97-AF65-F5344CB8AC3E}">
        <p14:creationId xmlns:p14="http://schemas.microsoft.com/office/powerpoint/2010/main" val="2640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5A2A1-DC63-416B-B2E4-32C7B0D9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C36B-C244-41D4-A7DE-0D4B7FBF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DD0D-0B80-45CF-BEC4-614ED59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D3727-7007-4313-93ED-80251DCD3BF2}"/>
              </a:ext>
            </a:extLst>
          </p:cNvPr>
          <p:cNvGrpSpPr/>
          <p:nvPr/>
        </p:nvGrpSpPr>
        <p:grpSpPr>
          <a:xfrm>
            <a:off x="622815" y="1740033"/>
            <a:ext cx="10949612" cy="3377934"/>
            <a:chOff x="838200" y="576072"/>
            <a:chExt cx="10949612" cy="33779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/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Analysis,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4545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User">
              <a:extLst>
                <a:ext uri="{FF2B5EF4-FFF2-40B4-BE49-F238E27FC236}">
                  <a16:creationId xmlns:a16="http://schemas.microsoft.com/office/drawing/2014/main" id="{EF02975D-678F-4496-B556-A09F6088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4720" y="1825625"/>
              <a:ext cx="733835" cy="7315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50826-5953-45E5-88AE-A8D16C315EC0}"/>
                </a:ext>
              </a:extLst>
            </p:cNvPr>
            <p:cNvSpPr txBox="1"/>
            <p:nvPr/>
          </p:nvSpPr>
          <p:spPr>
            <a:xfrm>
              <a:off x="10076122" y="2563795"/>
              <a:ext cx="1284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Programmer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9BB987-25A8-4B79-906C-0673F1EBA582}"/>
                </a:ext>
              </a:extLst>
            </p:cNvPr>
            <p:cNvGrpSpPr/>
            <p:nvPr/>
          </p:nvGrpSpPr>
          <p:grpSpPr>
            <a:xfrm>
              <a:off x="838200" y="1825396"/>
              <a:ext cx="952505" cy="1463498"/>
              <a:chOff x="838200" y="1825396"/>
              <a:chExt cx="952505" cy="146349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069866-24C4-403F-89B2-75B5C0F31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93" y="1825396"/>
                <a:ext cx="731520" cy="87872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EE505B-109B-401D-91B0-7ED5E28069D4}"/>
                  </a:ext>
                </a:extLst>
              </p:cNvPr>
              <p:cNvSpPr txBox="1"/>
              <p:nvPr/>
            </p:nvSpPr>
            <p:spPr>
              <a:xfrm>
                <a:off x="838200" y="2704119"/>
                <a:ext cx="952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Analysis</a:t>
                </a:r>
              </a:p>
              <a:p>
                <a:r>
                  <a:rPr lang="en-US" sz="1600" dirty="0"/>
                  <a:t>Designer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0DC779-FBA8-4AEA-93EC-7DDE8CE2F507}"/>
                </a:ext>
              </a:extLst>
            </p:cNvPr>
            <p:cNvGrpSpPr/>
            <p:nvPr/>
          </p:nvGrpSpPr>
          <p:grpSpPr>
            <a:xfrm>
              <a:off x="2699318" y="576072"/>
              <a:ext cx="1844992" cy="3377934"/>
              <a:chOff x="2689071" y="576072"/>
              <a:chExt cx="1844992" cy="33779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0101-09B5-48F9-BF28-F0BEBD6521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80047" y="1898997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Learning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corpus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00" t="-4274" r="-2970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labels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472" t="-4274" r="-2431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/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Ranked</a:t>
                  </a:r>
                </a:p>
                <a:p>
                  <a:r>
                    <a:rPr lang="en-US" sz="2000" dirty="0"/>
                    <a:t>reports,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4785"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/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Feedback,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453" t="-9231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36FBE3-9949-428C-B5F2-D492FDFCB0C0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>
            <a:xfrm flipV="1">
              <a:off x="1680213" y="2264757"/>
              <a:ext cx="121008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DCE1A8-004A-45B0-95DC-487CAA9AEB39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3621814" y="1283958"/>
              <a:ext cx="0" cy="615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4E82D89-61A7-415C-A8D6-1002A9CA4A92}"/>
                </a:ext>
              </a:extLst>
            </p:cNvPr>
            <p:cNvCxnSpPr>
              <a:cxnSpLocks/>
              <a:stCxn id="35" idx="0"/>
              <a:endCxn id="5" idx="2"/>
            </p:cNvCxnSpPr>
            <p:nvPr/>
          </p:nvCxnSpPr>
          <p:spPr>
            <a:xfrm flipV="1">
              <a:off x="3621814" y="2630517"/>
              <a:ext cx="0" cy="6156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BB2237A-2417-4105-8BA3-38747972CBD5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4353334" y="2264757"/>
              <a:ext cx="10995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3F0A0B-15D9-47F1-846F-86B079D522EB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6795855" y="2264757"/>
              <a:ext cx="908613" cy="36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29A469-95C0-447E-ADF3-DCFF9EB4C1A9}"/>
                </a:ext>
              </a:extLst>
            </p:cNvPr>
            <p:cNvGrpSpPr/>
            <p:nvPr/>
          </p:nvGrpSpPr>
          <p:grpSpPr>
            <a:xfrm>
              <a:off x="7704468" y="731520"/>
              <a:ext cx="1463040" cy="1902636"/>
              <a:chOff x="6534588" y="731520"/>
              <a:chExt cx="1463040" cy="1902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1732-EDAC-48D0-BF39-8929556FED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34588" y="1902636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Inference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Program,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310" t="-9091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BA837F2-C656-409E-A2CF-C7A53EE6EBA2}"/>
                  </a:ext>
                </a:extLst>
              </p:cNvPr>
              <p:cNvCxnSpPr>
                <a:cxnSpLocks/>
                <a:stCxn id="9" idx="2"/>
                <a:endCxn id="6" idx="0"/>
              </p:cNvCxnSpPr>
              <p:nvPr/>
            </p:nvCxnSpPr>
            <p:spPr>
              <a:xfrm flipH="1">
                <a:off x="7266108" y="1131438"/>
                <a:ext cx="3372" cy="7711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437DFC-943E-4977-AB62-9BB01AB2081C}"/>
                </a:ext>
              </a:extLst>
            </p:cNvPr>
            <p:cNvGrpSpPr/>
            <p:nvPr/>
          </p:nvGrpSpPr>
          <p:grpSpPr>
            <a:xfrm>
              <a:off x="8433337" y="1062651"/>
              <a:ext cx="2275556" cy="2276856"/>
              <a:chOff x="7266107" y="539496"/>
              <a:chExt cx="3448805" cy="3448905"/>
            </a:xfrm>
          </p:grpSpPr>
          <p:sp>
            <p:nvSpPr>
              <p:cNvPr id="68" name="Arc 1">
                <a:extLst>
                  <a:ext uri="{FF2B5EF4-FFF2-40B4-BE49-F238E27FC236}">
                    <a16:creationId xmlns:a16="http://schemas.microsoft.com/office/drawing/2014/main" id="{3481158D-917F-41E4-9B56-21F8854A05B8}"/>
                  </a:ext>
                </a:extLst>
              </p:cNvPr>
              <p:cNvSpPr/>
              <p:nvPr/>
            </p:nvSpPr>
            <p:spPr>
              <a:xfrm>
                <a:off x="7266107" y="541113"/>
                <a:ext cx="3445432" cy="3447288"/>
              </a:xfrm>
              <a:prstGeom prst="arc">
                <a:avLst>
                  <a:gd name="adj1" fmla="val 2261467"/>
                  <a:gd name="adj2" fmla="val 9169313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1">
                <a:extLst>
                  <a:ext uri="{FF2B5EF4-FFF2-40B4-BE49-F238E27FC236}">
                    <a16:creationId xmlns:a16="http://schemas.microsoft.com/office/drawing/2014/main" id="{E3A3751E-2DE4-4483-B29B-0D97DE911A72}"/>
                  </a:ext>
                </a:extLst>
              </p:cNvPr>
              <p:cNvSpPr/>
              <p:nvPr/>
            </p:nvSpPr>
            <p:spPr>
              <a:xfrm>
                <a:off x="7269480" y="539496"/>
                <a:ext cx="3445432" cy="3447288"/>
              </a:xfrm>
              <a:prstGeom prst="arc">
                <a:avLst>
                  <a:gd name="adj1" fmla="val 11957285"/>
                  <a:gd name="adj2" fmla="val 20305694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F3531C-36CC-4AE4-A19F-BF6DCF28EF93}"/>
              </a:ext>
            </a:extLst>
          </p:cNvPr>
          <p:cNvGrpSpPr/>
          <p:nvPr/>
        </p:nvGrpSpPr>
        <p:grpSpPr>
          <a:xfrm>
            <a:off x="2671669" y="3061421"/>
            <a:ext cx="6277214" cy="735159"/>
            <a:chOff x="2771581" y="3632899"/>
            <a:chExt cx="6277214" cy="7351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CEA887-6CAF-42C2-BA80-A2F120C0CC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71581" y="3632899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Learning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59366C-AF50-4EFB-B64A-738384E7FF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755" y="3636538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Inference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934B0-1E88-4544-A0AC-F84A43D209D9}"/>
              </a:ext>
            </a:extLst>
          </p:cNvPr>
          <p:cNvSpPr/>
          <p:nvPr/>
        </p:nvSpPr>
        <p:spPr>
          <a:xfrm>
            <a:off x="619574" y="1740033"/>
            <a:ext cx="4598961" cy="33779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60B374-EAE1-46A1-B8D2-573A8E202CD2}"/>
              </a:ext>
            </a:extLst>
          </p:cNvPr>
          <p:cNvSpPr/>
          <p:nvPr/>
        </p:nvSpPr>
        <p:spPr>
          <a:xfrm>
            <a:off x="6580470" y="1740033"/>
            <a:ext cx="4991957" cy="33779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B46221-7B85-4E76-9E1C-FB557BE80D99}"/>
              </a:ext>
            </a:extLst>
          </p:cNvPr>
          <p:cNvSpPr txBox="1"/>
          <p:nvPr/>
        </p:nvSpPr>
        <p:spPr>
          <a:xfrm>
            <a:off x="1192299" y="5605869"/>
            <a:ext cx="44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R.</a:t>
            </a:r>
            <a:r>
              <a:rPr lang="en-US" dirty="0"/>
              <a:t>, Zhang, Si, </a:t>
            </a:r>
            <a:r>
              <a:rPr lang="en-US" dirty="0" err="1"/>
              <a:t>Heo</a:t>
            </a:r>
            <a:r>
              <a:rPr lang="en-US" dirty="0"/>
              <a:t>, Naik. In submission, 2018.</a:t>
            </a:r>
          </a:p>
        </p:txBody>
      </p:sp>
    </p:spTree>
    <p:extLst>
      <p:ext uri="{BB962C8B-B14F-4D97-AF65-F5344CB8AC3E}">
        <p14:creationId xmlns:p14="http://schemas.microsoft.com/office/powerpoint/2010/main" val="34323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2CAF5B1-796F-45AA-82D2-777AD582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</a:t>
            </a:fld>
            <a:endParaRPr lang="en-US"/>
          </a:p>
        </p:txBody>
      </p:sp>
      <p:sp>
        <p:nvSpPr>
          <p:cNvPr id="27" name="Footer">
            <a:extLst>
              <a:ext uri="{FF2B5EF4-FFF2-40B4-BE49-F238E27FC236}">
                <a16:creationId xmlns:a16="http://schemas.microsoft.com/office/drawing/2014/main" id="{22941C5C-7A44-42B2-8F47-E9A9444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CC5ED9A3-123E-4E9A-AC19-6D65B745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4E214E-5F9D-4234-81AF-33C623045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Tools">
            <a:extLst>
              <a:ext uri="{FF2B5EF4-FFF2-40B4-BE49-F238E27FC236}">
                <a16:creationId xmlns:a16="http://schemas.microsoft.com/office/drawing/2014/main" id="{B38D9ED1-7419-491E-A0A0-F488EEC6795E}"/>
              </a:ext>
            </a:extLst>
          </p:cNvPr>
          <p:cNvGrpSpPr/>
          <p:nvPr/>
        </p:nvGrpSpPr>
        <p:grpSpPr>
          <a:xfrm>
            <a:off x="6371844" y="1825625"/>
            <a:ext cx="4782312" cy="3180054"/>
            <a:chOff x="1463040" y="2481923"/>
            <a:chExt cx="4782312" cy="3180054"/>
          </a:xfrm>
        </p:grpSpPr>
        <p:grpSp>
          <p:nvGrpSpPr>
            <p:cNvPr id="12" name="SLAM">
              <a:extLst>
                <a:ext uri="{FF2B5EF4-FFF2-40B4-BE49-F238E27FC236}">
                  <a16:creationId xmlns:a16="http://schemas.microsoft.com/office/drawing/2014/main" id="{7E90971F-A768-4B3A-AA88-E4CD94E10E72}"/>
                </a:ext>
              </a:extLst>
            </p:cNvPr>
            <p:cNvGrpSpPr/>
            <p:nvPr/>
          </p:nvGrpSpPr>
          <p:grpSpPr>
            <a:xfrm>
              <a:off x="1463040" y="2496312"/>
              <a:ext cx="2523744" cy="1325439"/>
              <a:chOff x="811530" y="2496312"/>
              <a:chExt cx="2523744" cy="1325439"/>
            </a:xfrm>
          </p:grpSpPr>
          <p:pic>
            <p:nvPicPr>
              <p:cNvPr id="22" name="SLAM Logo">
                <a:extLst>
                  <a:ext uri="{FF2B5EF4-FFF2-40B4-BE49-F238E27FC236}">
                    <a16:creationId xmlns:a16="http://schemas.microsoft.com/office/drawing/2014/main" id="{34ACF80F-3B7B-440E-8CD9-66EC31038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530" y="2496312"/>
                <a:ext cx="1638439" cy="740664"/>
              </a:xfrm>
              <a:prstGeom prst="rect">
                <a:avLst/>
              </a:prstGeom>
            </p:spPr>
          </p:pic>
          <p:sp>
            <p:nvSpPr>
              <p:cNvPr id="23" name="SLAM Text">
                <a:extLst>
                  <a:ext uri="{FF2B5EF4-FFF2-40B4-BE49-F238E27FC236}">
                    <a16:creationId xmlns:a16="http://schemas.microsoft.com/office/drawing/2014/main" id="{05450303-798E-48B1-92B3-6515BE54162F}"/>
                  </a:ext>
                </a:extLst>
              </p:cNvPr>
              <p:cNvSpPr txBox="1"/>
              <p:nvPr/>
            </p:nvSpPr>
            <p:spPr>
              <a:xfrm>
                <a:off x="811530" y="3236976"/>
                <a:ext cx="2523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Microsoft</a:t>
                </a:r>
              </a:p>
              <a:p>
                <a:r>
                  <a:rPr lang="en-US" sz="1600" dirty="0"/>
                  <a:t>Windows Device Drivers</a:t>
                </a:r>
              </a:p>
            </p:txBody>
          </p:sp>
        </p:grpSp>
        <p:grpSp>
          <p:nvGrpSpPr>
            <p:cNvPr id="13" name="Astree">
              <a:extLst>
                <a:ext uri="{FF2B5EF4-FFF2-40B4-BE49-F238E27FC236}">
                  <a16:creationId xmlns:a16="http://schemas.microsoft.com/office/drawing/2014/main" id="{E135D15E-9061-48BA-895E-DEF1DBDE19EB}"/>
                </a:ext>
              </a:extLst>
            </p:cNvPr>
            <p:cNvGrpSpPr/>
            <p:nvPr/>
          </p:nvGrpSpPr>
          <p:grpSpPr>
            <a:xfrm>
              <a:off x="4069080" y="2481923"/>
              <a:ext cx="2176272" cy="1341798"/>
              <a:chOff x="3897752" y="2481923"/>
              <a:chExt cx="2176272" cy="1341798"/>
            </a:xfrm>
          </p:grpSpPr>
          <p:sp>
            <p:nvSpPr>
              <p:cNvPr id="20" name="Astree Logo">
                <a:extLst>
                  <a:ext uri="{FF2B5EF4-FFF2-40B4-BE49-F238E27FC236}">
                    <a16:creationId xmlns:a16="http://schemas.microsoft.com/office/drawing/2014/main" id="{B17989C3-9283-45D4-9347-31E474F87757}"/>
                  </a:ext>
                </a:extLst>
              </p:cNvPr>
              <p:cNvSpPr txBox="1"/>
              <p:nvPr/>
            </p:nvSpPr>
            <p:spPr>
              <a:xfrm>
                <a:off x="3897752" y="2481923"/>
                <a:ext cx="2176272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4400" b="1" dirty="0" err="1">
                    <a:solidFill>
                      <a:srgbClr val="A92666"/>
                    </a:solidFill>
                    <a:latin typeface="Tahoma" charset="0"/>
                  </a:rPr>
                  <a:t>Astrée</a:t>
                </a:r>
                <a:endParaRPr lang="en-US" sz="1600" dirty="0">
                  <a:solidFill>
                    <a:srgbClr val="A92666"/>
                  </a:solidFill>
                  <a:latin typeface="Tahoma" charset="0"/>
                </a:endParaRPr>
              </a:p>
            </p:txBody>
          </p:sp>
          <p:sp>
            <p:nvSpPr>
              <p:cNvPr id="21" name="Astree Text">
                <a:extLst>
                  <a:ext uri="{FF2B5EF4-FFF2-40B4-BE49-F238E27FC236}">
                    <a16:creationId xmlns:a16="http://schemas.microsoft.com/office/drawing/2014/main" id="{C64DE295-DAF4-4B54-92EB-6565F0B14D34}"/>
                  </a:ext>
                </a:extLst>
              </p:cNvPr>
              <p:cNvSpPr txBox="1"/>
              <p:nvPr/>
            </p:nvSpPr>
            <p:spPr>
              <a:xfrm>
                <a:off x="3897752" y="3238946"/>
                <a:ext cx="1938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Airbus</a:t>
                </a:r>
              </a:p>
              <a:p>
                <a:r>
                  <a:rPr lang="en-US" sz="1600" dirty="0"/>
                  <a:t>Avionics Software</a:t>
                </a:r>
              </a:p>
            </p:txBody>
          </p:sp>
        </p:grpSp>
        <p:grpSp>
          <p:nvGrpSpPr>
            <p:cNvPr id="14" name="Infer">
              <a:extLst>
                <a:ext uri="{FF2B5EF4-FFF2-40B4-BE49-F238E27FC236}">
                  <a16:creationId xmlns:a16="http://schemas.microsoft.com/office/drawing/2014/main" id="{5C206B42-748D-4BC7-AC84-F3C0ACD2FA45}"/>
                </a:ext>
              </a:extLst>
            </p:cNvPr>
            <p:cNvGrpSpPr/>
            <p:nvPr/>
          </p:nvGrpSpPr>
          <p:grpSpPr>
            <a:xfrm>
              <a:off x="4069080" y="4262096"/>
              <a:ext cx="2112264" cy="1398591"/>
              <a:chOff x="3897752" y="4262096"/>
              <a:chExt cx="2112264" cy="1398591"/>
            </a:xfrm>
          </p:grpSpPr>
          <p:pic>
            <p:nvPicPr>
              <p:cNvPr id="18" name="Infer Logo">
                <a:extLst>
                  <a:ext uri="{FF2B5EF4-FFF2-40B4-BE49-F238E27FC236}">
                    <a16:creationId xmlns:a16="http://schemas.microsoft.com/office/drawing/2014/main" id="{D19C8C3C-E5DD-4BF1-8808-DFF114598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7752" y="4262096"/>
                <a:ext cx="833861" cy="813816"/>
              </a:xfrm>
              <a:prstGeom prst="rect">
                <a:avLst/>
              </a:prstGeom>
            </p:spPr>
          </p:pic>
          <p:sp>
            <p:nvSpPr>
              <p:cNvPr id="19" name="Infer Text">
                <a:extLst>
                  <a:ext uri="{FF2B5EF4-FFF2-40B4-BE49-F238E27FC236}">
                    <a16:creationId xmlns:a16="http://schemas.microsoft.com/office/drawing/2014/main" id="{998A5FD5-DB8D-47A0-84A3-5B9B614A0168}"/>
                  </a:ext>
                </a:extLst>
              </p:cNvPr>
              <p:cNvSpPr txBox="1"/>
              <p:nvPr/>
            </p:nvSpPr>
            <p:spPr>
              <a:xfrm>
                <a:off x="3897752" y="5075912"/>
                <a:ext cx="2112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Facebook</a:t>
                </a:r>
              </a:p>
              <a:p>
                <a:r>
                  <a:rPr lang="en-US" sz="1600" dirty="0"/>
                  <a:t>Mobile Applications</a:t>
                </a:r>
              </a:p>
            </p:txBody>
          </p:sp>
        </p:grpSp>
        <p:grpSp>
          <p:nvGrpSpPr>
            <p:cNvPr id="15" name="Coverity">
              <a:extLst>
                <a:ext uri="{FF2B5EF4-FFF2-40B4-BE49-F238E27FC236}">
                  <a16:creationId xmlns:a16="http://schemas.microsoft.com/office/drawing/2014/main" id="{03537837-44DD-4676-84CD-558A49ED35C7}"/>
                </a:ext>
              </a:extLst>
            </p:cNvPr>
            <p:cNvGrpSpPr/>
            <p:nvPr/>
          </p:nvGrpSpPr>
          <p:grpSpPr>
            <a:xfrm>
              <a:off x="1463040" y="4431471"/>
              <a:ext cx="2523744" cy="1230506"/>
              <a:chOff x="811530" y="4431471"/>
              <a:chExt cx="2523744" cy="1230506"/>
            </a:xfrm>
          </p:grpSpPr>
          <p:pic>
            <p:nvPicPr>
              <p:cNvPr id="16" name="Coverity Logo">
                <a:extLst>
                  <a:ext uri="{FF2B5EF4-FFF2-40B4-BE49-F238E27FC236}">
                    <a16:creationId xmlns:a16="http://schemas.microsoft.com/office/drawing/2014/main" id="{72489F01-3454-494B-8928-9A8FAEDFF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530" y="4431471"/>
                <a:ext cx="2225732" cy="466344"/>
              </a:xfrm>
              <a:prstGeom prst="rect">
                <a:avLst/>
              </a:prstGeom>
            </p:spPr>
          </p:pic>
          <p:sp>
            <p:nvSpPr>
              <p:cNvPr id="17" name="Coverity Text">
                <a:extLst>
                  <a:ext uri="{FF2B5EF4-FFF2-40B4-BE49-F238E27FC236}">
                    <a16:creationId xmlns:a16="http://schemas.microsoft.com/office/drawing/2014/main" id="{FA715820-9B73-483F-A681-7C90673E88B4}"/>
                  </a:ext>
                </a:extLst>
              </p:cNvPr>
              <p:cNvSpPr txBox="1"/>
              <p:nvPr/>
            </p:nvSpPr>
            <p:spPr>
              <a:xfrm>
                <a:off x="811530" y="5077202"/>
                <a:ext cx="2523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Synopsis</a:t>
                </a:r>
              </a:p>
              <a:p>
                <a:r>
                  <a:rPr lang="en-US" sz="1600" dirty="0"/>
                  <a:t>Enterprise Applications</a:t>
                </a:r>
              </a:p>
            </p:txBody>
          </p:sp>
        </p:grp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B779465-DD15-4487-9B4B-6719F18A2A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Automatic bug-finding tools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ideal static analyzer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Identifies the most serious bugs</a:t>
            </a:r>
          </a:p>
          <a:p>
            <a:pPr lvl="1"/>
            <a:r>
              <a:rPr lang="en-US" dirty="0"/>
              <a:t>Produces no false alarms</a:t>
            </a:r>
          </a:p>
          <a:p>
            <a:pPr lvl="1"/>
            <a:r>
              <a:rPr lang="en-US" dirty="0"/>
              <a:t>Scales to very large codebases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AD510FA-52C2-4E93-A017-5E8BF8B7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Analyzers</a:t>
            </a:r>
          </a:p>
        </p:txBody>
      </p:sp>
    </p:spTree>
    <p:extLst>
      <p:ext uri="{BB962C8B-B14F-4D97-AF65-F5344CB8AC3E}">
        <p14:creationId xmlns:p14="http://schemas.microsoft.com/office/powerpoint/2010/main" val="36671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58B3D39-46A8-476E-B420-B9D048F8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6517E-358C-47FF-AE07-8115323E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0DA80-461E-48C1-BC38-B6ADD94A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3B3CD-43FD-41B6-9103-222A54E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DD555A-AA3D-49F5-AD68-18430C41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b="1" dirty="0">
                <a:solidFill>
                  <a:srgbClr val="C00000"/>
                </a:solidFill>
              </a:rPr>
              <a:t>Discrete</a:t>
            </a:r>
            <a:r>
              <a:rPr lang="en-US" dirty="0"/>
              <a:t> to the </a:t>
            </a:r>
            <a:r>
              <a:rPr lang="en-US" b="1" dirty="0">
                <a:solidFill>
                  <a:srgbClr val="00B050"/>
                </a:solidFill>
              </a:rPr>
              <a:t>Continuous</a:t>
            </a:r>
            <a:r>
              <a:rPr lang="en-US" dirty="0"/>
              <a:t>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Rule rn">
                <a:extLst>
                  <a:ext uri="{FF2B5EF4-FFF2-40B4-BE49-F238E27FC236}">
                    <a16:creationId xmlns:a16="http://schemas.microsoft.com/office/drawing/2014/main" id="{98380D13-D966-48D6-9130-EB7BADFCAA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371338"/>
                  </p:ext>
                </p:extLst>
              </p:nvPr>
            </p:nvGraphicFramePr>
            <p:xfrm>
              <a:off x="3465576" y="2345223"/>
              <a:ext cx="4572000" cy="1828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&amp;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2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0735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3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8681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4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4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Rule rn">
                <a:extLst>
                  <a:ext uri="{FF2B5EF4-FFF2-40B4-BE49-F238E27FC236}">
                    <a16:creationId xmlns:a16="http://schemas.microsoft.com/office/drawing/2014/main" id="{98380D13-D966-48D6-9130-EB7BADFCAA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371338"/>
                  </p:ext>
                </p:extLst>
              </p:nvPr>
            </p:nvGraphicFramePr>
            <p:xfrm>
              <a:off x="3465576" y="2345223"/>
              <a:ext cx="4572000" cy="1828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26" t="-1333" r="-260638" b="-3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98" t="-1333" r="-410" b="-3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2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26" t="-100000" r="-260638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98" t="-100000" r="-410" b="-2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0735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3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26" t="-202667" r="-26063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98" t="-202667" r="-410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8681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4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26" t="-302667" r="-26063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98" t="-302667" r="-41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494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Conclusions">
            <a:extLst>
              <a:ext uri="{FF2B5EF4-FFF2-40B4-BE49-F238E27FC236}">
                <a16:creationId xmlns:a16="http://schemas.microsoft.com/office/drawing/2014/main" id="{0A699A87-108E-4F22-9E6B-FC275FE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37272"/>
              </p:ext>
            </p:extLst>
          </p:nvPr>
        </p:nvGraphicFramePr>
        <p:xfrm>
          <a:off x="3238500" y="4836459"/>
          <a:ext cx="5715000" cy="45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5293359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0472386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852231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185573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03129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c2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k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k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c2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905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Rule rn Weighted">
                <a:extLst>
                  <a:ext uri="{FF2B5EF4-FFF2-40B4-BE49-F238E27FC236}">
                    <a16:creationId xmlns:a16="http://schemas.microsoft.com/office/drawing/2014/main" id="{021447F7-D866-4EAB-B94A-07FDD36155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18495"/>
                  </p:ext>
                </p:extLst>
              </p:nvPr>
            </p:nvGraphicFramePr>
            <p:xfrm>
              <a:off x="3467100" y="2350008"/>
              <a:ext cx="5257800" cy="1828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5859834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&amp;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0.90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2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0.60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0735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3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8681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4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pt(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:- “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dirty="0">
                              <a:latin typeface="Consolas" panose="020B0609020204030204" pitchFamily="49" charset="0"/>
                            </a:rPr>
                            <a:t>≔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”,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/>
                            <a:t>), </a:t>
                          </a:r>
                          <a:r>
                            <a:rPr lang="en-US" sz="1600" dirty="0" err="1"/>
                            <a:t>pt</a:t>
                          </a: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4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Rule rn Weighted">
                <a:extLst>
                  <a:ext uri="{FF2B5EF4-FFF2-40B4-BE49-F238E27FC236}">
                    <a16:creationId xmlns:a16="http://schemas.microsoft.com/office/drawing/2014/main" id="{021447F7-D866-4EAB-B94A-07FDD36155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18495"/>
                  </p:ext>
                </p:extLst>
              </p:nvPr>
            </p:nvGraphicFramePr>
            <p:xfrm>
              <a:off x="3467100" y="2350008"/>
              <a:ext cx="5257800" cy="1828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5859834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426" t="-1333" r="-32074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98" t="-1333" r="-23566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0.90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2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426" t="-100000" r="-3207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98" t="-100000" r="-235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0.60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0735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3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426" t="-202667" r="-320745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98" t="-202667" r="-23566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8681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  <a:r>
                            <a:rPr lang="en-US" sz="1600" b="1" i="0" baseline="-25000" dirty="0"/>
                            <a:t>4</a:t>
                          </a:r>
                          <a:endParaRPr lang="en-US" sz="1600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426" t="-302667" r="-32074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98" t="-302667" r="-23566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0.70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494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Conclusions">
            <a:extLst>
              <a:ext uri="{FF2B5EF4-FFF2-40B4-BE49-F238E27FC236}">
                <a16:creationId xmlns:a16="http://schemas.microsoft.com/office/drawing/2014/main" id="{B758D40C-963C-4420-8E32-226750FAA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72845"/>
              </p:ext>
            </p:extLst>
          </p:nvPr>
        </p:nvGraphicFramePr>
        <p:xfrm>
          <a:off x="3236976" y="4837176"/>
          <a:ext cx="5715000" cy="914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5293359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0472386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852231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185573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03129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b1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c2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k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c1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err="1"/>
                        <a:t>pt</a:t>
                      </a:r>
                      <a:r>
                        <a:rPr lang="en-US" sz="1600" b="0" i="0" baseline="0" dirty="0"/>
                        <a:t>(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k</a:t>
                      </a:r>
                      <a:r>
                        <a:rPr lang="en-US" sz="1600" b="0" i="0" baseline="0" dirty="0"/>
                        <a:t>, </a:t>
                      </a:r>
                      <a:r>
                        <a:rPr lang="en-US" sz="1600" b="0" i="0" baseline="0" dirty="0">
                          <a:latin typeface="Consolas" panose="020B0609020204030204" pitchFamily="49" charset="0"/>
                        </a:rPr>
                        <a:t>c2</a:t>
                      </a:r>
                      <a:r>
                        <a:rPr lang="en-US" sz="1600" b="0" i="0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905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0.65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0.65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54493"/>
                  </a:ext>
                </a:extLst>
              </a:tr>
            </a:tbl>
          </a:graphicData>
        </a:graphic>
      </p:graphicFrame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1D5B5DC-17F1-4AFF-A47F-3E0028DC54F8}"/>
              </a:ext>
            </a:extLst>
          </p:cNvPr>
          <p:cNvSpPr/>
          <p:nvPr/>
        </p:nvSpPr>
        <p:spPr>
          <a:xfrm>
            <a:off x="8910917" y="1820787"/>
            <a:ext cx="2442883" cy="1015664"/>
          </a:xfrm>
          <a:prstGeom prst="wedgeRectCallout">
            <a:avLst>
              <a:gd name="adj1" fmla="val -62748"/>
              <a:gd name="adj2" fmla="val 68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Rule weights induce numerical values for each conclusion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F5CAA1A-680F-441A-8408-5F161CDF72A4}"/>
              </a:ext>
            </a:extLst>
          </p:cNvPr>
          <p:cNvSpPr/>
          <p:nvPr/>
        </p:nvSpPr>
        <p:spPr>
          <a:xfrm>
            <a:off x="8910916" y="3597199"/>
            <a:ext cx="2442883" cy="1015664"/>
          </a:xfrm>
          <a:prstGeom prst="wedgeRectCallout">
            <a:avLst>
              <a:gd name="adj1" fmla="val -61773"/>
              <a:gd name="adj2" fmla="val 13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Ideally, 1.0 for  true positives and 0.0 for false alarms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75913-B884-48F6-944B-7AF23E6AA3A6}"/>
              </a:ext>
            </a:extLst>
          </p:cNvPr>
          <p:cNvSpPr txBox="1"/>
          <p:nvPr/>
        </p:nvSpPr>
        <p:spPr>
          <a:xfrm>
            <a:off x="1016032" y="4924327"/>
            <a:ext cx="204158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dirty="0"/>
              <a:t>Can we </a:t>
            </a:r>
            <a:r>
              <a:rPr lang="en-US" b="1" dirty="0"/>
              <a:t>optimize</a:t>
            </a:r>
            <a:r>
              <a:rPr lang="en-US" dirty="0"/>
              <a:t> for these values?</a:t>
            </a:r>
          </a:p>
        </p:txBody>
      </p:sp>
    </p:spTree>
    <p:extLst>
      <p:ext uri="{BB962C8B-B14F-4D97-AF65-F5344CB8AC3E}">
        <p14:creationId xmlns:p14="http://schemas.microsoft.com/office/powerpoint/2010/main" val="92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EDD78-6BED-41A3-905F-CC07B762B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Main challenge:</a:t>
            </a:r>
            <a:r>
              <a:rPr lang="en-US" dirty="0"/>
              <a:t> Gradient descent would be very expensive</a:t>
            </a:r>
          </a:p>
          <a:p>
            <a:r>
              <a:rPr lang="en-US" dirty="0"/>
              <a:t>Because marginal inference is #P-complete</a:t>
            </a:r>
          </a:p>
          <a:p>
            <a:r>
              <a:rPr lang="en-US" dirty="0"/>
              <a:t>Because independence assumptions don’t always hold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Solution:</a:t>
            </a:r>
            <a:r>
              <a:rPr lang="en-US" dirty="0"/>
              <a:t> Evaluate values using the </a:t>
            </a:r>
            <a:r>
              <a:rPr lang="en-US" b="1" dirty="0"/>
              <a:t>Viterbi semiring</a:t>
            </a:r>
            <a:r>
              <a:rPr lang="en-US" dirty="0"/>
              <a:t> instead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2D55A-D872-40BD-AD5E-D7ACE94D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3BFC4-8778-45C3-949D-28A3B35A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D20A7-5FAD-4EE2-9449-E819023F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E6322B-2F8C-461E-BE06-3D73B169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b="1" dirty="0">
                <a:solidFill>
                  <a:srgbClr val="C00000"/>
                </a:solidFill>
              </a:rPr>
              <a:t>Discrete</a:t>
            </a:r>
            <a:r>
              <a:rPr lang="en-US" dirty="0"/>
              <a:t> to the </a:t>
            </a:r>
            <a:r>
              <a:rPr lang="en-US" b="1" dirty="0">
                <a:solidFill>
                  <a:srgbClr val="00B050"/>
                </a:solidFill>
              </a:rPr>
              <a:t>Continuous</a:t>
            </a:r>
            <a:r>
              <a:rPr lang="en-US" dirty="0"/>
              <a:t>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07F5A-26F3-49F4-990D-80CDB5D141E0}"/>
                  </a:ext>
                </a:extLst>
              </p:cNvPr>
              <p:cNvSpPr txBox="1"/>
              <p:nvPr/>
            </p:nvSpPr>
            <p:spPr>
              <a:xfrm>
                <a:off x="1047510" y="4535258"/>
                <a:ext cx="4189480" cy="1030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07F5A-26F3-49F4-990D-80CDB5D14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0" y="4535258"/>
                <a:ext cx="4189480" cy="1030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C6904D4-CCBE-4E96-BEFD-2BF704720BBE}"/>
              </a:ext>
            </a:extLst>
          </p:cNvPr>
          <p:cNvGrpSpPr/>
          <p:nvPr/>
        </p:nvGrpSpPr>
        <p:grpSpPr>
          <a:xfrm>
            <a:off x="5236990" y="4741756"/>
            <a:ext cx="6139383" cy="617670"/>
            <a:chOff x="5236990" y="4741756"/>
            <a:chExt cx="6139383" cy="6176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56C166-95BC-4A95-A1EA-84674ECF8822}"/>
                    </a:ext>
                  </a:extLst>
                </p:cNvPr>
                <p:cNvSpPr txBox="1"/>
                <p:nvPr/>
              </p:nvSpPr>
              <p:spPr>
                <a:xfrm>
                  <a:off x="6239839" y="4741756"/>
                  <a:ext cx="5136534" cy="617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×…×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56C166-95BC-4A95-A1EA-84674ECF8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839" y="4741756"/>
                  <a:ext cx="5136534" cy="617670"/>
                </a:xfrm>
                <a:prstGeom prst="rect">
                  <a:avLst/>
                </a:prstGeom>
                <a:blipFill>
                  <a:blip r:embed="rId3"/>
                  <a:stretch>
                    <a:fillRect b="-5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C4C601-325C-4B1D-A03A-569573669A91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flipV="1">
              <a:off x="5236990" y="5050591"/>
              <a:ext cx="100284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2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0FD19C-6283-4C83-A91F-CD8FD737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ADA2-E49A-4057-A9D1-6AD8DFEC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0D715-282F-49C9-969B-6BF43DAD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110ED-5355-4854-98F8-C1A9C0F3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F6454E0-7BCA-4BC0-9A0C-BD045F0F1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252700"/>
              </p:ext>
            </p:extLst>
          </p:nvPr>
        </p:nvGraphicFramePr>
        <p:xfrm>
          <a:off x="2152651" y="2144507"/>
          <a:ext cx="7886697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263195263"/>
                    </a:ext>
                  </a:extLst>
                </a:gridCol>
                <a:gridCol w="829129">
                  <a:extLst>
                    <a:ext uri="{9D8B030D-6E8A-4147-A177-3AD203B41FA5}">
                      <a16:colId xmlns:a16="http://schemas.microsoft.com/office/drawing/2014/main" val="1942037768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275409040"/>
                    </a:ext>
                  </a:extLst>
                </a:gridCol>
                <a:gridCol w="1376134">
                  <a:extLst>
                    <a:ext uri="{9D8B030D-6E8A-4147-A177-3AD203B41FA5}">
                      <a16:colId xmlns:a16="http://schemas.microsoft.com/office/drawing/2014/main" val="2296533995"/>
                    </a:ext>
                  </a:extLst>
                </a:gridCol>
                <a:gridCol w="1335316">
                  <a:extLst>
                    <a:ext uri="{9D8B030D-6E8A-4147-A177-3AD203B41FA5}">
                      <a16:colId xmlns:a16="http://schemas.microsoft.com/office/drawing/2014/main" val="1574312147"/>
                    </a:ext>
                  </a:extLst>
                </a:gridCol>
                <a:gridCol w="918026">
                  <a:extLst>
                    <a:ext uri="{9D8B030D-6E8A-4147-A177-3AD203B41FA5}">
                      <a16:colId xmlns:a16="http://schemas.microsoft.com/office/drawing/2014/main" val="392602131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76671793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Relations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Rules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4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Candidates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Difflog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ALPS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47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Andersen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4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Escape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70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Mod/Ref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5307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Ancestor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40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Animals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8232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01AB4F8-9312-44CB-99CA-9BFB9FF9C0D7}"/>
              </a:ext>
            </a:extLst>
          </p:cNvPr>
          <p:cNvGrpSpPr/>
          <p:nvPr/>
        </p:nvGrpSpPr>
        <p:grpSpPr>
          <a:xfrm>
            <a:off x="6369424" y="2144507"/>
            <a:ext cx="3667641" cy="4054476"/>
            <a:chOff x="4845423" y="1825625"/>
            <a:chExt cx="3667641" cy="40544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63475F-D23C-490C-B59B-58DE4905047A}"/>
                </a:ext>
              </a:extLst>
            </p:cNvPr>
            <p:cNvSpPr/>
            <p:nvPr/>
          </p:nvSpPr>
          <p:spPr>
            <a:xfrm>
              <a:off x="6508750" y="1825625"/>
              <a:ext cx="2004314" cy="2595880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4E2C7957-9F96-449B-BF75-E75C9D2FFBB5}"/>
                </a:ext>
              </a:extLst>
            </p:cNvPr>
            <p:cNvSpPr/>
            <p:nvPr/>
          </p:nvSpPr>
          <p:spPr>
            <a:xfrm>
              <a:off x="4845423" y="4965701"/>
              <a:ext cx="3657600" cy="914400"/>
            </a:xfrm>
            <a:prstGeom prst="wedgeRectCallout">
              <a:avLst>
                <a:gd name="adj1" fmla="val 17336"/>
                <a:gd name="adj2" fmla="val -10374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dirty="0"/>
                <a:t>Dramatic improvements in synthesis time over state-of-the-art</a:t>
              </a:r>
            </a:p>
          </p:txBody>
        </p:sp>
      </p:grp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98C9DC5-D5A6-491A-BC47-04E5BA77AF61}"/>
              </a:ext>
            </a:extLst>
          </p:cNvPr>
          <p:cNvSpPr/>
          <p:nvPr/>
        </p:nvSpPr>
        <p:spPr>
          <a:xfrm>
            <a:off x="8032751" y="659017"/>
            <a:ext cx="3147446" cy="1032137"/>
          </a:xfrm>
          <a:prstGeom prst="wedgeRectCallout">
            <a:avLst>
              <a:gd name="adj1" fmla="val 1033"/>
              <a:gd name="adj2" fmla="val 134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Si, Lee, Zhang, </a:t>
            </a:r>
            <a:r>
              <a:rPr lang="en-US" dirty="0" err="1"/>
              <a:t>Albarghouthi</a:t>
            </a:r>
            <a:r>
              <a:rPr lang="en-US" dirty="0"/>
              <a:t>, </a:t>
            </a:r>
            <a:r>
              <a:rPr lang="en-US" dirty="0" err="1"/>
              <a:t>Koutris</a:t>
            </a:r>
            <a:r>
              <a:rPr lang="en-US" dirty="0"/>
              <a:t>, Naik. FSE 2018.</a:t>
            </a:r>
          </a:p>
        </p:txBody>
      </p:sp>
    </p:spTree>
    <p:extLst>
      <p:ext uri="{BB962C8B-B14F-4D97-AF65-F5344CB8AC3E}">
        <p14:creationId xmlns:p14="http://schemas.microsoft.com/office/powerpoint/2010/main" val="591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40F507-B5D6-4156-A9A5-ECD25CFF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Difflog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en-US" dirty="0"/>
              <a:t> Framework to extend Datalog to continuous domains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Builds on theory of </a:t>
            </a:r>
            <a:r>
              <a:rPr lang="en-US" b="1" dirty="0"/>
              <a:t>semiring provenance</a:t>
            </a:r>
          </a:p>
          <a:p>
            <a:r>
              <a:rPr lang="en-US" dirty="0"/>
              <a:t>Associates rules with tokens and computes provenance of alarms</a:t>
            </a:r>
          </a:p>
          <a:p>
            <a:r>
              <a:rPr lang="en-US" dirty="0"/>
              <a:t>Naturally captures alarm correlations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Enables data-driven analysis design</a:t>
            </a:r>
          </a:p>
          <a:p>
            <a:r>
              <a:rPr lang="en-US" dirty="0"/>
              <a:t>Interactive alarm prioritization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ADB1-BFF1-4744-9565-DDC62A35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6572B-05BE-467A-A72E-435A203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5A00DD-48DD-46DF-8216-57A9C81F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FA1273-0DD4-4443-98E4-0999E346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007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06DA53-1448-4687-A76D-570A1627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integration and incremental analyses</a:t>
            </a:r>
          </a:p>
          <a:p>
            <a:r>
              <a:rPr lang="en-US" dirty="0"/>
              <a:t>Fault localization in complex systems</a:t>
            </a:r>
          </a:p>
          <a:p>
            <a:r>
              <a:rPr lang="en-US" dirty="0"/>
              <a:t>Combining numerical optimization and CDCL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F0EC-217A-4ED2-889F-27264FCE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B3F0E-5B37-4BA9-863C-4E5A4E98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ED650-06BF-4EDC-B5F1-EA96BF2F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8289363-63F8-49B9-B460-3C01624E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pic>
        <p:nvPicPr>
          <p:cNvPr id="12" name="Picture 11" descr="A picture containing text, map&#10;&#10;Description generated with high confidence">
            <a:extLst>
              <a:ext uri="{FF2B5EF4-FFF2-40B4-BE49-F238E27FC236}">
                <a16:creationId xmlns:a16="http://schemas.microsoft.com/office/drawing/2014/main" id="{6B353BF7-6589-468D-8624-E83B02C38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7525"/>
            <a:ext cx="1897500" cy="2514600"/>
          </a:xfrm>
          <a:prstGeom prst="rect">
            <a:avLst/>
          </a:prstGeom>
        </p:spPr>
      </p:pic>
      <p:pic>
        <p:nvPicPr>
          <p:cNvPr id="14" name="Picture 1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85C0381-CD10-4189-9215-F19400D3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70" y="3657525"/>
            <a:ext cx="3536156" cy="2514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AD09652-321A-4C99-BBB6-B0A276A83289}"/>
              </a:ext>
            </a:extLst>
          </p:cNvPr>
          <p:cNvGrpSpPr/>
          <p:nvPr/>
        </p:nvGrpSpPr>
        <p:grpSpPr>
          <a:xfrm>
            <a:off x="8341797" y="1690688"/>
            <a:ext cx="3012004" cy="4665662"/>
            <a:chOff x="8341797" y="1690688"/>
            <a:chExt cx="3012004" cy="4665662"/>
          </a:xfrm>
        </p:grpSpPr>
        <p:pic>
          <p:nvPicPr>
            <p:cNvPr id="16" name="Picture 15" descr="A picture containing map, text&#10;&#10;Description generated with high confidence">
              <a:extLst>
                <a:ext uri="{FF2B5EF4-FFF2-40B4-BE49-F238E27FC236}">
                  <a16:creationId xmlns:a16="http://schemas.microsoft.com/office/drawing/2014/main" id="{6A18761E-03B7-4B5F-9DE4-06A0A70D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797" y="3883337"/>
              <a:ext cx="3012004" cy="247301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48AC954-BA5C-4CD7-9D30-A705AE1F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87350" y="1690688"/>
              <a:ext cx="2466450" cy="2031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9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aphicFrame>
        <p:nvGraphicFramePr>
          <p:cNvPr id="35" name="Content Baseline">
            <a:extLst>
              <a:ext uri="{FF2B5EF4-FFF2-40B4-BE49-F238E27FC236}">
                <a16:creationId xmlns:a16="http://schemas.microsoft.com/office/drawing/2014/main" id="{8C13F299-EE29-49FB-A120-FB414786F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76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Our Approach</a:t>
            </a:r>
          </a:p>
        </p:txBody>
      </p:sp>
    </p:spTree>
    <p:extLst>
      <p:ext uri="{BB962C8B-B14F-4D97-AF65-F5344CB8AC3E}">
        <p14:creationId xmlns:p14="http://schemas.microsoft.com/office/powerpoint/2010/main" val="1029438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aphicFrame>
        <p:nvGraphicFramePr>
          <p:cNvPr id="7" name="Content 90 100">
            <a:extLst>
              <a:ext uri="{FF2B5EF4-FFF2-40B4-BE49-F238E27FC236}">
                <a16:creationId xmlns:a16="http://schemas.microsoft.com/office/drawing/2014/main" id="{8DA01E9E-D1F5-49C4-AF55-EEE20D38B7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Our Approach</a:t>
            </a:r>
          </a:p>
        </p:txBody>
      </p:sp>
    </p:spTree>
    <p:extLst>
      <p:ext uri="{BB962C8B-B14F-4D97-AF65-F5344CB8AC3E}">
        <p14:creationId xmlns:p14="http://schemas.microsoft.com/office/powerpoint/2010/main" val="426960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EE12D514-BBBA-429F-AA38-F1D007F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2BA07036-8D2E-428F-BAA8-D2CB326C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02A63BA1-A4A9-4119-ABEB-2E29FA9A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4B1445C-EE58-4CCF-BE54-DBAA621E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New Bugs</a:t>
            </a:r>
          </a:p>
        </p:txBody>
      </p:sp>
      <p:graphicFrame>
        <p:nvGraphicFramePr>
          <p:cNvPr id="10" name="Confusion Matrix">
            <a:extLst>
              <a:ext uri="{FF2B5EF4-FFF2-40B4-BE49-F238E27FC236}">
                <a16:creationId xmlns:a16="http://schemas.microsoft.com/office/drawing/2014/main" id="{FCA647B5-0309-4541-A1B5-B3D1990D7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0519"/>
              </p:ext>
            </p:extLst>
          </p:nvPr>
        </p:nvGraphicFramePr>
        <p:xfrm>
          <a:off x="3988548" y="2383712"/>
          <a:ext cx="4222001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5425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46608817"/>
                    </a:ext>
                  </a:extLst>
                </a:gridCol>
                <a:gridCol w="1457153">
                  <a:extLst>
                    <a:ext uri="{9D8B030D-6E8A-4147-A177-3AD203B41FA5}">
                      <a16:colId xmlns:a16="http://schemas.microsoft.com/office/drawing/2014/main" val="3139026599"/>
                    </a:ext>
                  </a:extLst>
                </a:gridCol>
                <a:gridCol w="1530408">
                  <a:extLst>
                    <a:ext uri="{9D8B030D-6E8A-4147-A177-3AD203B41FA5}">
                      <a16:colId xmlns:a16="http://schemas.microsoft.com/office/drawing/2014/main" val="3028630728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Alarms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Relevant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62240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7800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Reported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True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6578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True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79848"/>
                  </a:ext>
                </a:extLst>
              </a:tr>
            </a:tbl>
          </a:graphicData>
        </a:graphic>
      </p:graphicFrame>
      <p:grpSp>
        <p:nvGrpSpPr>
          <p:cNvPr id="11" name="Group Improved Precision">
            <a:extLst>
              <a:ext uri="{FF2B5EF4-FFF2-40B4-BE49-F238E27FC236}">
                <a16:creationId xmlns:a16="http://schemas.microsoft.com/office/drawing/2014/main" id="{3DD136CA-ED0F-483F-B9A2-7AAD332C94DF}"/>
              </a:ext>
            </a:extLst>
          </p:cNvPr>
          <p:cNvGrpSpPr/>
          <p:nvPr/>
        </p:nvGrpSpPr>
        <p:grpSpPr>
          <a:xfrm>
            <a:off x="4973693" y="3673475"/>
            <a:ext cx="2863215" cy="1989850"/>
            <a:chOff x="3446144" y="3651250"/>
            <a:chExt cx="2863215" cy="1989850"/>
          </a:xfrm>
        </p:grpSpPr>
        <p:cxnSp>
          <p:nvCxnSpPr>
            <p:cNvPr id="12" name="Straight Arrow Connector">
              <a:extLst>
                <a:ext uri="{FF2B5EF4-FFF2-40B4-BE49-F238E27FC236}">
                  <a16:creationId xmlns:a16="http://schemas.microsoft.com/office/drawing/2014/main" id="{AF15FDBC-88AD-46BB-89E4-E55D5D7C3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0450" y="3651250"/>
              <a:ext cx="342900" cy="279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">
              <a:extLst>
                <a:ext uri="{FF2B5EF4-FFF2-40B4-BE49-F238E27FC236}">
                  <a16:creationId xmlns:a16="http://schemas.microsoft.com/office/drawing/2014/main" id="{2F06D2E0-BE02-42C6-B2A4-A854ACAEBDF0}"/>
                </a:ext>
              </a:extLst>
            </p:cNvPr>
            <p:cNvSpPr txBox="1"/>
            <p:nvPr/>
          </p:nvSpPr>
          <p:spPr>
            <a:xfrm>
              <a:off x="3446144" y="4726700"/>
              <a:ext cx="2863215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dirty="0"/>
                <a:t>Tools often sacrifice recall for improved precision</a:t>
              </a:r>
            </a:p>
          </p:txBody>
        </p:sp>
      </p:grpSp>
      <p:grpSp>
        <p:nvGrpSpPr>
          <p:cNvPr id="14" name="Group: Unsound Incomplete">
            <a:extLst>
              <a:ext uri="{FF2B5EF4-FFF2-40B4-BE49-F238E27FC236}">
                <a16:creationId xmlns:a16="http://schemas.microsoft.com/office/drawing/2014/main" id="{1E2CEA5B-0839-43C2-984C-42B167C77A9D}"/>
              </a:ext>
            </a:extLst>
          </p:cNvPr>
          <p:cNvGrpSpPr/>
          <p:nvPr/>
        </p:nvGrpSpPr>
        <p:grpSpPr>
          <a:xfrm>
            <a:off x="2156199" y="2619891"/>
            <a:ext cx="7879601" cy="457200"/>
            <a:chOff x="170935" y="2868756"/>
            <a:chExt cx="7879601" cy="457200"/>
          </a:xfrm>
        </p:grpSpPr>
        <p:sp>
          <p:nvSpPr>
            <p:cNvPr id="15" name="Speech Bubble: Incomplete">
              <a:extLst>
                <a:ext uri="{FF2B5EF4-FFF2-40B4-BE49-F238E27FC236}">
                  <a16:creationId xmlns:a16="http://schemas.microsoft.com/office/drawing/2014/main" id="{5238DF6F-54CC-48BF-830C-DD0B851BD603}"/>
                </a:ext>
              </a:extLst>
            </p:cNvPr>
            <p:cNvSpPr/>
            <p:nvPr/>
          </p:nvSpPr>
          <p:spPr>
            <a:xfrm>
              <a:off x="6221736" y="2868756"/>
              <a:ext cx="1828800" cy="457200"/>
            </a:xfrm>
            <a:prstGeom prst="wedgeRectCallout">
              <a:avLst>
                <a:gd name="adj1" fmla="val -58694"/>
                <a:gd name="adj2" fmla="val 140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“Incomplete”</a:t>
              </a:r>
            </a:p>
          </p:txBody>
        </p:sp>
        <p:sp>
          <p:nvSpPr>
            <p:cNvPr id="16" name="Speech Bubble: Unsound">
              <a:extLst>
                <a:ext uri="{FF2B5EF4-FFF2-40B4-BE49-F238E27FC236}">
                  <a16:creationId xmlns:a16="http://schemas.microsoft.com/office/drawing/2014/main" id="{B68E54CA-A7E7-4EF3-B4A6-824E3617218F}"/>
                </a:ext>
              </a:extLst>
            </p:cNvPr>
            <p:cNvSpPr/>
            <p:nvPr/>
          </p:nvSpPr>
          <p:spPr>
            <a:xfrm>
              <a:off x="170935" y="2868756"/>
              <a:ext cx="1828800" cy="457200"/>
            </a:xfrm>
            <a:prstGeom prst="wedgeRectCallout">
              <a:avLst>
                <a:gd name="adj1" fmla="val 118941"/>
                <a:gd name="adj2" fmla="val 259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“Unsound”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9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020A96D-EAF5-4E35-829F-7B87DA6F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4B8C6526-48F6-4708-A818-F4B54572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D44F6198-740B-4192-825F-CA1E7516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7ACBADAC-74AA-424A-A049-8A7903B3C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1506"/>
              </p:ext>
            </p:extLst>
          </p:nvPr>
        </p:nvGraphicFramePr>
        <p:xfrm>
          <a:off x="2446782" y="1825625"/>
          <a:ext cx="7298436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4168">
                  <a:extLst>
                    <a:ext uri="{9D8B030D-6E8A-4147-A177-3AD203B41FA5}">
                      <a16:colId xmlns:a16="http://schemas.microsoft.com/office/drawing/2014/main" val="416878174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3201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1262149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673070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6970528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06342872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36322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Chord, </a:t>
                      </a:r>
                      <a:r>
                        <a:rPr lang="en-US" i="1" dirty="0"/>
                        <a:t>soundy</a:t>
                      </a:r>
                      <a:r>
                        <a:rPr lang="en-US" i="0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Chord, unsound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Bingo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70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Missed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Last true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0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Jspider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8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Weblech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7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FTP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1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HEDC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4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Avrora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9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LUIndex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3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Sunflow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506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8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Xalan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5707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1414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203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1736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05224"/>
                  </a:ext>
                </a:extLst>
              </a:tr>
            </a:tbl>
          </a:graphicData>
        </a:graphic>
      </p:graphicFrame>
      <p:sp>
        <p:nvSpPr>
          <p:cNvPr id="8" name="Rectangle Cover Datarace">
            <a:extLst>
              <a:ext uri="{FF2B5EF4-FFF2-40B4-BE49-F238E27FC236}">
                <a16:creationId xmlns:a16="http://schemas.microsoft.com/office/drawing/2014/main" id="{5083088D-C809-4CEA-875A-915D4CCBDF17}"/>
              </a:ext>
            </a:extLst>
          </p:cNvPr>
          <p:cNvSpPr/>
          <p:nvPr/>
        </p:nvSpPr>
        <p:spPr>
          <a:xfrm>
            <a:off x="2450592" y="2587752"/>
            <a:ext cx="7297673" cy="296265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Soundy">
            <a:extLst>
              <a:ext uri="{FF2B5EF4-FFF2-40B4-BE49-F238E27FC236}">
                <a16:creationId xmlns:a16="http://schemas.microsoft.com/office/drawing/2014/main" id="{8DD2302C-3A7B-40AC-91D5-43EB31A35655}"/>
              </a:ext>
            </a:extLst>
          </p:cNvPr>
          <p:cNvGrpSpPr/>
          <p:nvPr/>
        </p:nvGrpSpPr>
        <p:grpSpPr>
          <a:xfrm>
            <a:off x="3794760" y="4169409"/>
            <a:ext cx="1748790" cy="1737615"/>
            <a:chOff x="2263140" y="4169409"/>
            <a:chExt cx="1748790" cy="1737615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5BA93D1B-5781-49DD-AB54-F04E20F1DD95}"/>
                </a:ext>
              </a:extLst>
            </p:cNvPr>
            <p:cNvSpPr/>
            <p:nvPr/>
          </p:nvSpPr>
          <p:spPr>
            <a:xfrm>
              <a:off x="2276856" y="5532120"/>
              <a:ext cx="1719072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">
              <a:extLst>
                <a:ext uri="{FF2B5EF4-FFF2-40B4-BE49-F238E27FC236}">
                  <a16:creationId xmlns:a16="http://schemas.microsoft.com/office/drawing/2014/main" id="{10B19EF5-1086-4CDC-A46F-BBB99136C7C3}"/>
                </a:ext>
              </a:extLst>
            </p:cNvPr>
            <p:cNvSpPr/>
            <p:nvPr/>
          </p:nvSpPr>
          <p:spPr>
            <a:xfrm>
              <a:off x="2263140" y="4169409"/>
              <a:ext cx="1748790" cy="914400"/>
            </a:xfrm>
            <a:prstGeom prst="wedgeRectCallout">
              <a:avLst>
                <a:gd name="adj1" fmla="val -19853"/>
                <a:gd name="adj2" fmla="val 95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Precision: 4.6%</a:t>
              </a:r>
            </a:p>
            <a:p>
              <a:endParaRPr lang="en-US" dirty="0"/>
            </a:p>
          </p:txBody>
        </p:sp>
      </p:grpSp>
      <p:grpSp>
        <p:nvGrpSpPr>
          <p:cNvPr id="12" name="Group Unsound">
            <a:extLst>
              <a:ext uri="{FF2B5EF4-FFF2-40B4-BE49-F238E27FC236}">
                <a16:creationId xmlns:a16="http://schemas.microsoft.com/office/drawing/2014/main" id="{8E025D57-F555-4CEE-8EBF-1DBB5D20139E}"/>
              </a:ext>
            </a:extLst>
          </p:cNvPr>
          <p:cNvGrpSpPr/>
          <p:nvPr/>
        </p:nvGrpSpPr>
        <p:grpSpPr>
          <a:xfrm>
            <a:off x="5550408" y="4169409"/>
            <a:ext cx="2633472" cy="1737615"/>
            <a:chOff x="2274648" y="4169409"/>
            <a:chExt cx="2651887" cy="1737615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CDC5504-D26F-4C62-A615-7A417C29C991}"/>
                </a:ext>
              </a:extLst>
            </p:cNvPr>
            <p:cNvSpPr/>
            <p:nvPr/>
          </p:nvSpPr>
          <p:spPr>
            <a:xfrm>
              <a:off x="2283857" y="5532120"/>
              <a:ext cx="2615056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peech Bubble">
              <a:extLst>
                <a:ext uri="{FF2B5EF4-FFF2-40B4-BE49-F238E27FC236}">
                  <a16:creationId xmlns:a16="http://schemas.microsoft.com/office/drawing/2014/main" id="{767EB66F-A5D0-4D9B-98EC-71C9DE0F98B4}"/>
                </a:ext>
              </a:extLst>
            </p:cNvPr>
            <p:cNvSpPr/>
            <p:nvPr/>
          </p:nvSpPr>
          <p:spPr>
            <a:xfrm>
              <a:off x="2274648" y="4169409"/>
              <a:ext cx="2651887" cy="914400"/>
            </a:xfrm>
            <a:prstGeom prst="wedgeRectCallout">
              <a:avLst>
                <a:gd name="adj1" fmla="val -19853"/>
                <a:gd name="adj2" fmla="val 9583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Precision: 14%</a:t>
              </a:r>
            </a:p>
            <a:p>
              <a:r>
                <a:rPr lang="en-US" dirty="0"/>
                <a:t>Recall: 54%</a:t>
              </a:r>
            </a:p>
          </p:txBody>
        </p:sp>
      </p:grpSp>
      <p:grpSp>
        <p:nvGrpSpPr>
          <p:cNvPr id="15" name="Group Bingo">
            <a:extLst>
              <a:ext uri="{FF2B5EF4-FFF2-40B4-BE49-F238E27FC236}">
                <a16:creationId xmlns:a16="http://schemas.microsoft.com/office/drawing/2014/main" id="{6D0F63DF-D0D2-41ED-935C-11CD4FCFE468}"/>
              </a:ext>
            </a:extLst>
          </p:cNvPr>
          <p:cNvGrpSpPr/>
          <p:nvPr/>
        </p:nvGrpSpPr>
        <p:grpSpPr>
          <a:xfrm>
            <a:off x="7114032" y="3030346"/>
            <a:ext cx="2633472" cy="2876678"/>
            <a:chOff x="1197319" y="3030346"/>
            <a:chExt cx="2651888" cy="2876678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CE03F7C1-214D-4C69-A142-1716E9855F93}"/>
                </a:ext>
              </a:extLst>
            </p:cNvPr>
            <p:cNvSpPr/>
            <p:nvPr/>
          </p:nvSpPr>
          <p:spPr>
            <a:xfrm>
              <a:off x="2283857" y="5532120"/>
              <a:ext cx="1565350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peech Bubble">
              <a:extLst>
                <a:ext uri="{FF2B5EF4-FFF2-40B4-BE49-F238E27FC236}">
                  <a16:creationId xmlns:a16="http://schemas.microsoft.com/office/drawing/2014/main" id="{FD21CAC7-1840-4E7F-9302-B693914BBE87}"/>
                </a:ext>
              </a:extLst>
            </p:cNvPr>
            <p:cNvSpPr/>
            <p:nvPr/>
          </p:nvSpPr>
          <p:spPr>
            <a:xfrm>
              <a:off x="1197319" y="3030346"/>
              <a:ext cx="2651888" cy="914400"/>
            </a:xfrm>
            <a:prstGeom prst="wedgeRectCallout">
              <a:avLst>
                <a:gd name="adj1" fmla="val 22533"/>
                <a:gd name="adj2" fmla="val 21895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Discover 87% more bugs by inspecting 23% more alarms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38525188-B275-4281-B8B6-A1434CF7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New Bugs</a:t>
            </a:r>
            <a:br>
              <a:rPr lang="en-US" dirty="0"/>
            </a:br>
            <a:r>
              <a:rPr lang="en-US" sz="2400" dirty="0">
                <a:solidFill>
                  <a:srgbClr val="011F5B"/>
                </a:solidFill>
              </a:rPr>
              <a:t>Bingo vs. precise unsound analyses</a:t>
            </a:r>
            <a:endParaRPr lang="en-US" dirty="0">
              <a:solidFill>
                <a:srgbClr val="011F5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91CE9-1A33-4391-8763-F9D72C8BE966}"/>
              </a:ext>
            </a:extLst>
          </p:cNvPr>
          <p:cNvSpPr txBox="1"/>
          <p:nvPr/>
        </p:nvSpPr>
        <p:spPr>
          <a:xfrm>
            <a:off x="5799907" y="5990521"/>
            <a:ext cx="3945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Livshits et al., In Defense of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Soundiness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Manifesto, 2015</a:t>
            </a:r>
          </a:p>
        </p:txBody>
      </p:sp>
    </p:spTree>
    <p:extLst>
      <p:ext uri="{BB962C8B-B14F-4D97-AF65-F5344CB8AC3E}">
        <p14:creationId xmlns:p14="http://schemas.microsoft.com/office/powerpoint/2010/main" val="11186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3611DAC-9086-4E47-97F7-D6B0279C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3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133AD1FC-C728-47E8-A305-5DFFC962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83A11209-398F-49FE-A20C-86F93DA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13" name="Heartbleed Description">
            <a:extLst>
              <a:ext uri="{FF2B5EF4-FFF2-40B4-BE49-F238E27FC236}">
                <a16:creationId xmlns:a16="http://schemas.microsoft.com/office/drawing/2014/main" id="{E51ADC03-F71D-4C00-8030-B70CBC87E3B3}"/>
              </a:ext>
            </a:extLst>
          </p:cNvPr>
          <p:cNvSpPr txBox="1"/>
          <p:nvPr/>
        </p:nvSpPr>
        <p:spPr>
          <a:xfrm>
            <a:off x="3352800" y="2670048"/>
            <a:ext cx="5486400" cy="3447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Heartbleed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Buffer over‑read</a:t>
            </a:r>
            <a:r>
              <a:rPr lang="en-US" sz="2400" dirty="0"/>
              <a:t> bug in OpenSSL’s Heartbeat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Introduced in 2011, discovered in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Estimated to affect nearly 66% of all web servers</a:t>
            </a:r>
          </a:p>
        </p:txBody>
      </p:sp>
      <p:grpSp>
        <p:nvGrpSpPr>
          <p:cNvPr id="7" name="Question Group">
            <a:extLst>
              <a:ext uri="{FF2B5EF4-FFF2-40B4-BE49-F238E27FC236}">
                <a16:creationId xmlns:a16="http://schemas.microsoft.com/office/drawing/2014/main" id="{EDFF0B0B-7175-43C2-AC98-009A640F78B5}"/>
              </a:ext>
            </a:extLst>
          </p:cNvPr>
          <p:cNvGrpSpPr/>
          <p:nvPr/>
        </p:nvGrpSpPr>
        <p:grpSpPr>
          <a:xfrm>
            <a:off x="2799588" y="2450592"/>
            <a:ext cx="6597396" cy="3593592"/>
            <a:chOff x="1275588" y="2450592"/>
            <a:chExt cx="6597396" cy="3593592"/>
          </a:xfrm>
        </p:grpSpPr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C4146B03-3868-4765-916A-E5338D601CA6}"/>
                </a:ext>
              </a:extLst>
            </p:cNvPr>
            <p:cNvSpPr/>
            <p:nvPr/>
          </p:nvSpPr>
          <p:spPr>
            <a:xfrm>
              <a:off x="1280160" y="2450592"/>
              <a:ext cx="6592824" cy="359359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Question">
              <a:extLst>
                <a:ext uri="{FF2B5EF4-FFF2-40B4-BE49-F238E27FC236}">
                  <a16:creationId xmlns:a16="http://schemas.microsoft.com/office/drawing/2014/main" id="{1F7DE624-434A-4CCE-9089-D56B3E073032}"/>
                </a:ext>
              </a:extLst>
            </p:cNvPr>
            <p:cNvSpPr txBox="1"/>
            <p:nvPr/>
          </p:nvSpPr>
          <p:spPr>
            <a:xfrm>
              <a:off x="1275588" y="3462685"/>
              <a:ext cx="6592824" cy="107721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274320" rtlCol="0">
              <a:spAutoFit/>
            </a:bodyPr>
            <a:lstStyle/>
            <a:p>
              <a:r>
                <a:rPr lang="en-US" sz="3200" dirty="0"/>
                <a:t>Why did static analysis tools not discover the Heartbleed bug?</a:t>
              </a:r>
            </a:p>
          </p:txBody>
        </p:sp>
      </p:grpSp>
      <p:grpSp>
        <p:nvGrpSpPr>
          <p:cNvPr id="9" name="Heartbleed">
            <a:extLst>
              <a:ext uri="{FF2B5EF4-FFF2-40B4-BE49-F238E27FC236}">
                <a16:creationId xmlns:a16="http://schemas.microsoft.com/office/drawing/2014/main" id="{A796A8A0-513B-41BD-A8EE-59242BB89E76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00" y="854488"/>
            <a:ext cx="4572000" cy="1584584"/>
            <a:chOff x="2231136" y="400506"/>
            <a:chExt cx="5669989" cy="1964884"/>
          </a:xfrm>
        </p:grpSpPr>
        <p:pic>
          <p:nvPicPr>
            <p:cNvPr id="10" name="Heartbleed">
              <a:extLst>
                <a:ext uri="{FF2B5EF4-FFF2-40B4-BE49-F238E27FC236}">
                  <a16:creationId xmlns:a16="http://schemas.microsoft.com/office/drawing/2014/main" id="{9FB6EB44-1A57-440A-A6E7-4E169F3C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31136" y="400506"/>
              <a:ext cx="1643200" cy="1964884"/>
            </a:xfrm>
            <a:prstGeom prst="rect">
              <a:avLst/>
            </a:prstGeom>
          </p:spPr>
        </p:pic>
        <p:pic>
          <p:nvPicPr>
            <p:cNvPr id="11" name="OpenSSL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ECE5375-DFD3-4140-9F45-88D1BD3E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925" y="943177"/>
              <a:ext cx="3886200" cy="87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2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237CF65-EE1D-4E95-837B-69829EBC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4</a:t>
            </a:fld>
            <a:endParaRPr lang="en-US"/>
          </a:p>
        </p:txBody>
      </p:sp>
      <p:sp>
        <p:nvSpPr>
          <p:cNvPr id="20" name="Footer">
            <a:extLst>
              <a:ext uri="{FF2B5EF4-FFF2-40B4-BE49-F238E27FC236}">
                <a16:creationId xmlns:a16="http://schemas.microsoft.com/office/drawing/2014/main" id="{22941762-1AA9-40B0-A1EC-937D412C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1" name="Date">
            <a:extLst>
              <a:ext uri="{FF2B5EF4-FFF2-40B4-BE49-F238E27FC236}">
                <a16:creationId xmlns:a16="http://schemas.microsoft.com/office/drawing/2014/main" id="{C877E306-528D-4C8C-9884-8D467C01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3D850DA2-DA13-4E8A-AE27-8AC2A457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25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Challenge #1:</a:t>
            </a:r>
            <a:r>
              <a:rPr lang="en-US" dirty="0">
                <a:solidFill>
                  <a:srgbClr val="C00000"/>
                </a:solidFill>
              </a:rPr>
              <a:t> Most analysis questions are undecidable</a:t>
            </a:r>
            <a:br>
              <a:rPr lang="en-US" dirty="0"/>
            </a:br>
            <a:r>
              <a:rPr lang="en-US" dirty="0"/>
              <a:t>So, analysis tools are only approximately correct</a:t>
            </a:r>
          </a:p>
          <a:p>
            <a:r>
              <a:rPr lang="en-US" b="1" dirty="0">
                <a:solidFill>
                  <a:srgbClr val="C00000"/>
                </a:solidFill>
              </a:rPr>
              <a:t>Challenge #2:</a:t>
            </a:r>
            <a:r>
              <a:rPr lang="en-US" dirty="0">
                <a:solidFill>
                  <a:srgbClr val="C00000"/>
                </a:solidFill>
              </a:rPr>
              <a:t> Tools must scale to large programs</a:t>
            </a:r>
            <a:br>
              <a:rPr lang="en-US" dirty="0"/>
            </a:br>
            <a:r>
              <a:rPr lang="en-US" dirty="0"/>
              <a:t>So, analysis designers make aggressive tradeoffs</a:t>
            </a:r>
          </a:p>
        </p:txBody>
      </p:sp>
      <p:graphicFrame>
        <p:nvGraphicFramePr>
          <p:cNvPr id="7" name="Confusion Matrix">
            <a:extLst>
              <a:ext uri="{FF2B5EF4-FFF2-40B4-BE49-F238E27FC236}">
                <a16:creationId xmlns:a16="http://schemas.microsoft.com/office/drawing/2014/main" id="{2CFBC506-150C-4315-8E31-CCCD8DEC9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79321"/>
              </p:ext>
            </p:extLst>
          </p:nvPr>
        </p:nvGraphicFramePr>
        <p:xfrm>
          <a:off x="3984999" y="3883528"/>
          <a:ext cx="4222001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5425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46608817"/>
                    </a:ext>
                  </a:extLst>
                </a:gridCol>
                <a:gridCol w="1457153">
                  <a:extLst>
                    <a:ext uri="{9D8B030D-6E8A-4147-A177-3AD203B41FA5}">
                      <a16:colId xmlns:a16="http://schemas.microsoft.com/office/drawing/2014/main" val="3139026599"/>
                    </a:ext>
                  </a:extLst>
                </a:gridCol>
                <a:gridCol w="1530408">
                  <a:extLst>
                    <a:ext uri="{9D8B030D-6E8A-4147-A177-3AD203B41FA5}">
                      <a16:colId xmlns:a16="http://schemas.microsoft.com/office/drawing/2014/main" val="3028630728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Alarms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Relevant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62240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7800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Reported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6578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79848"/>
                  </a:ext>
                </a:extLst>
              </a:tr>
            </a:tbl>
          </a:graphicData>
        </a:graphic>
      </p:graphicFrame>
      <p:grpSp>
        <p:nvGrpSpPr>
          <p:cNvPr id="10" name="Group: Unsound Incomplete">
            <a:extLst>
              <a:ext uri="{FF2B5EF4-FFF2-40B4-BE49-F238E27FC236}">
                <a16:creationId xmlns:a16="http://schemas.microsoft.com/office/drawing/2014/main" id="{C2FAD5D7-B0DA-4125-BBA9-1EC585AA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56199" y="4133088"/>
            <a:ext cx="7879601" cy="457200"/>
            <a:chOff x="170935" y="2868756"/>
            <a:chExt cx="7879601" cy="457200"/>
          </a:xfrm>
        </p:grpSpPr>
        <p:sp>
          <p:nvSpPr>
            <p:cNvPr id="11" name="Speech Bubble: Incomplete">
              <a:extLst>
                <a:ext uri="{FF2B5EF4-FFF2-40B4-BE49-F238E27FC236}">
                  <a16:creationId xmlns:a16="http://schemas.microsoft.com/office/drawing/2014/main" id="{49F99BEB-03C2-4434-8C9F-EC1A9E81EA88}"/>
                </a:ext>
              </a:extLst>
            </p:cNvPr>
            <p:cNvSpPr/>
            <p:nvPr/>
          </p:nvSpPr>
          <p:spPr>
            <a:xfrm>
              <a:off x="6221736" y="2868756"/>
              <a:ext cx="1828800" cy="457200"/>
            </a:xfrm>
            <a:prstGeom prst="wedgeRectCallout">
              <a:avLst>
                <a:gd name="adj1" fmla="val -58694"/>
                <a:gd name="adj2" fmla="val 140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“Incomplete”</a:t>
              </a:r>
            </a:p>
          </p:txBody>
        </p:sp>
        <p:sp>
          <p:nvSpPr>
            <p:cNvPr id="12" name="Speech Bubble: Unsound">
              <a:extLst>
                <a:ext uri="{FF2B5EF4-FFF2-40B4-BE49-F238E27FC236}">
                  <a16:creationId xmlns:a16="http://schemas.microsoft.com/office/drawing/2014/main" id="{8E79E3AB-E255-4829-8371-EF014544B43E}"/>
                </a:ext>
              </a:extLst>
            </p:cNvPr>
            <p:cNvSpPr/>
            <p:nvPr/>
          </p:nvSpPr>
          <p:spPr>
            <a:xfrm>
              <a:off x="170935" y="2868756"/>
              <a:ext cx="1828800" cy="457200"/>
            </a:xfrm>
            <a:prstGeom prst="wedgeRectCallout">
              <a:avLst>
                <a:gd name="adj1" fmla="val 118941"/>
                <a:gd name="adj2" fmla="val 259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“Unsound”</a:t>
              </a:r>
            </a:p>
          </p:txBody>
        </p:sp>
      </p:grpSp>
      <p:grpSp>
        <p:nvGrpSpPr>
          <p:cNvPr id="15" name="Cover">
            <a:extLst>
              <a:ext uri="{FF2B5EF4-FFF2-40B4-BE49-F238E27FC236}">
                <a16:creationId xmlns:a16="http://schemas.microsoft.com/office/drawing/2014/main" id="{F95FBF10-0FC5-4874-9CF0-49650D83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13350" y="4864608"/>
            <a:ext cx="2993650" cy="979365"/>
            <a:chOff x="5213350" y="5148072"/>
            <a:chExt cx="2993650" cy="979365"/>
          </a:xfrm>
        </p:grpSpPr>
        <p:sp>
          <p:nvSpPr>
            <p:cNvPr id="8" name="FP">
              <a:extLst>
                <a:ext uri="{FF2B5EF4-FFF2-40B4-BE49-F238E27FC236}">
                  <a16:creationId xmlns:a16="http://schemas.microsoft.com/office/drawing/2014/main" id="{73B48E4B-8BC0-42B6-B4E4-20180CD5908F}"/>
                </a:ext>
              </a:extLst>
            </p:cNvPr>
            <p:cNvSpPr/>
            <p:nvPr/>
          </p:nvSpPr>
          <p:spPr>
            <a:xfrm>
              <a:off x="6646805" y="5148072"/>
              <a:ext cx="1560195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N">
              <a:extLst>
                <a:ext uri="{FF2B5EF4-FFF2-40B4-BE49-F238E27FC236}">
                  <a16:creationId xmlns:a16="http://schemas.microsoft.com/office/drawing/2014/main" id="{2196EE3C-69E0-4A34-B2C8-A3948E82023C}"/>
                </a:ext>
              </a:extLst>
            </p:cNvPr>
            <p:cNvSpPr/>
            <p:nvPr/>
          </p:nvSpPr>
          <p:spPr>
            <a:xfrm>
              <a:off x="5213350" y="5771995"/>
              <a:ext cx="1483614" cy="355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ynposys Quote">
            <a:extLst>
              <a:ext uri="{FF2B5EF4-FFF2-40B4-BE49-F238E27FC236}">
                <a16:creationId xmlns:a16="http://schemas.microsoft.com/office/drawing/2014/main" id="{A6FF31D9-600D-4DB1-85C6-CC15F889A684}"/>
              </a:ext>
            </a:extLst>
          </p:cNvPr>
          <p:cNvSpPr txBox="1"/>
          <p:nvPr/>
        </p:nvSpPr>
        <p:spPr>
          <a:xfrm>
            <a:off x="841248" y="1828800"/>
            <a:ext cx="10515600" cy="177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5760" rIns="365760" rtlCol="0" anchor="ctr">
            <a:noAutofit/>
          </a:bodyPr>
          <a:lstStyle/>
          <a:p>
            <a:r>
              <a:rPr lang="en-US" sz="2300" dirty="0"/>
              <a:t>“… can be difficult to do without introducing large numbers of </a:t>
            </a:r>
            <a:r>
              <a:rPr lang="en-US" sz="2300" b="1" dirty="0">
                <a:solidFill>
                  <a:srgbClr val="C00000"/>
                </a:solidFill>
              </a:rPr>
              <a:t>false positives</a:t>
            </a:r>
            <a:r>
              <a:rPr lang="en-US" sz="2300" dirty="0"/>
              <a:t>, or scaling </a:t>
            </a:r>
            <a:r>
              <a:rPr lang="en-US" sz="2300" b="1" dirty="0">
                <a:solidFill>
                  <a:srgbClr val="C00000"/>
                </a:solidFill>
              </a:rPr>
              <a:t>performance</a:t>
            </a:r>
            <a:r>
              <a:rPr lang="en-US" sz="2300" dirty="0"/>
              <a:t> exponentially poorly. In this case, </a:t>
            </a:r>
            <a:r>
              <a:rPr lang="en-US" sz="2300" b="1" dirty="0">
                <a:solidFill>
                  <a:srgbClr val="C00000"/>
                </a:solidFill>
              </a:rPr>
              <a:t>balancing these</a:t>
            </a:r>
            <a:r>
              <a:rPr lang="en-US" sz="2300" dirty="0"/>
              <a:t> and other factors in the analysis design caused us to miss the defect.”</a:t>
            </a:r>
          </a:p>
          <a:p>
            <a:pPr algn="r"/>
            <a:r>
              <a:rPr lang="en-US" sz="2400" b="1" dirty="0">
                <a:solidFill>
                  <a:schemeClr val="accent1"/>
                </a:solidFill>
              </a:rPr>
              <a:t>―</a:t>
            </a:r>
            <a:r>
              <a:rPr lang="en-US" sz="2400" b="1" dirty="0" err="1">
                <a:solidFill>
                  <a:schemeClr val="accent1"/>
                </a:solidFill>
              </a:rPr>
              <a:t>Coverity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  <a:r>
              <a:rPr lang="en-US" sz="2400" b="1" i="1" dirty="0">
                <a:solidFill>
                  <a:schemeClr val="accent1"/>
                </a:solidFill>
              </a:rPr>
              <a:t>On Detecting Heartbleed with Static Analysis</a:t>
            </a:r>
            <a:r>
              <a:rPr lang="en-US" sz="2400" b="1" dirty="0">
                <a:solidFill>
                  <a:schemeClr val="accent1"/>
                </a:solidFill>
              </a:rPr>
              <a:t>, 2014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04948E3-2A4B-4AB9-9DF8-6D72B7FA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Approximations in Static Analysis</a:t>
            </a:r>
          </a:p>
        </p:txBody>
      </p:sp>
    </p:spTree>
    <p:extLst>
      <p:ext uri="{BB962C8B-B14F-4D97-AF65-F5344CB8AC3E}">
        <p14:creationId xmlns:p14="http://schemas.microsoft.com/office/powerpoint/2010/main" val="26160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E7D6BFF-6F6E-4393-A4D3-228B7C5F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Analysis, </a:t>
            </a:r>
            <a:r>
              <a:rPr lang="en-US" b="1" dirty="0">
                <a:solidFill>
                  <a:srgbClr val="C00000"/>
                </a:solidFill>
              </a:rPr>
              <a:t>Traditionally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5A2A1-DC63-416B-B2E4-32C7B0D9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C36B-C244-41D4-A7DE-0D4B7FBF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DD0D-0B80-45CF-BEC4-614ED59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5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3B2A46-54EB-44CA-A11D-6DB2D51E20C3}"/>
              </a:ext>
            </a:extLst>
          </p:cNvPr>
          <p:cNvGrpSpPr/>
          <p:nvPr/>
        </p:nvGrpSpPr>
        <p:grpSpPr>
          <a:xfrm>
            <a:off x="1672957" y="2313432"/>
            <a:ext cx="8846086" cy="2557374"/>
            <a:chOff x="621194" y="2467775"/>
            <a:chExt cx="8846086" cy="2557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/>
                <p:nvPr/>
              </p:nvSpPr>
              <p:spPr>
                <a:xfrm>
                  <a:off x="2258568" y="3800957"/>
                  <a:ext cx="1342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Analysis,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568" y="3800957"/>
                  <a:ext cx="134293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4545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B9E25D-17FE-454E-894A-187951435586}"/>
                </a:ext>
              </a:extLst>
            </p:cNvPr>
            <p:cNvGrpSpPr/>
            <p:nvPr/>
          </p:nvGrpSpPr>
          <p:grpSpPr>
            <a:xfrm>
              <a:off x="8182954" y="3635252"/>
              <a:ext cx="1284326" cy="1070074"/>
              <a:chOff x="8182954" y="3635252"/>
              <a:chExt cx="1284326" cy="1070074"/>
            </a:xfrm>
          </p:grpSpPr>
          <p:pic>
            <p:nvPicPr>
              <p:cNvPr id="12" name="User">
                <a:extLst>
                  <a:ext uri="{FF2B5EF4-FFF2-40B4-BE49-F238E27FC236}">
                    <a16:creationId xmlns:a16="http://schemas.microsoft.com/office/drawing/2014/main" id="{EF02975D-678F-4496-B556-A09F6088D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58200" y="3635252"/>
                <a:ext cx="733835" cy="73152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850826-5953-45E5-88AE-A8D16C315EC0}"/>
                  </a:ext>
                </a:extLst>
              </p:cNvPr>
              <p:cNvSpPr txBox="1"/>
              <p:nvPr/>
            </p:nvSpPr>
            <p:spPr>
              <a:xfrm>
                <a:off x="8182954" y="4366772"/>
                <a:ext cx="12843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Programmer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9BB987-25A8-4B79-906C-0673F1EBA582}"/>
                </a:ext>
              </a:extLst>
            </p:cNvPr>
            <p:cNvGrpSpPr/>
            <p:nvPr/>
          </p:nvGrpSpPr>
          <p:grpSpPr>
            <a:xfrm>
              <a:off x="621194" y="3561651"/>
              <a:ext cx="952505" cy="1463498"/>
              <a:chOff x="838200" y="1825396"/>
              <a:chExt cx="952505" cy="146349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069866-24C4-403F-89B2-75B5C0F31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93" y="1825396"/>
                <a:ext cx="731520" cy="87872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EE505B-109B-401D-91B0-7ED5E28069D4}"/>
                  </a:ext>
                </a:extLst>
              </p:cNvPr>
              <p:cNvSpPr txBox="1"/>
              <p:nvPr/>
            </p:nvSpPr>
            <p:spPr>
              <a:xfrm>
                <a:off x="838200" y="2704119"/>
                <a:ext cx="952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Analysis</a:t>
                </a:r>
              </a:p>
              <a:p>
                <a:r>
                  <a:rPr lang="en-US" sz="1600" dirty="0"/>
                  <a:t>Designer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/>
                <p:nvPr/>
              </p:nvSpPr>
              <p:spPr>
                <a:xfrm>
                  <a:off x="6437376" y="3800957"/>
                  <a:ext cx="13383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Reports,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376" y="3800957"/>
                  <a:ext cx="1338315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5023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36FBE3-9949-428C-B5F2-D492FDFCB0C0}"/>
                </a:ext>
              </a:extLst>
            </p:cNvPr>
            <p:cNvCxnSpPr>
              <a:cxnSpLocks/>
              <a:stCxn id="15" idx="3"/>
              <a:endCxn id="7" idx="1"/>
            </p:cNvCxnSpPr>
            <p:nvPr/>
          </p:nvCxnSpPr>
          <p:spPr>
            <a:xfrm flipV="1">
              <a:off x="1463207" y="4001012"/>
              <a:ext cx="79536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3F0A0B-15D9-47F1-846F-86B079D522EB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3601500" y="4001012"/>
              <a:ext cx="687036" cy="36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29A469-95C0-447E-ADF3-DCFF9EB4C1A9}"/>
                </a:ext>
              </a:extLst>
            </p:cNvPr>
            <p:cNvGrpSpPr/>
            <p:nvPr/>
          </p:nvGrpSpPr>
          <p:grpSpPr>
            <a:xfrm>
              <a:off x="4288536" y="2467775"/>
              <a:ext cx="1463040" cy="1902636"/>
              <a:chOff x="6534588" y="731520"/>
              <a:chExt cx="1463040" cy="1902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1732-EDAC-48D0-BF39-8929556FED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34588" y="1902636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/>
                  <a:t>Datalog</a:t>
                </a:r>
              </a:p>
              <a:p>
                <a:pPr algn="ctr"/>
                <a:r>
                  <a:rPr lang="en-US" sz="2000" dirty="0"/>
                  <a:t>Solver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Program,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762" t="-9231" b="-2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BA837F2-C656-409E-A2CF-C7A53EE6EBA2}"/>
                  </a:ext>
                </a:extLst>
              </p:cNvPr>
              <p:cNvCxnSpPr>
                <a:cxnSpLocks/>
                <a:stCxn id="9" idx="2"/>
                <a:endCxn id="6" idx="0"/>
              </p:cNvCxnSpPr>
              <p:nvPr/>
            </p:nvCxnSpPr>
            <p:spPr>
              <a:xfrm flipH="1">
                <a:off x="7266108" y="1131438"/>
                <a:ext cx="3372" cy="7711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796D4F7-5F0E-4164-BB47-F8EBF538C47F}"/>
                </a:ext>
              </a:extLst>
            </p:cNvPr>
            <p:cNvCxnSpPr>
              <a:cxnSpLocks/>
              <a:stCxn id="6" idx="3"/>
              <a:endCxn id="36" idx="1"/>
            </p:cNvCxnSpPr>
            <p:nvPr/>
          </p:nvCxnSpPr>
          <p:spPr>
            <a:xfrm flipV="1">
              <a:off x="5751576" y="4001012"/>
              <a:ext cx="685800" cy="36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054F6D3-0CA1-4336-AAFD-B17F7689C048}"/>
                </a:ext>
              </a:extLst>
            </p:cNvPr>
            <p:cNvCxnSpPr>
              <a:cxnSpLocks/>
              <a:stCxn id="36" idx="3"/>
              <a:endCxn id="12" idx="1"/>
            </p:cNvCxnSpPr>
            <p:nvPr/>
          </p:nvCxnSpPr>
          <p:spPr>
            <a:xfrm>
              <a:off x="7775691" y="4001012"/>
              <a:ext cx="6825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58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E7D6BFF-6F6E-4393-A4D3-228B7C5F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5A2A1-DC63-416B-B2E4-32C7B0D9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C36B-C244-41D4-A7DE-0D4B7FBF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DD0D-0B80-45CF-BEC4-614ED59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D3727-7007-4313-93ED-80251DCD3BF2}"/>
              </a:ext>
            </a:extLst>
          </p:cNvPr>
          <p:cNvGrpSpPr/>
          <p:nvPr/>
        </p:nvGrpSpPr>
        <p:grpSpPr>
          <a:xfrm>
            <a:off x="621194" y="2312327"/>
            <a:ext cx="10949612" cy="3377934"/>
            <a:chOff x="838200" y="576072"/>
            <a:chExt cx="10949612" cy="33779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/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Analysis,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0F2B36-6554-46BE-94DE-FB9BBF220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923" y="2064702"/>
                  <a:ext cx="134293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5000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User">
              <a:extLst>
                <a:ext uri="{FF2B5EF4-FFF2-40B4-BE49-F238E27FC236}">
                  <a16:creationId xmlns:a16="http://schemas.microsoft.com/office/drawing/2014/main" id="{EF02975D-678F-4496-B556-A09F6088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4720" y="1825625"/>
              <a:ext cx="733835" cy="7315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50826-5953-45E5-88AE-A8D16C315EC0}"/>
                </a:ext>
              </a:extLst>
            </p:cNvPr>
            <p:cNvSpPr txBox="1"/>
            <p:nvPr/>
          </p:nvSpPr>
          <p:spPr>
            <a:xfrm>
              <a:off x="10076122" y="2563795"/>
              <a:ext cx="1284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Programmer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9BB987-25A8-4B79-906C-0673F1EBA582}"/>
                </a:ext>
              </a:extLst>
            </p:cNvPr>
            <p:cNvGrpSpPr/>
            <p:nvPr/>
          </p:nvGrpSpPr>
          <p:grpSpPr>
            <a:xfrm>
              <a:off x="838200" y="1825396"/>
              <a:ext cx="952505" cy="1463498"/>
              <a:chOff x="838200" y="1825396"/>
              <a:chExt cx="952505" cy="146349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069866-24C4-403F-89B2-75B5C0F31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93" y="1825396"/>
                <a:ext cx="731520" cy="87872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EE505B-109B-401D-91B0-7ED5E28069D4}"/>
                  </a:ext>
                </a:extLst>
              </p:cNvPr>
              <p:cNvSpPr txBox="1"/>
              <p:nvPr/>
            </p:nvSpPr>
            <p:spPr>
              <a:xfrm>
                <a:off x="838200" y="2704119"/>
                <a:ext cx="952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Analysis</a:t>
                </a:r>
              </a:p>
              <a:p>
                <a:r>
                  <a:rPr lang="en-US" sz="1600" dirty="0"/>
                  <a:t>Designer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0DC779-FBA8-4AEA-93EC-7DDE8CE2F507}"/>
                </a:ext>
              </a:extLst>
            </p:cNvPr>
            <p:cNvGrpSpPr/>
            <p:nvPr/>
          </p:nvGrpSpPr>
          <p:grpSpPr>
            <a:xfrm>
              <a:off x="2699318" y="576072"/>
              <a:ext cx="1844992" cy="3377934"/>
              <a:chOff x="2689071" y="576072"/>
              <a:chExt cx="1844992" cy="33779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0101-09B5-48F9-BF28-F0BEBD6521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80047" y="1898997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Learning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corpus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4C76D12-F8E6-41FA-B4D5-639C8E7B8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071" y="576072"/>
                    <a:ext cx="1844992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00" t="-4310" r="-2970" b="-86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Training labels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F6A96C-CD79-4BD7-8562-2BEFC16B63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141" y="3246120"/>
                    <a:ext cx="1752852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833" t="-4310" r="-2439" b="-86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/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Ranked</a:t>
                  </a:r>
                </a:p>
                <a:p>
                  <a:r>
                    <a:rPr lang="en-US" sz="2000" dirty="0"/>
                    <a:t>reports,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D6DF82-1270-4E3C-A959-74319DFDD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818" y="3088484"/>
                  <a:ext cx="1274195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5263" t="-4274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/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Feedback,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8D3510-1D33-413F-A9F6-63FFF6FBE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077" y="930015"/>
                  <a:ext cx="1510735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032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36FBE3-9949-428C-B5F2-D492FDFCB0C0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>
            <a:xfrm flipV="1">
              <a:off x="1680213" y="2264757"/>
              <a:ext cx="121008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DCE1A8-004A-45B0-95DC-487CAA9AEB39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3621814" y="1283958"/>
              <a:ext cx="0" cy="615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4E82D89-61A7-415C-A8D6-1002A9CA4A92}"/>
                </a:ext>
              </a:extLst>
            </p:cNvPr>
            <p:cNvCxnSpPr>
              <a:cxnSpLocks/>
              <a:stCxn id="35" idx="0"/>
              <a:endCxn id="5" idx="2"/>
            </p:cNvCxnSpPr>
            <p:nvPr/>
          </p:nvCxnSpPr>
          <p:spPr>
            <a:xfrm flipV="1">
              <a:off x="3621814" y="2630517"/>
              <a:ext cx="0" cy="6156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BB2237A-2417-4105-8BA3-38747972CBD5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4353334" y="2264757"/>
              <a:ext cx="10995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3F0A0B-15D9-47F1-846F-86B079D522EB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6795855" y="2264757"/>
              <a:ext cx="908613" cy="36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29A469-95C0-447E-ADF3-DCFF9EB4C1A9}"/>
                </a:ext>
              </a:extLst>
            </p:cNvPr>
            <p:cNvGrpSpPr/>
            <p:nvPr/>
          </p:nvGrpSpPr>
          <p:grpSpPr>
            <a:xfrm>
              <a:off x="7704468" y="731520"/>
              <a:ext cx="1463040" cy="1902636"/>
              <a:chOff x="6534588" y="731520"/>
              <a:chExt cx="1463040" cy="1902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1732-EDAC-48D0-BF39-8929556FED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34588" y="1902636"/>
                <a:ext cx="1463040" cy="731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 anchor="ctr">
                <a:noAutofit/>
              </a:bodyPr>
              <a:lstStyle/>
              <a:p>
                <a:pPr algn="ctr"/>
                <a:r>
                  <a:rPr lang="en-US" sz="2000" dirty="0" err="1"/>
                  <a:t>Difflog</a:t>
                </a:r>
                <a:endParaRPr lang="en-US" sz="2000" dirty="0"/>
              </a:p>
              <a:p>
                <a:pPr algn="ctr"/>
                <a:r>
                  <a:rPr lang="en-US" sz="2000" dirty="0"/>
                  <a:t>Inference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Program,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9BD5DB3-F589-4578-B89B-0A4D2A4C4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062" y="731520"/>
                    <a:ext cx="1410835" cy="3999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310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BA837F2-C656-409E-A2CF-C7A53EE6EBA2}"/>
                  </a:ext>
                </a:extLst>
              </p:cNvPr>
              <p:cNvCxnSpPr>
                <a:cxnSpLocks/>
                <a:stCxn id="9" idx="2"/>
                <a:endCxn id="6" idx="0"/>
              </p:cNvCxnSpPr>
              <p:nvPr/>
            </p:nvCxnSpPr>
            <p:spPr>
              <a:xfrm flipH="1">
                <a:off x="7266108" y="1131438"/>
                <a:ext cx="3372" cy="7711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437DFC-943E-4977-AB62-9BB01AB2081C}"/>
                </a:ext>
              </a:extLst>
            </p:cNvPr>
            <p:cNvGrpSpPr/>
            <p:nvPr/>
          </p:nvGrpSpPr>
          <p:grpSpPr>
            <a:xfrm>
              <a:off x="8433337" y="1062651"/>
              <a:ext cx="2275556" cy="2276856"/>
              <a:chOff x="7266107" y="539496"/>
              <a:chExt cx="3448805" cy="3448905"/>
            </a:xfrm>
          </p:grpSpPr>
          <p:sp>
            <p:nvSpPr>
              <p:cNvPr id="68" name="Arc 1">
                <a:extLst>
                  <a:ext uri="{FF2B5EF4-FFF2-40B4-BE49-F238E27FC236}">
                    <a16:creationId xmlns:a16="http://schemas.microsoft.com/office/drawing/2014/main" id="{3481158D-917F-41E4-9B56-21F8854A05B8}"/>
                  </a:ext>
                </a:extLst>
              </p:cNvPr>
              <p:cNvSpPr/>
              <p:nvPr/>
            </p:nvSpPr>
            <p:spPr>
              <a:xfrm>
                <a:off x="7266107" y="541113"/>
                <a:ext cx="3445432" cy="3447288"/>
              </a:xfrm>
              <a:prstGeom prst="arc">
                <a:avLst>
                  <a:gd name="adj1" fmla="val 2261467"/>
                  <a:gd name="adj2" fmla="val 9169313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1">
                <a:extLst>
                  <a:ext uri="{FF2B5EF4-FFF2-40B4-BE49-F238E27FC236}">
                    <a16:creationId xmlns:a16="http://schemas.microsoft.com/office/drawing/2014/main" id="{E3A3751E-2DE4-4483-B29B-0D97DE911A72}"/>
                  </a:ext>
                </a:extLst>
              </p:cNvPr>
              <p:cNvSpPr/>
              <p:nvPr/>
            </p:nvSpPr>
            <p:spPr>
              <a:xfrm>
                <a:off x="7269480" y="539496"/>
                <a:ext cx="3445432" cy="3447288"/>
              </a:xfrm>
              <a:prstGeom prst="arc">
                <a:avLst>
                  <a:gd name="adj1" fmla="val 11957285"/>
                  <a:gd name="adj2" fmla="val 20305694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6AC38C-1EC9-47CE-955E-46F19C5FD32A}"/>
              </a:ext>
            </a:extLst>
          </p:cNvPr>
          <p:cNvGrpSpPr/>
          <p:nvPr/>
        </p:nvGrpSpPr>
        <p:grpSpPr>
          <a:xfrm>
            <a:off x="4417084" y="2310680"/>
            <a:ext cx="2931878" cy="3712748"/>
            <a:chOff x="4417084" y="2310680"/>
            <a:chExt cx="2931878" cy="3712748"/>
          </a:xfrm>
        </p:grpSpPr>
        <p:sp>
          <p:nvSpPr>
            <p:cNvPr id="21" name="Speech Bubble: Rectangle 20">
              <a:extLst>
                <a:ext uri="{FF2B5EF4-FFF2-40B4-BE49-F238E27FC236}">
                  <a16:creationId xmlns:a16="http://schemas.microsoft.com/office/drawing/2014/main" id="{DB0A079B-8CFB-45CB-BB52-4E4919539EA1}"/>
                </a:ext>
              </a:extLst>
            </p:cNvPr>
            <p:cNvSpPr/>
            <p:nvPr/>
          </p:nvSpPr>
          <p:spPr>
            <a:xfrm>
              <a:off x="4489747" y="2310680"/>
              <a:ext cx="2051356" cy="864959"/>
            </a:xfrm>
            <a:prstGeom prst="wedgeRectCallout">
              <a:avLst>
                <a:gd name="adj1" fmla="val -63222"/>
                <a:gd name="adj2" fmla="val 977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r>
                <a:rPr lang="en-US" sz="2000" dirty="0"/>
                <a:t>Data-driven analysis design</a:t>
              </a:r>
            </a:p>
          </p:txBody>
        </p:sp>
        <p:sp>
          <p:nvSpPr>
            <p:cNvPr id="44" name="Speech Bubble: Rectangle 43">
              <a:extLst>
                <a:ext uri="{FF2B5EF4-FFF2-40B4-BE49-F238E27FC236}">
                  <a16:creationId xmlns:a16="http://schemas.microsoft.com/office/drawing/2014/main" id="{17B48BA0-8240-480B-A902-961B30122742}"/>
                </a:ext>
              </a:extLst>
            </p:cNvPr>
            <p:cNvSpPr/>
            <p:nvPr/>
          </p:nvSpPr>
          <p:spPr>
            <a:xfrm>
              <a:off x="4417084" y="4871327"/>
              <a:ext cx="2931878" cy="1152101"/>
            </a:xfrm>
            <a:prstGeom prst="wedgeRectCallout">
              <a:avLst>
                <a:gd name="adj1" fmla="val 52620"/>
                <a:gd name="adj2" fmla="val -943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Alarm prioritization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Generalization from feedback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F3531C-36CC-4AE4-A19F-BF6DCF28EF93}"/>
              </a:ext>
            </a:extLst>
          </p:cNvPr>
          <p:cNvGrpSpPr/>
          <p:nvPr/>
        </p:nvGrpSpPr>
        <p:grpSpPr>
          <a:xfrm>
            <a:off x="2670048" y="3639312"/>
            <a:ext cx="6277214" cy="735159"/>
            <a:chOff x="2771581" y="3632899"/>
            <a:chExt cx="6277214" cy="7351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CEA887-6CAF-42C2-BA80-A2F120C0CC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71581" y="3632899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Learning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59366C-AF50-4EFB-B64A-738384E7FF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755" y="3636538"/>
              <a:ext cx="146304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Difflog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/>
                <a:t>Inference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3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1DC439D7-ACDF-469D-A704-C090BDD6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7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A452E21C-5139-45B4-A71D-97B6504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AA1E40A0-16C0-46AA-9141-7C9889AC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Rule rn">
                <a:extLst>
                  <a:ext uri="{FF2B5EF4-FFF2-40B4-BE49-F238E27FC236}">
                    <a16:creationId xmlns:a16="http://schemas.microsoft.com/office/drawing/2014/main" id="{F566E690-7A92-4FDD-8097-FF51D81DF47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2743200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Rule rn">
                <a:extLst>
                  <a:ext uri="{FF2B5EF4-FFF2-40B4-BE49-F238E27FC236}">
                    <a16:creationId xmlns:a16="http://schemas.microsoft.com/office/drawing/2014/main" id="{F566E690-7A92-4FDD-8097-FF51D81DF47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2743200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22" t="-2667" r="-20133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111" t="-2667" r="-66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P_p1_p2">
                <a:extLst>
                  <a:ext uri="{FF2B5EF4-FFF2-40B4-BE49-F238E27FC236}">
                    <a16:creationId xmlns:a16="http://schemas.microsoft.com/office/drawing/2014/main" id="{4218F080-06AF-4EB9-9C1F-D3614230EF62}"/>
                  </a:ext>
                </a:extLst>
              </p:cNvPr>
              <p:cNvSpPr/>
              <p:nvPr/>
            </p:nvSpPr>
            <p:spPr>
              <a:xfrm>
                <a:off x="4204335" y="1825625"/>
                <a:ext cx="2537460" cy="685800"/>
              </a:xfrm>
              <a:prstGeom prst="wedgeRectCallout">
                <a:avLst>
                  <a:gd name="adj1" fmla="val 34122"/>
                  <a:gd name="adj2" fmla="val 953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may execute in parallel,</a:t>
                </a:r>
              </a:p>
            </p:txBody>
          </p:sp>
        </mc:Choice>
        <mc:Fallback xmlns="">
          <p:sp>
            <p:nvSpPr>
              <p:cNvPr id="11" name="Speech Bubble: P_p1_p2">
                <a:extLst>
                  <a:ext uri="{FF2B5EF4-FFF2-40B4-BE49-F238E27FC236}">
                    <a16:creationId xmlns:a16="http://schemas.microsoft.com/office/drawing/2014/main" id="{4218F080-06AF-4EB9-9C1F-D3614230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35" y="1825625"/>
                <a:ext cx="2537460" cy="685800"/>
              </a:xfrm>
              <a:prstGeom prst="wedgeRectCallout">
                <a:avLst>
                  <a:gd name="adj1" fmla="val 34122"/>
                  <a:gd name="adj2" fmla="val 9531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N_p2_p3">
                <a:extLst>
                  <a:ext uri="{FF2B5EF4-FFF2-40B4-BE49-F238E27FC236}">
                    <a16:creationId xmlns:a16="http://schemas.microsoft.com/office/drawing/2014/main" id="{B4840507-9202-4A77-AEB7-CFDE7730D57A}"/>
                  </a:ext>
                </a:extLst>
              </p:cNvPr>
              <p:cNvSpPr/>
              <p:nvPr/>
            </p:nvSpPr>
            <p:spPr>
              <a:xfrm>
                <a:off x="7054215" y="1826260"/>
                <a:ext cx="2537460" cy="685800"/>
              </a:xfrm>
              <a:prstGeom prst="wedgeRectCallout">
                <a:avLst>
                  <a:gd name="adj1" fmla="val -35473"/>
                  <a:gd name="adj2" fmla="val 961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may execute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" name="Speech Bubble: N_p2_p3">
                <a:extLst>
                  <a:ext uri="{FF2B5EF4-FFF2-40B4-BE49-F238E27FC236}">
                    <a16:creationId xmlns:a16="http://schemas.microsoft.com/office/drawing/2014/main" id="{B4840507-9202-4A77-AEB7-CFDE7730D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15" y="1826260"/>
                <a:ext cx="2537460" cy="685800"/>
              </a:xfrm>
              <a:prstGeom prst="wedgeRectCallout">
                <a:avLst>
                  <a:gd name="adj1" fmla="val -35473"/>
                  <a:gd name="adj2" fmla="val 96148"/>
                </a:avLst>
              </a:prstGeom>
              <a:blipFill>
                <a:blip r:embed="rId5"/>
                <a:stretch>
                  <a:fillRect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P_p1_p3">
                <a:extLst>
                  <a:ext uri="{FF2B5EF4-FFF2-40B4-BE49-F238E27FC236}">
                    <a16:creationId xmlns:a16="http://schemas.microsoft.com/office/drawing/2014/main" id="{1B2B9753-7A38-45BD-AD7F-03DA5105B438}"/>
                  </a:ext>
                </a:extLst>
              </p:cNvPr>
              <p:cNvSpPr/>
              <p:nvPr/>
            </p:nvSpPr>
            <p:spPr>
              <a:xfrm>
                <a:off x="4204335" y="3432175"/>
                <a:ext cx="3377565" cy="685800"/>
              </a:xfrm>
              <a:prstGeom prst="wedgeRectCallout">
                <a:avLst>
                  <a:gd name="adj1" fmla="val -28743"/>
                  <a:gd name="adj2" fmla="val -955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may themselves execute in parallel.</a:t>
                </a:r>
              </a:p>
            </p:txBody>
          </p:sp>
        </mc:Choice>
        <mc:Fallback xmlns="">
          <p:sp>
            <p:nvSpPr>
              <p:cNvPr id="13" name="Speech Bubble: P_p1_p3">
                <a:extLst>
                  <a:ext uri="{FF2B5EF4-FFF2-40B4-BE49-F238E27FC236}">
                    <a16:creationId xmlns:a16="http://schemas.microsoft.com/office/drawing/2014/main" id="{1B2B9753-7A38-45BD-AD7F-03DA5105B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35" y="3432175"/>
                <a:ext cx="3377565" cy="685800"/>
              </a:xfrm>
              <a:prstGeom prst="wedgeRectCallout">
                <a:avLst>
                  <a:gd name="adj1" fmla="val -28743"/>
                  <a:gd name="adj2" fmla="val -95518"/>
                </a:avLst>
              </a:prstGeom>
              <a:blipFill>
                <a:blip r:embed="rId6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Thread">
            <a:extLst>
              <a:ext uri="{FF2B5EF4-FFF2-40B4-BE49-F238E27FC236}">
                <a16:creationId xmlns:a16="http://schemas.microsoft.com/office/drawing/2014/main" id="{BA2DF296-984D-42F5-8358-5E90CB34C836}"/>
              </a:ext>
            </a:extLst>
          </p:cNvPr>
          <p:cNvGrpSpPr/>
          <p:nvPr/>
        </p:nvGrpSpPr>
        <p:grpSpPr>
          <a:xfrm>
            <a:off x="2152650" y="4395649"/>
            <a:ext cx="3886200" cy="1503640"/>
            <a:chOff x="4629150" y="2423160"/>
            <a:chExt cx="3886200" cy="1503640"/>
          </a:xfrm>
        </p:grpSpPr>
        <p:grpSp>
          <p:nvGrpSpPr>
            <p:cNvPr id="15" name="Group Thread 2">
              <a:extLst>
                <a:ext uri="{FF2B5EF4-FFF2-40B4-BE49-F238E27FC236}">
                  <a16:creationId xmlns:a16="http://schemas.microsoft.com/office/drawing/2014/main" id="{79C93133-6BE2-41C2-BBA7-FB684C8CA7CB}"/>
                </a:ext>
              </a:extLst>
            </p:cNvPr>
            <p:cNvGrpSpPr/>
            <p:nvPr/>
          </p:nvGrpSpPr>
          <p:grpSpPr>
            <a:xfrm>
              <a:off x="6623485" y="2423160"/>
              <a:ext cx="1891865" cy="1503640"/>
              <a:chOff x="3745266" y="1390080"/>
              <a:chExt cx="1891865" cy="1503640"/>
            </a:xfrm>
          </p:grpSpPr>
          <p:sp>
            <p:nvSpPr>
              <p:cNvPr id="19" name="Code Thread 2">
                <a:extLst>
                  <a:ext uri="{FF2B5EF4-FFF2-40B4-BE49-F238E27FC236}">
                    <a16:creationId xmlns:a16="http://schemas.microsoft.com/office/drawing/2014/main" id="{CAAAE699-D357-4C84-B171-524048CE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266" y="1847280"/>
                <a:ext cx="1891865" cy="1046440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20" name="Straight Arrow Connector Thread 2 Start">
                <a:extLst>
                  <a:ext uri="{FF2B5EF4-FFF2-40B4-BE49-F238E27FC236}">
                    <a16:creationId xmlns:a16="http://schemas.microsoft.com/office/drawing/2014/main" id="{98FA9A82-68AA-4ECC-A4CE-4CA7AF1BF238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>
                <a:off x="4691198" y="1390080"/>
                <a:ext cx="1" cy="457200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Thread 1">
              <a:extLst>
                <a:ext uri="{FF2B5EF4-FFF2-40B4-BE49-F238E27FC236}">
                  <a16:creationId xmlns:a16="http://schemas.microsoft.com/office/drawing/2014/main" id="{E87BAB46-B39B-44DA-9A22-BCB60218A8DD}"/>
                </a:ext>
              </a:extLst>
            </p:cNvPr>
            <p:cNvGrpSpPr/>
            <p:nvPr/>
          </p:nvGrpSpPr>
          <p:grpSpPr>
            <a:xfrm>
              <a:off x="4629150" y="2423160"/>
              <a:ext cx="1901952" cy="1291372"/>
              <a:chOff x="1052849" y="1386905"/>
              <a:chExt cx="1901952" cy="1291372"/>
            </a:xfrm>
          </p:grpSpPr>
          <p:sp>
            <p:nvSpPr>
              <p:cNvPr id="17" name="Code Thread 1">
                <a:extLst>
                  <a:ext uri="{FF2B5EF4-FFF2-40B4-BE49-F238E27FC236}">
                    <a16:creationId xmlns:a16="http://schemas.microsoft.com/office/drawing/2014/main" id="{2361CE05-C65B-4783-9815-B7E27F2DA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849" y="1847280"/>
                <a:ext cx="1901952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1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18" name="Straight Arrow Connector Thread 1 Start">
                <a:extLst>
                  <a:ext uri="{FF2B5EF4-FFF2-40B4-BE49-F238E27FC236}">
                    <a16:creationId xmlns:a16="http://schemas.microsoft.com/office/drawing/2014/main" id="{0FEE717C-ABB8-4D26-B8C8-E2B095969F4E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2003825" y="1386905"/>
                <a:ext cx="0" cy="460375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Constraint">
            <a:extLst>
              <a:ext uri="{FF2B5EF4-FFF2-40B4-BE49-F238E27FC236}">
                <a16:creationId xmlns:a16="http://schemas.microsoft.com/office/drawing/2014/main" id="{967592BA-DC0E-4DE2-8C1D-5C5CD4F04240}"/>
              </a:ext>
            </a:extLst>
          </p:cNvPr>
          <p:cNvGrpSpPr/>
          <p:nvPr/>
        </p:nvGrpSpPr>
        <p:grpSpPr>
          <a:xfrm>
            <a:off x="6950964" y="4431286"/>
            <a:ext cx="3086100" cy="1741741"/>
            <a:chOff x="5426964" y="4348163"/>
            <a:chExt cx="3086100" cy="1741741"/>
          </a:xfrm>
        </p:grpSpPr>
        <p:sp>
          <p:nvSpPr>
            <p:cNvPr id="30" name="N_L2_L3">
              <a:extLst>
                <a:ext uri="{FF2B5EF4-FFF2-40B4-BE49-F238E27FC236}">
                  <a16:creationId xmlns:a16="http://schemas.microsoft.com/office/drawing/2014/main" id="{BCEBA405-A863-498C-8B0D-A1FD0E5F1887}"/>
                </a:ext>
              </a:extLst>
            </p:cNvPr>
            <p:cNvSpPr txBox="1"/>
            <p:nvPr/>
          </p:nvSpPr>
          <p:spPr>
            <a:xfrm>
              <a:off x="5426964" y="4348163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31" name="P_L1_L2">
              <a:extLst>
                <a:ext uri="{FF2B5EF4-FFF2-40B4-BE49-F238E27FC236}">
                  <a16:creationId xmlns:a16="http://schemas.microsoft.com/office/drawing/2014/main" id="{2D258643-06C7-4356-BBF9-1FA1A745206F}"/>
                </a:ext>
              </a:extLst>
            </p:cNvPr>
            <p:cNvSpPr txBox="1"/>
            <p:nvPr/>
          </p:nvSpPr>
          <p:spPr>
            <a:xfrm>
              <a:off x="7141464" y="4348163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32" name="rn_L1_L2_L3">
              <a:extLst>
                <a:ext uri="{FF2B5EF4-FFF2-40B4-BE49-F238E27FC236}">
                  <a16:creationId xmlns:a16="http://schemas.microsoft.com/office/drawing/2014/main" id="{2F0048EF-F4A4-4EFF-96E5-8C7218CF7E2C}"/>
                </a:ext>
              </a:extLst>
            </p:cNvPr>
            <p:cNvSpPr txBox="1"/>
            <p:nvPr/>
          </p:nvSpPr>
          <p:spPr>
            <a:xfrm>
              <a:off x="6312804" y="5033963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3" name="P_L1_L3">
              <a:extLst>
                <a:ext uri="{FF2B5EF4-FFF2-40B4-BE49-F238E27FC236}">
                  <a16:creationId xmlns:a16="http://schemas.microsoft.com/office/drawing/2014/main" id="{E901AE51-1C72-4B7F-8D3F-AAD6CAFC394D}"/>
                </a:ext>
              </a:extLst>
            </p:cNvPr>
            <p:cNvSpPr txBox="1"/>
            <p:nvPr/>
          </p:nvSpPr>
          <p:spPr>
            <a:xfrm>
              <a:off x="6312804" y="5632704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Arrow Connector A_1">
              <a:extLst>
                <a:ext uri="{FF2B5EF4-FFF2-40B4-BE49-F238E27FC236}">
                  <a16:creationId xmlns:a16="http://schemas.microsoft.com/office/drawing/2014/main" id="{8613ABE8-A852-45E5-AF01-CEE4871207C2}"/>
                </a:ext>
              </a:extLst>
            </p:cNvPr>
            <p:cNvCxnSpPr>
              <a:stCxn id="30" idx="2"/>
              <a:endCxn id="32" idx="0"/>
            </p:cNvCxnSpPr>
            <p:nvPr/>
          </p:nvCxnSpPr>
          <p:spPr>
            <a:xfrm>
              <a:off x="6112764" y="4805363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A_2">
              <a:extLst>
                <a:ext uri="{FF2B5EF4-FFF2-40B4-BE49-F238E27FC236}">
                  <a16:creationId xmlns:a16="http://schemas.microsoft.com/office/drawing/2014/main" id="{0729DBB6-7B78-411D-A843-B7776C79BD3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flipH="1">
              <a:off x="6998604" y="4805363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c">
              <a:extLst>
                <a:ext uri="{FF2B5EF4-FFF2-40B4-BE49-F238E27FC236}">
                  <a16:creationId xmlns:a16="http://schemas.microsoft.com/office/drawing/2014/main" id="{6A5F931B-3E02-420E-811C-57B15CF16C94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>
              <a:off x="6998604" y="5399723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mment">
            <a:extLst>
              <a:ext uri="{FF2B5EF4-FFF2-40B4-BE49-F238E27FC236}">
                <a16:creationId xmlns:a16="http://schemas.microsoft.com/office/drawing/2014/main" id="{081A7D05-F950-431E-878E-E3315CD3E142}"/>
              </a:ext>
            </a:extLst>
          </p:cNvPr>
          <p:cNvSpPr txBox="1"/>
          <p:nvPr/>
        </p:nvSpPr>
        <p:spPr>
          <a:xfrm>
            <a:off x="841248" y="4280536"/>
            <a:ext cx="10515600" cy="1892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 anchor="t">
            <a:noAutofit/>
          </a:bodyPr>
          <a:lstStyle/>
          <a:p>
            <a:pPr algn="ctr"/>
            <a:r>
              <a:rPr lang="en-US" sz="2800" dirty="0"/>
              <a:t>Example of deduction rule in </a:t>
            </a:r>
            <a:r>
              <a:rPr lang="en-US" sz="2800" b="1" dirty="0"/>
              <a:t>Datalog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8D23C4A5-6D34-46B7-9B0F-E9122A5D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Analysis: Datarace Detection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E09F9-9F67-4208-A1D3-0A4E87CD6F32}"/>
              </a:ext>
            </a:extLst>
          </p:cNvPr>
          <p:cNvGrpSpPr/>
          <p:nvPr/>
        </p:nvGrpSpPr>
        <p:grpSpPr>
          <a:xfrm>
            <a:off x="1885525" y="5043911"/>
            <a:ext cx="8614913" cy="707886"/>
            <a:chOff x="3008873" y="5043911"/>
            <a:chExt cx="8614913" cy="707886"/>
          </a:xfrm>
        </p:grpSpPr>
        <p:pic>
          <p:nvPicPr>
            <p:cNvPr id="40" name="Flix">
              <a:extLst>
                <a:ext uri="{FF2B5EF4-FFF2-40B4-BE49-F238E27FC236}">
                  <a16:creationId xmlns:a16="http://schemas.microsoft.com/office/drawing/2014/main" id="{63644B3A-9B79-4E2C-8731-E0A2BE148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849" y="5053469"/>
              <a:ext cx="1808703" cy="685800"/>
            </a:xfrm>
            <a:prstGeom prst="rect">
              <a:avLst/>
            </a:prstGeom>
          </p:spPr>
        </p:pic>
        <p:pic>
          <p:nvPicPr>
            <p:cNvPr id="41" name="Souffle">
              <a:extLst>
                <a:ext uri="{FF2B5EF4-FFF2-40B4-BE49-F238E27FC236}">
                  <a16:creationId xmlns:a16="http://schemas.microsoft.com/office/drawing/2014/main" id="{ADB74353-ECB0-4BDE-A1AF-06D7DF2FF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57" y="5053469"/>
              <a:ext cx="2051276" cy="685800"/>
            </a:xfrm>
            <a:prstGeom prst="rect">
              <a:avLst/>
            </a:prstGeom>
          </p:spPr>
        </p:pic>
        <p:pic>
          <p:nvPicPr>
            <p:cNvPr id="42" name="Doop">
              <a:extLst>
                <a:ext uri="{FF2B5EF4-FFF2-40B4-BE49-F238E27FC236}">
                  <a16:creationId xmlns:a16="http://schemas.microsoft.com/office/drawing/2014/main" id="{F80CD23F-6BEE-41A6-AC8E-34B792E4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08873" y="5122049"/>
              <a:ext cx="1687068" cy="5486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DAA2FE-8E3B-4A56-A906-23FF1AC4854D}"/>
                </a:ext>
              </a:extLst>
            </p:cNvPr>
            <p:cNvSpPr txBox="1"/>
            <p:nvPr/>
          </p:nvSpPr>
          <p:spPr>
            <a:xfrm>
              <a:off x="9489868" y="5043911"/>
              <a:ext cx="2133918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000" b="1" dirty="0">
                  <a:solidFill>
                    <a:srgbClr val="140F46"/>
                  </a:solidFill>
                  <a:latin typeface="Moderat" panose="00000800000000000000" pitchFamily="2" charset="0"/>
                </a:rPr>
                <a:t>Semmle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>
            <a:extLst>
              <a:ext uri="{FF2B5EF4-FFF2-40B4-BE49-F238E27FC236}">
                <a16:creationId xmlns:a16="http://schemas.microsoft.com/office/drawing/2014/main" id="{52FE04C6-4303-4AE8-9C7E-12EDDA36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Analysis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2D625-31E3-4BB0-B9E1-D967AB66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8</a:t>
            </a:fld>
            <a:endParaRPr lang="en-US"/>
          </a:p>
        </p:txBody>
      </p:sp>
      <p:sp>
        <p:nvSpPr>
          <p:cNvPr id="16" name="P_L1_L2">
            <a:extLst>
              <a:ext uri="{FF2B5EF4-FFF2-40B4-BE49-F238E27FC236}">
                <a16:creationId xmlns:a16="http://schemas.microsoft.com/office/drawing/2014/main" id="{8D27DCBD-0039-44A9-9DC6-A3230DA8FB4E}"/>
              </a:ext>
            </a:extLst>
          </p:cNvPr>
          <p:cNvSpPr txBox="1">
            <a:spLocks/>
          </p:cNvSpPr>
          <p:nvPr/>
        </p:nvSpPr>
        <p:spPr>
          <a:xfrm>
            <a:off x="5058099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17" name="N_L2_L3">
            <a:extLst>
              <a:ext uri="{FF2B5EF4-FFF2-40B4-BE49-F238E27FC236}">
                <a16:creationId xmlns:a16="http://schemas.microsoft.com/office/drawing/2014/main" id="{2F31E8FE-0446-496D-8A9C-7D2120AE69F9}"/>
              </a:ext>
            </a:extLst>
          </p:cNvPr>
          <p:cNvSpPr txBox="1">
            <a:spLocks/>
          </p:cNvSpPr>
          <p:nvPr/>
        </p:nvSpPr>
        <p:spPr>
          <a:xfrm>
            <a:off x="6341423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70EF59-71C8-48F9-9897-517132943426}"/>
              </a:ext>
            </a:extLst>
          </p:cNvPr>
          <p:cNvGrpSpPr/>
          <p:nvPr/>
        </p:nvGrpSpPr>
        <p:grpSpPr>
          <a:xfrm>
            <a:off x="5629600" y="2472374"/>
            <a:ext cx="1283324" cy="1100454"/>
            <a:chOff x="5629600" y="2472374"/>
            <a:chExt cx="1283324" cy="1100454"/>
          </a:xfrm>
        </p:grpSpPr>
        <p:sp>
          <p:nvSpPr>
            <p:cNvPr id="18" name="rn_L1_L2_L3">
              <a:extLst>
                <a:ext uri="{FF2B5EF4-FFF2-40B4-BE49-F238E27FC236}">
                  <a16:creationId xmlns:a16="http://schemas.microsoft.com/office/drawing/2014/main" id="{354DD4A1-888D-4B74-9C49-8449F3DE6CA2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E60627-A23B-4F5C-9364-F5A7D1A51DC6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5629600" y="2472374"/>
              <a:ext cx="638671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983E74D-7148-4F45-8E92-E189D2C4EDA0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flipH="1">
              <a:off x="6268271" y="2472374"/>
              <a:ext cx="64465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42A63F-829B-49FB-93AA-A36737153E34}"/>
                </a:ext>
              </a:extLst>
            </p:cNvPr>
            <p:cNvCxnSpPr>
              <a:stCxn id="18" idx="2"/>
              <a:endCxn id="23" idx="0"/>
            </p:cNvCxnSpPr>
            <p:nvPr/>
          </p:nvCxnSpPr>
          <p:spPr>
            <a:xfrm>
              <a:off x="6268270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_L1_L3">
              <a:extLst>
                <a:ext uri="{FF2B5EF4-FFF2-40B4-BE49-F238E27FC236}">
                  <a16:creationId xmlns:a16="http://schemas.microsoft.com/office/drawing/2014/main" id="{B0DF70A7-0510-4BFA-8BEA-247561C61FBA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4" name="N_L3_L4">
            <a:extLst>
              <a:ext uri="{FF2B5EF4-FFF2-40B4-BE49-F238E27FC236}">
                <a16:creationId xmlns:a16="http://schemas.microsoft.com/office/drawing/2014/main" id="{2F3AFDCE-D001-4BA1-931B-8376E6C3835E}"/>
              </a:ext>
            </a:extLst>
          </p:cNvPr>
          <p:cNvSpPr txBox="1">
            <a:spLocks/>
          </p:cNvSpPr>
          <p:nvPr/>
        </p:nvSpPr>
        <p:spPr>
          <a:xfrm>
            <a:off x="6981503" y="320389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BC17B-6B56-4313-BC60-857833679A41}"/>
              </a:ext>
            </a:extLst>
          </p:cNvPr>
          <p:cNvGrpSpPr/>
          <p:nvPr/>
        </p:nvGrpSpPr>
        <p:grpSpPr>
          <a:xfrm>
            <a:off x="5696770" y="3569654"/>
            <a:ext cx="1856234" cy="1100454"/>
            <a:chOff x="5696770" y="3569654"/>
            <a:chExt cx="1856234" cy="1100454"/>
          </a:xfrm>
        </p:grpSpPr>
        <p:sp>
          <p:nvSpPr>
            <p:cNvPr id="22" name="rn_L1_L3_L4">
              <a:extLst>
                <a:ext uri="{FF2B5EF4-FFF2-40B4-BE49-F238E27FC236}">
                  <a16:creationId xmlns:a16="http://schemas.microsoft.com/office/drawing/2014/main" id="{FC1F7260-6555-4326-BB6E-73F4C55BCC0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75570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0828F4-7E36-4EB6-97C7-B867347AF872}"/>
                </a:ext>
              </a:extLst>
            </p:cNvPr>
            <p:cNvCxnSpPr>
              <a:stCxn id="23" idx="2"/>
              <a:endCxn id="22" idx="0"/>
            </p:cNvCxnSpPr>
            <p:nvPr/>
          </p:nvCxnSpPr>
          <p:spPr>
            <a:xfrm>
              <a:off x="6268270" y="357282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56CE92D-97B4-46F2-96BF-332CD106227E}"/>
                </a:ext>
              </a:extLst>
            </p:cNvPr>
            <p:cNvCxnSpPr>
              <a:stCxn id="24" idx="2"/>
              <a:endCxn id="22" idx="0"/>
            </p:cNvCxnSpPr>
            <p:nvPr/>
          </p:nvCxnSpPr>
          <p:spPr>
            <a:xfrm flipH="1">
              <a:off x="6268271" y="3569654"/>
              <a:ext cx="128473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9D4EBA-5095-4EAF-98AE-9BC497329DEB}"/>
                </a:ext>
              </a:extLst>
            </p:cNvPr>
            <p:cNvCxnSpPr>
              <a:stCxn id="22" idx="2"/>
              <a:endCxn id="28" idx="0"/>
            </p:cNvCxnSpPr>
            <p:nvPr/>
          </p:nvCxnSpPr>
          <p:spPr>
            <a:xfrm>
              <a:off x="6268270" y="412146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_L1_L4">
              <a:extLst>
                <a:ext uri="{FF2B5EF4-FFF2-40B4-BE49-F238E27FC236}">
                  <a16:creationId xmlns:a16="http://schemas.microsoft.com/office/drawing/2014/main" id="{6F2C6FE6-E0FB-4FA0-9A51-B49C5F00B78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9" name="A_L1_L4">
            <a:extLst>
              <a:ext uri="{FF2B5EF4-FFF2-40B4-BE49-F238E27FC236}">
                <a16:creationId xmlns:a16="http://schemas.microsoft.com/office/drawing/2014/main" id="{09F66E36-C870-4C4A-93C4-3A6A4B2C172A}"/>
              </a:ext>
            </a:extLst>
          </p:cNvPr>
          <p:cNvSpPr txBox="1">
            <a:spLocks/>
          </p:cNvSpPr>
          <p:nvPr/>
        </p:nvSpPr>
        <p:spPr>
          <a:xfrm>
            <a:off x="6981503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4A0AC5-AA8E-4708-8F6B-014E2FBE36F1}"/>
              </a:ext>
            </a:extLst>
          </p:cNvPr>
          <p:cNvGrpSpPr/>
          <p:nvPr/>
        </p:nvGrpSpPr>
        <p:grpSpPr>
          <a:xfrm>
            <a:off x="6268270" y="4670108"/>
            <a:ext cx="1284734" cy="1097280"/>
            <a:chOff x="6268270" y="4670108"/>
            <a:chExt cx="1284734" cy="1097280"/>
          </a:xfrm>
        </p:grpSpPr>
        <p:sp>
          <p:nvSpPr>
            <p:cNvPr id="30" name="race_L1_L4">
              <a:extLst>
                <a:ext uri="{FF2B5EF4-FFF2-40B4-BE49-F238E27FC236}">
                  <a16:creationId xmlns:a16="http://schemas.microsoft.com/office/drawing/2014/main" id="{C602EF9D-9397-45FF-A0A2-2F10CFDAFA4A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485298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sp>
          <p:nvSpPr>
            <p:cNvPr id="31" name="mr_L1_L4">
              <a:extLst>
                <a:ext uri="{FF2B5EF4-FFF2-40B4-BE49-F238E27FC236}">
                  <a16:creationId xmlns:a16="http://schemas.microsoft.com/office/drawing/2014/main" id="{FC945AC4-85F8-4303-8862-B8732FD005FF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5401628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2D7C1C-294B-4C85-A909-8A1D95694D3A}"/>
                </a:ext>
              </a:extLst>
            </p:cNvPr>
            <p:cNvCxnSpPr>
              <a:stCxn id="28" idx="2"/>
              <a:endCxn id="30" idx="0"/>
            </p:cNvCxnSpPr>
            <p:nvPr/>
          </p:nvCxnSpPr>
          <p:spPr>
            <a:xfrm>
              <a:off x="6268270" y="4670108"/>
              <a:ext cx="642366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025497-ED8C-4B32-94DE-C4A4839267CB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>
            <a:xfrm flipH="1">
              <a:off x="6910637" y="4670108"/>
              <a:ext cx="64236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0F8E771-B0A2-43B3-B925-3AC377412AFB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6910636" y="521874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N_L3_L2">
            <a:extLst>
              <a:ext uri="{FF2B5EF4-FFF2-40B4-BE49-F238E27FC236}">
                <a16:creationId xmlns:a16="http://schemas.microsoft.com/office/drawing/2014/main" id="{511F4922-6FAB-44D6-A9D5-CA6C3A5FCFD9}"/>
              </a:ext>
            </a:extLst>
          </p:cNvPr>
          <p:cNvSpPr txBox="1">
            <a:spLocks/>
          </p:cNvSpPr>
          <p:nvPr/>
        </p:nvSpPr>
        <p:spPr>
          <a:xfrm>
            <a:off x="4421183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21ED68-0395-4562-8B9D-DFF8C03CD2FE}"/>
              </a:ext>
            </a:extLst>
          </p:cNvPr>
          <p:cNvGrpSpPr/>
          <p:nvPr/>
        </p:nvGrpSpPr>
        <p:grpSpPr>
          <a:xfrm>
            <a:off x="4421183" y="2472374"/>
            <a:ext cx="1847088" cy="734694"/>
            <a:chOff x="4421183" y="2472374"/>
            <a:chExt cx="1847088" cy="734694"/>
          </a:xfrm>
        </p:grpSpPr>
        <p:sp>
          <p:nvSpPr>
            <p:cNvPr id="36" name="rn_L1_L3_L2">
              <a:extLst>
                <a:ext uri="{FF2B5EF4-FFF2-40B4-BE49-F238E27FC236}">
                  <a16:creationId xmlns:a16="http://schemas.microsoft.com/office/drawing/2014/main" id="{9A6DE824-D56A-4274-914B-ED09AF45E0CF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776E90F-7FC9-4627-A530-BEECCC341141}"/>
                </a:ext>
              </a:extLst>
            </p:cNvPr>
            <p:cNvCxnSpPr>
              <a:stCxn id="35" idx="0"/>
              <a:endCxn id="36" idx="2"/>
            </p:cNvCxnSpPr>
            <p:nvPr/>
          </p:nvCxnSpPr>
          <p:spPr>
            <a:xfrm flipV="1">
              <a:off x="4992683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1E3DB3-53A3-4A04-8A7B-962E4FF71D8D}"/>
                </a:ext>
              </a:extLst>
            </p:cNvPr>
            <p:cNvCxnSpPr>
              <a:cxnSpLocks/>
              <a:stCxn id="23" idx="0"/>
              <a:endCxn id="36" idx="2"/>
            </p:cNvCxnSpPr>
            <p:nvPr/>
          </p:nvCxnSpPr>
          <p:spPr>
            <a:xfrm flipH="1" flipV="1">
              <a:off x="4992684" y="3024188"/>
              <a:ext cx="127558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C24B785-6C4C-4AE2-BB76-428140CE7FBD}"/>
                </a:ext>
              </a:extLst>
            </p:cNvPr>
            <p:cNvCxnSpPr>
              <a:stCxn id="36" idx="0"/>
              <a:endCxn id="16" idx="2"/>
            </p:cNvCxnSpPr>
            <p:nvPr/>
          </p:nvCxnSpPr>
          <p:spPr>
            <a:xfrm flipV="1">
              <a:off x="4992683" y="2472374"/>
              <a:ext cx="636916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_L1_L3">
            <a:extLst>
              <a:ext uri="{FF2B5EF4-FFF2-40B4-BE49-F238E27FC236}">
                <a16:creationId xmlns:a16="http://schemas.microsoft.com/office/drawing/2014/main" id="{384B573E-0851-4BCA-826A-D7E43E0BC005}"/>
              </a:ext>
            </a:extLst>
          </p:cNvPr>
          <p:cNvSpPr txBox="1">
            <a:spLocks/>
          </p:cNvSpPr>
          <p:nvPr/>
        </p:nvSpPr>
        <p:spPr>
          <a:xfrm>
            <a:off x="4067497" y="375888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853749-E824-460E-92D9-CDA2CD2BAFE1}"/>
              </a:ext>
            </a:extLst>
          </p:cNvPr>
          <p:cNvGrpSpPr/>
          <p:nvPr/>
        </p:nvGrpSpPr>
        <p:grpSpPr>
          <a:xfrm>
            <a:off x="4524697" y="3572828"/>
            <a:ext cx="1743574" cy="1649095"/>
            <a:chOff x="4524697" y="3572828"/>
            <a:chExt cx="1743574" cy="1649095"/>
          </a:xfrm>
        </p:grpSpPr>
        <p:sp>
          <p:nvSpPr>
            <p:cNvPr id="41" name="race_L1_L3">
              <a:extLst>
                <a:ext uri="{FF2B5EF4-FFF2-40B4-BE49-F238E27FC236}">
                  <a16:creationId xmlns:a16="http://schemas.microsoft.com/office/drawing/2014/main" id="{BD6AA3CE-F4FE-4F97-96CF-E392DD6F7C3B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30434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C19F101-3A34-4BB2-85A5-B07CF27F2983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>
            <a:xfrm>
              <a:off x="4638997" y="4124644"/>
              <a:ext cx="457200" cy="179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ECA24D4-39D3-4D19-B0D9-B33A7E0B1194}"/>
                </a:ext>
              </a:extLst>
            </p:cNvPr>
            <p:cNvCxnSpPr>
              <a:stCxn id="23" idx="2"/>
              <a:endCxn id="41" idx="0"/>
            </p:cNvCxnSpPr>
            <p:nvPr/>
          </p:nvCxnSpPr>
          <p:spPr>
            <a:xfrm flipH="1">
              <a:off x="5096198" y="3572828"/>
              <a:ext cx="1172073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mr_L1_L4">
              <a:extLst>
                <a:ext uri="{FF2B5EF4-FFF2-40B4-BE49-F238E27FC236}">
                  <a16:creationId xmlns:a16="http://schemas.microsoft.com/office/drawing/2014/main" id="{FF865ADE-3D79-4716-889D-0EADFC4BFE21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856163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33CE04-716F-46AD-AEB1-055830E7C831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>
              <a:off x="5096197" y="4670109"/>
              <a:ext cx="0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DDC546-CCB5-44A2-95E9-5FD9616DD33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629599" y="1911351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278624FA-698D-44A6-A3B1-0D6288F2DF54}"/>
              </a:ext>
            </a:extLst>
          </p:cNvPr>
          <p:cNvSpPr/>
          <p:nvPr/>
        </p:nvSpPr>
        <p:spPr>
          <a:xfrm>
            <a:off x="8668512" y="1738631"/>
            <a:ext cx="2286000" cy="685800"/>
          </a:xfrm>
          <a:prstGeom prst="wedgeRectCallout">
            <a:avLst>
              <a:gd name="adj1" fmla="val -96986"/>
              <a:gd name="adj2" fmla="val 3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Start with input tuples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B42D97C2-BA5B-4033-87C4-4FED5AACE127}"/>
              </a:ext>
            </a:extLst>
          </p:cNvPr>
          <p:cNvSpPr/>
          <p:nvPr/>
        </p:nvSpPr>
        <p:spPr>
          <a:xfrm>
            <a:off x="8668512" y="2639061"/>
            <a:ext cx="2286001" cy="685800"/>
          </a:xfrm>
          <a:prstGeom prst="wedgeRectCallout">
            <a:avLst>
              <a:gd name="adj1" fmla="val -145113"/>
              <a:gd name="adj2" fmla="val -19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Apply rules to derive new tuples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3DE155-F739-437E-B67D-6F5D775944B4}"/>
              </a:ext>
            </a:extLst>
          </p:cNvPr>
          <p:cNvSpPr txBox="1"/>
          <p:nvPr/>
        </p:nvSpPr>
        <p:spPr>
          <a:xfrm>
            <a:off x="8668512" y="4114800"/>
            <a:ext cx="227597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Stop when nothing new can be concluded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8964E-858C-4ECD-8FFA-2A3C2EBE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BC84-2FAC-46A0-98DF-81EBAF0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</p:spTree>
    <p:extLst>
      <p:ext uri="{BB962C8B-B14F-4D97-AF65-F5344CB8AC3E}">
        <p14:creationId xmlns:p14="http://schemas.microsoft.com/office/powerpoint/2010/main" val="33853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DCD8EB3F-E175-4F16-915A-68DCF25C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84FBD559-274A-4332-AAA5-E4597F3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Beyond Deductive Methods in Program Analysis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BE172BE-56A0-47E1-9DB7-76900888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MLP 2018</a:t>
            </a:r>
          </a:p>
        </p:txBody>
      </p:sp>
      <p:grpSp>
        <p:nvGrpSpPr>
          <p:cNvPr id="54" name="Set Braces">
            <a:extLst>
              <a:ext uri="{FF2B5EF4-FFF2-40B4-BE49-F238E27FC236}">
                <a16:creationId xmlns:a16="http://schemas.microsoft.com/office/drawing/2014/main" id="{A44C2968-79BE-4C8A-A1CA-08BE71260962}"/>
              </a:ext>
            </a:extLst>
          </p:cNvPr>
          <p:cNvGrpSpPr>
            <a:grpSpLocks noChangeAspect="1"/>
          </p:cNvGrpSpPr>
          <p:nvPr/>
        </p:nvGrpSpPr>
        <p:grpSpPr>
          <a:xfrm>
            <a:off x="8131413" y="2990088"/>
            <a:ext cx="3227832" cy="1514915"/>
            <a:chOff x="2623686" y="4348163"/>
            <a:chExt cx="3896627" cy="1828800"/>
          </a:xfrm>
        </p:grpSpPr>
        <p:sp>
          <p:nvSpPr>
            <p:cNvPr id="55" name="Set Left Brace">
              <a:extLst>
                <a:ext uri="{FF2B5EF4-FFF2-40B4-BE49-F238E27FC236}">
                  <a16:creationId xmlns:a16="http://schemas.microsoft.com/office/drawing/2014/main" id="{9B962725-B6A7-4676-921E-C3AAC978A919}"/>
                </a:ext>
              </a:extLst>
            </p:cNvPr>
            <p:cNvSpPr/>
            <p:nvPr/>
          </p:nvSpPr>
          <p:spPr>
            <a:xfrm>
              <a:off x="2623686" y="4351908"/>
              <a:ext cx="417534" cy="1825055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et Right Brace">
              <a:extLst>
                <a:ext uri="{FF2B5EF4-FFF2-40B4-BE49-F238E27FC236}">
                  <a16:creationId xmlns:a16="http://schemas.microsoft.com/office/drawing/2014/main" id="{C682EDEC-01A0-4344-BAF7-D046DD6E2B70}"/>
                </a:ext>
              </a:extLst>
            </p:cNvPr>
            <p:cNvSpPr/>
            <p:nvPr/>
          </p:nvSpPr>
          <p:spPr>
            <a:xfrm>
              <a:off x="6102779" y="4348163"/>
              <a:ext cx="417534" cy="1828800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Alarm Count">
            <a:extLst>
              <a:ext uri="{FF2B5EF4-FFF2-40B4-BE49-F238E27FC236}">
                <a16:creationId xmlns:a16="http://schemas.microsoft.com/office/drawing/2014/main" id="{4E627865-3B08-4004-BEF0-0070A1241CF3}"/>
              </a:ext>
            </a:extLst>
          </p:cNvPr>
          <p:cNvSpPr txBox="1"/>
          <p:nvPr/>
        </p:nvSpPr>
        <p:spPr>
          <a:xfrm>
            <a:off x="8823960" y="464515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522 alarms</a:t>
            </a:r>
          </a:p>
        </p:txBody>
      </p:sp>
      <p:sp>
        <p:nvSpPr>
          <p:cNvPr id="61" name="TextBox TP Count">
            <a:extLst>
              <a:ext uri="{FF2B5EF4-FFF2-40B4-BE49-F238E27FC236}">
                <a16:creationId xmlns:a16="http://schemas.microsoft.com/office/drawing/2014/main" id="{82979FA6-0A7E-4AA0-92B3-ACE6A83C6459}"/>
              </a:ext>
            </a:extLst>
          </p:cNvPr>
          <p:cNvSpPr txBox="1"/>
          <p:nvPr/>
        </p:nvSpPr>
        <p:spPr>
          <a:xfrm>
            <a:off x="8823960" y="501091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75 true positives</a:t>
            </a:r>
          </a:p>
        </p:txBody>
      </p:sp>
      <p:grpSp>
        <p:nvGrpSpPr>
          <p:cNvPr id="57" name="Group Explanation">
            <a:extLst>
              <a:ext uri="{FF2B5EF4-FFF2-40B4-BE49-F238E27FC236}">
                <a16:creationId xmlns:a16="http://schemas.microsoft.com/office/drawing/2014/main" id="{9C4A0205-B091-4F8A-BC5B-FDD9A08E9810}"/>
              </a:ext>
            </a:extLst>
          </p:cNvPr>
          <p:cNvGrpSpPr/>
          <p:nvPr/>
        </p:nvGrpSpPr>
        <p:grpSpPr>
          <a:xfrm>
            <a:off x="7671308" y="1472184"/>
            <a:ext cx="3682492" cy="1614338"/>
            <a:chOff x="4135078" y="7314918"/>
            <a:chExt cx="3436709" cy="1506590"/>
          </a:xfrm>
        </p:grpSpPr>
        <p:cxnSp>
          <p:nvCxnSpPr>
            <p:cNvPr id="58" name="Explanation Connector">
              <a:extLst>
                <a:ext uri="{FF2B5EF4-FFF2-40B4-BE49-F238E27FC236}">
                  <a16:creationId xmlns:a16="http://schemas.microsoft.com/office/drawing/2014/main" id="{65AF24F5-FD11-4984-A9D1-1646B0295308}"/>
                </a:ext>
              </a:extLst>
            </p:cNvPr>
            <p:cNvCxnSpPr>
              <a:cxnSpLocks/>
              <a:stCxn id="59" idx="2"/>
              <a:endCxn id="30" idx="0"/>
            </p:cNvCxnSpPr>
            <p:nvPr/>
          </p:nvCxnSpPr>
          <p:spPr>
            <a:xfrm flipH="1">
              <a:off x="5505992" y="8435133"/>
              <a:ext cx="347440" cy="3863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Explanation">
              <a:extLst>
                <a:ext uri="{FF2B5EF4-FFF2-40B4-BE49-F238E27FC236}">
                  <a16:creationId xmlns:a16="http://schemas.microsoft.com/office/drawing/2014/main" id="{C0F00A17-EF4B-407C-96A3-E9A09C91F9B5}"/>
                </a:ext>
              </a:extLst>
            </p:cNvPr>
            <p:cNvSpPr txBox="1"/>
            <p:nvPr/>
          </p:nvSpPr>
          <p:spPr>
            <a:xfrm>
              <a:off x="4135078" y="7314918"/>
              <a:ext cx="3436709" cy="11202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“Possible </a:t>
              </a:r>
              <a:r>
                <a:rPr lang="en-US" dirty="0" err="1"/>
                <a:t>datarace</a:t>
              </a:r>
              <a:r>
                <a:rPr lang="en-US" dirty="0"/>
                <a:t> on field ‘</a:t>
              </a:r>
              <a:r>
                <a:rPr lang="en-US" dirty="0" err="1">
                  <a:latin typeface="Consolas" panose="020B0609020204030204" pitchFamily="49" charset="0"/>
                </a:rPr>
                <a:t>isPasv</a:t>
              </a:r>
              <a:r>
                <a:rPr lang="en-US" dirty="0"/>
                <a:t>’ between lines </a:t>
              </a:r>
              <a:r>
                <a:rPr lang="en-US" dirty="0">
                  <a:latin typeface="Consolas" panose="020B0609020204030204" pitchFamily="49" charset="0"/>
                </a:rPr>
                <a:t>Connection.java:191</a:t>
              </a:r>
              <a:r>
                <a:rPr lang="en-US" dirty="0"/>
                <a:t> (Read) and </a:t>
              </a:r>
              <a:r>
                <a:rPr lang="en-US" dirty="0">
                  <a:latin typeface="Consolas" panose="020B0609020204030204" pitchFamily="49" charset="0"/>
                </a:rPr>
                <a:t>Connection.java:106</a:t>
              </a:r>
              <a:r>
                <a:rPr lang="en-US" dirty="0"/>
                <a:t> (Write)”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True Uncoloured">
            <a:extLst>
              <a:ext uri="{FF2B5EF4-FFF2-40B4-BE49-F238E27FC236}">
                <a16:creationId xmlns:a16="http://schemas.microsoft.com/office/drawing/2014/main" id="{EAAEC914-3D85-49B2-B998-72A37B437420}"/>
              </a:ext>
            </a:extLst>
          </p:cNvPr>
          <p:cNvGrpSpPr>
            <a:grpSpLocks noChangeAspect="1"/>
          </p:cNvGrpSpPr>
          <p:nvPr/>
        </p:nvGrpSpPr>
        <p:grpSpPr>
          <a:xfrm>
            <a:off x="8766791" y="2999232"/>
            <a:ext cx="1892385" cy="765924"/>
            <a:chOff x="2082546" y="2003330"/>
            <a:chExt cx="5015484" cy="2029968"/>
          </a:xfrm>
        </p:grpSpPr>
        <p:sp>
          <p:nvSpPr>
            <p:cNvPr id="16" name="TU4">
              <a:extLst>
                <a:ext uri="{FF2B5EF4-FFF2-40B4-BE49-F238E27FC236}">
                  <a16:creationId xmlns:a16="http://schemas.microsoft.com/office/drawing/2014/main" id="{7105905B-4726-4EE0-9456-653E3270E9E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65426" y="380469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TU3">
              <a:extLst>
                <a:ext uri="{FF2B5EF4-FFF2-40B4-BE49-F238E27FC236}">
                  <a16:creationId xmlns:a16="http://schemas.microsoft.com/office/drawing/2014/main" id="{34CEC168-1C20-4AD9-869A-30CF097C340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030218" y="200333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U2">
              <a:extLst>
                <a:ext uri="{FF2B5EF4-FFF2-40B4-BE49-F238E27FC236}">
                  <a16:creationId xmlns:a16="http://schemas.microsoft.com/office/drawing/2014/main" id="{E323604D-31DD-4650-BA55-61F69AAA6BB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26530" y="31371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TU1">
              <a:extLst>
                <a:ext uri="{FF2B5EF4-FFF2-40B4-BE49-F238E27FC236}">
                  <a16:creationId xmlns:a16="http://schemas.microsoft.com/office/drawing/2014/main" id="{7DDD5897-F5FE-4E54-B7D3-0A715899191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82546" y="306403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False Uncoloured">
            <a:extLst>
              <a:ext uri="{FF2B5EF4-FFF2-40B4-BE49-F238E27FC236}">
                <a16:creationId xmlns:a16="http://schemas.microsoft.com/office/drawing/2014/main" id="{DA78D700-8FD2-4848-900C-031DD6233AA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239" y="3017520"/>
            <a:ext cx="2009689" cy="1493897"/>
            <a:chOff x="1908810" y="2039906"/>
            <a:chExt cx="5326380" cy="3959352"/>
          </a:xfrm>
        </p:grpSpPr>
        <p:sp>
          <p:nvSpPr>
            <p:cNvPr id="21" name="F28">
              <a:extLst>
                <a:ext uri="{FF2B5EF4-FFF2-40B4-BE49-F238E27FC236}">
                  <a16:creationId xmlns:a16="http://schemas.microsoft.com/office/drawing/2014/main" id="{3689B60C-F29A-48C7-BB97-961439A115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32754" y="284457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27">
              <a:extLst>
                <a:ext uri="{FF2B5EF4-FFF2-40B4-BE49-F238E27FC236}">
                  <a16:creationId xmlns:a16="http://schemas.microsoft.com/office/drawing/2014/main" id="{6445EA85-BFC8-46BB-AFE1-322EA433E00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21858" y="532260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26">
              <a:extLst>
                <a:ext uri="{FF2B5EF4-FFF2-40B4-BE49-F238E27FC236}">
                  <a16:creationId xmlns:a16="http://schemas.microsoft.com/office/drawing/2014/main" id="{83E876F3-3B35-4FD1-8889-C78F1A68F5F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64658" y="441734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25">
              <a:extLst>
                <a:ext uri="{FF2B5EF4-FFF2-40B4-BE49-F238E27FC236}">
                  <a16:creationId xmlns:a16="http://schemas.microsoft.com/office/drawing/2014/main" id="{71D08413-5333-480A-85DC-1C8C289685E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40730" y="24696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24">
              <a:extLst>
                <a:ext uri="{FF2B5EF4-FFF2-40B4-BE49-F238E27FC236}">
                  <a16:creationId xmlns:a16="http://schemas.microsoft.com/office/drawing/2014/main" id="{47276BC5-3788-46F7-8AEE-38FA2E4C52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7538" y="40698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23">
              <a:extLst>
                <a:ext uri="{FF2B5EF4-FFF2-40B4-BE49-F238E27FC236}">
                  <a16:creationId xmlns:a16="http://schemas.microsoft.com/office/drawing/2014/main" id="{29D71A8C-E838-44CF-961B-B5CD925B91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63690" y="54231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22">
              <a:extLst>
                <a:ext uri="{FF2B5EF4-FFF2-40B4-BE49-F238E27FC236}">
                  <a16:creationId xmlns:a16="http://schemas.microsoft.com/office/drawing/2014/main" id="{D12B4AA9-61A7-4E9A-95C0-89CC5C76CC6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582162" y="271656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21">
              <a:extLst>
                <a:ext uri="{FF2B5EF4-FFF2-40B4-BE49-F238E27FC236}">
                  <a16:creationId xmlns:a16="http://schemas.microsoft.com/office/drawing/2014/main" id="{B728127F-D161-4C69-8449-56AB6157F4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8514" y="349380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20">
              <a:extLst>
                <a:ext uri="{FF2B5EF4-FFF2-40B4-BE49-F238E27FC236}">
                  <a16:creationId xmlns:a16="http://schemas.microsoft.com/office/drawing/2014/main" id="{D3956AF1-6D76-422F-969D-B7543F847EA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88586" y="577065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19">
              <a:extLst>
                <a:ext uri="{FF2B5EF4-FFF2-40B4-BE49-F238E27FC236}">
                  <a16:creationId xmlns:a16="http://schemas.microsoft.com/office/drawing/2014/main" id="{3A7EAF89-DED2-4061-A81C-75D87BF6C9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86634" y="22227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18">
              <a:extLst>
                <a:ext uri="{FF2B5EF4-FFF2-40B4-BE49-F238E27FC236}">
                  <a16:creationId xmlns:a16="http://schemas.microsoft.com/office/drawing/2014/main" id="{55895E1D-AFF9-45F5-9719-698BDC87744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77690" y="447221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17">
              <a:extLst>
                <a:ext uri="{FF2B5EF4-FFF2-40B4-BE49-F238E27FC236}">
                  <a16:creationId xmlns:a16="http://schemas.microsoft.com/office/drawing/2014/main" id="{3F9B0DD9-EBB8-46FC-8042-82BF54057B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04738" y="487454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16">
              <a:extLst>
                <a:ext uri="{FF2B5EF4-FFF2-40B4-BE49-F238E27FC236}">
                  <a16:creationId xmlns:a16="http://schemas.microsoft.com/office/drawing/2014/main" id="{7CEF837E-8926-449F-A21D-2F25DBD2D60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70682" y="488369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15">
              <a:extLst>
                <a:ext uri="{FF2B5EF4-FFF2-40B4-BE49-F238E27FC236}">
                  <a16:creationId xmlns:a16="http://schemas.microsoft.com/office/drawing/2014/main" id="{BCF05157-BCE1-45DA-A490-058BA1B5427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78074" y="297259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14">
              <a:extLst>
                <a:ext uri="{FF2B5EF4-FFF2-40B4-BE49-F238E27FC236}">
                  <a16:creationId xmlns:a16="http://schemas.microsoft.com/office/drawing/2014/main" id="{7D04998B-7FB2-4DC2-8ECA-690494E4E6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79058" y="435333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13">
              <a:extLst>
                <a:ext uri="{FF2B5EF4-FFF2-40B4-BE49-F238E27FC236}">
                  <a16:creationId xmlns:a16="http://schemas.microsoft.com/office/drawing/2014/main" id="{A486521F-21D0-4A47-A1A9-D900BAE7F6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5778" y="522201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12">
              <a:extLst>
                <a:ext uri="{FF2B5EF4-FFF2-40B4-BE49-F238E27FC236}">
                  <a16:creationId xmlns:a16="http://schemas.microsoft.com/office/drawing/2014/main" id="{55D72353-4634-4F91-A4A3-C66B0E67DFA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08810" y="22685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11">
              <a:extLst>
                <a:ext uri="{FF2B5EF4-FFF2-40B4-BE49-F238E27FC236}">
                  <a16:creationId xmlns:a16="http://schemas.microsoft.com/office/drawing/2014/main" id="{AABA733D-FD52-4C1D-B4E1-528A5AEA51B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529834" y="20399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10">
              <a:extLst>
                <a:ext uri="{FF2B5EF4-FFF2-40B4-BE49-F238E27FC236}">
                  <a16:creationId xmlns:a16="http://schemas.microsoft.com/office/drawing/2014/main" id="{4A25792C-1B2E-497B-BA34-E90DCA7A8F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14066" y="34115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9">
              <a:extLst>
                <a:ext uri="{FF2B5EF4-FFF2-40B4-BE49-F238E27FC236}">
                  <a16:creationId xmlns:a16="http://schemas.microsoft.com/office/drawing/2014/main" id="{40D1AA01-864C-48BE-9DB4-3EBE7DFDAE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81394" y="4028805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8">
              <a:extLst>
                <a:ext uri="{FF2B5EF4-FFF2-40B4-BE49-F238E27FC236}">
                  <a16:creationId xmlns:a16="http://schemas.microsoft.com/office/drawing/2014/main" id="{885A813D-B4B6-4698-AE1D-B604B4E511B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50531" y="454138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7">
              <a:extLst>
                <a:ext uri="{FF2B5EF4-FFF2-40B4-BE49-F238E27FC236}">
                  <a16:creationId xmlns:a16="http://schemas.microsoft.com/office/drawing/2014/main" id="{EBEC234D-A7F3-482B-A35F-9652197324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25956" y="279834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6">
              <a:extLst>
                <a:ext uri="{FF2B5EF4-FFF2-40B4-BE49-F238E27FC236}">
                  <a16:creationId xmlns:a16="http://schemas.microsoft.com/office/drawing/2014/main" id="{194EE2B6-432D-4F14-A248-FA1BE3B69DE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295394" y="342979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5">
              <a:extLst>
                <a:ext uri="{FF2B5EF4-FFF2-40B4-BE49-F238E27FC236}">
                  <a16:creationId xmlns:a16="http://schemas.microsoft.com/office/drawing/2014/main" id="{7EEA64AF-7EB0-44AF-AE34-06293F7FCC3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81394" y="469166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4">
              <a:extLst>
                <a:ext uri="{FF2B5EF4-FFF2-40B4-BE49-F238E27FC236}">
                  <a16:creationId xmlns:a16="http://schemas.microsoft.com/office/drawing/2014/main" id="{61688D3F-65F2-46CC-A590-A260B3EEF0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77272" y="256400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3">
              <a:extLst>
                <a:ext uri="{FF2B5EF4-FFF2-40B4-BE49-F238E27FC236}">
                  <a16:creationId xmlns:a16="http://schemas.microsoft.com/office/drawing/2014/main" id="{1E9469F5-BEF8-4FD4-80FA-91F36A600F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41928" y="4086685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2">
              <a:extLst>
                <a:ext uri="{FF2B5EF4-FFF2-40B4-BE49-F238E27FC236}">
                  <a16:creationId xmlns:a16="http://schemas.microsoft.com/office/drawing/2014/main" id="{B786BB8B-07F6-43F5-B8D4-5C9786D6A9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83714" y="42984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1">
              <a:extLst>
                <a:ext uri="{FF2B5EF4-FFF2-40B4-BE49-F238E27FC236}">
                  <a16:creationId xmlns:a16="http://schemas.microsoft.com/office/drawing/2014/main" id="{F841B44F-D215-478B-9AE5-CCF2B61BC9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38956" y="4086687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True Coloured">
            <a:extLst>
              <a:ext uri="{FF2B5EF4-FFF2-40B4-BE49-F238E27FC236}">
                <a16:creationId xmlns:a16="http://schemas.microsoft.com/office/drawing/2014/main" id="{B231E75C-27CF-4D66-8D9D-875A3CFA499A}"/>
              </a:ext>
            </a:extLst>
          </p:cNvPr>
          <p:cNvGrpSpPr>
            <a:grpSpLocks noChangeAspect="1"/>
          </p:cNvGrpSpPr>
          <p:nvPr/>
        </p:nvGrpSpPr>
        <p:grpSpPr>
          <a:xfrm>
            <a:off x="8767654" y="2999232"/>
            <a:ext cx="1892385" cy="765924"/>
            <a:chOff x="2082546" y="2003330"/>
            <a:chExt cx="5015484" cy="2029968"/>
          </a:xfrm>
        </p:grpSpPr>
        <p:sp>
          <p:nvSpPr>
            <p:cNvPr id="50" name="TC4">
              <a:extLst>
                <a:ext uri="{FF2B5EF4-FFF2-40B4-BE49-F238E27FC236}">
                  <a16:creationId xmlns:a16="http://schemas.microsoft.com/office/drawing/2014/main" id="{1C7F742A-804B-4E69-B30D-0C2628306CA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65426" y="3804698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TC3">
              <a:extLst>
                <a:ext uri="{FF2B5EF4-FFF2-40B4-BE49-F238E27FC236}">
                  <a16:creationId xmlns:a16="http://schemas.microsoft.com/office/drawing/2014/main" id="{305B4C16-2C7B-4A00-A97E-277265E1F0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030218" y="2003330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C2">
              <a:extLst>
                <a:ext uri="{FF2B5EF4-FFF2-40B4-BE49-F238E27FC236}">
                  <a16:creationId xmlns:a16="http://schemas.microsoft.com/office/drawing/2014/main" id="{162E509F-9337-4BCF-B851-91E3F2AAECF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26530" y="3137186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C1">
              <a:extLst>
                <a:ext uri="{FF2B5EF4-FFF2-40B4-BE49-F238E27FC236}">
                  <a16:creationId xmlns:a16="http://schemas.microsoft.com/office/drawing/2014/main" id="{D1775883-BD41-4A6A-8D84-BE73DA3FA4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82546" y="3064034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62" name="Straight Arrow Connector CA">
            <a:extLst>
              <a:ext uri="{FF2B5EF4-FFF2-40B4-BE49-F238E27FC236}">
                <a16:creationId xmlns:a16="http://schemas.microsoft.com/office/drawing/2014/main" id="{3F9508F1-E6AD-483B-A7B8-BE77CE8B3F1B}"/>
              </a:ext>
            </a:extLst>
          </p:cNvPr>
          <p:cNvCxnSpPr>
            <a:cxnSpLocks/>
            <a:stCxn id="9" idx="3"/>
            <a:endCxn id="55" idx="1"/>
          </p:cNvCxnSpPr>
          <p:nvPr/>
        </p:nvCxnSpPr>
        <p:spPr>
          <a:xfrm>
            <a:off x="7706523" y="3748344"/>
            <a:ext cx="424890" cy="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Chord">
            <a:extLst>
              <a:ext uri="{FF2B5EF4-FFF2-40B4-BE49-F238E27FC236}">
                <a16:creationId xmlns:a16="http://schemas.microsoft.com/office/drawing/2014/main" id="{D8216513-A27A-4F8A-85EB-1E7518CB3D6C}"/>
              </a:ext>
            </a:extLst>
          </p:cNvPr>
          <p:cNvGrpSpPr/>
          <p:nvPr/>
        </p:nvGrpSpPr>
        <p:grpSpPr>
          <a:xfrm>
            <a:off x="4482084" y="3145536"/>
            <a:ext cx="3227832" cy="1202972"/>
            <a:chOff x="5385816" y="1728216"/>
            <a:chExt cx="3227832" cy="1202972"/>
          </a:xfrm>
        </p:grpSpPr>
        <p:sp>
          <p:nvSpPr>
            <p:cNvPr id="7" name="Rectangle Group Chord">
              <a:extLst>
                <a:ext uri="{FF2B5EF4-FFF2-40B4-BE49-F238E27FC236}">
                  <a16:creationId xmlns:a16="http://schemas.microsoft.com/office/drawing/2014/main" id="{A42DAD6C-5C42-464C-8EAF-A96E549EDE68}"/>
                </a:ext>
              </a:extLst>
            </p:cNvPr>
            <p:cNvSpPr/>
            <p:nvPr/>
          </p:nvSpPr>
          <p:spPr>
            <a:xfrm>
              <a:off x="5385816" y="1728216"/>
              <a:ext cx="3227832" cy="1197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Chord Logo" title="Chord Logo">
              <a:extLst>
                <a:ext uri="{FF2B5EF4-FFF2-40B4-BE49-F238E27FC236}">
                  <a16:creationId xmlns:a16="http://schemas.microsoft.com/office/drawing/2014/main" id="{6BD818BA-E8F7-4150-81AF-27BCF1EA1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6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816" y="1773450"/>
              <a:ext cx="600730" cy="110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Chord Description">
              <a:extLst>
                <a:ext uri="{FF2B5EF4-FFF2-40B4-BE49-F238E27FC236}">
                  <a16:creationId xmlns:a16="http://schemas.microsoft.com/office/drawing/2014/main" id="{BE1A0D86-B499-4561-8949-AC2270DDBC63}"/>
                </a:ext>
              </a:extLst>
            </p:cNvPr>
            <p:cNvSpPr txBox="1"/>
            <p:nvPr/>
          </p:nvSpPr>
          <p:spPr>
            <a:xfrm>
              <a:off x="5992785" y="1730859"/>
              <a:ext cx="2617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Ch</a:t>
              </a:r>
              <a:r>
                <a:rPr lang="en-US" dirty="0"/>
                <a:t>ecker </a:t>
              </a:r>
              <a:r>
                <a:rPr lang="en-US" b="1" dirty="0"/>
                <a:t>O</a:t>
              </a:r>
              <a:r>
                <a:rPr lang="en-US" dirty="0"/>
                <a:t>f </a:t>
              </a:r>
              <a:r>
                <a:rPr lang="en-US" b="1" dirty="0"/>
                <a:t>R</a:t>
              </a:r>
              <a:r>
                <a:rPr lang="en-US" dirty="0"/>
                <a:t>aces and </a:t>
              </a:r>
              <a:r>
                <a:rPr lang="en-US" b="1" dirty="0"/>
                <a:t>D</a:t>
              </a:r>
              <a:r>
                <a:rPr lang="en-US" dirty="0"/>
                <a:t>eadlocks: Popular static analysis tool for Java</a:t>
              </a:r>
            </a:p>
            <a:p>
              <a:r>
                <a:rPr lang="en-US" dirty="0"/>
                <a:t>(Naik et al PLDI 2006)</a:t>
              </a:r>
            </a:p>
          </p:txBody>
        </p:sp>
      </p:grpSp>
      <p:cxnSp>
        <p:nvCxnSpPr>
          <p:cNvPr id="14" name="Straight Arrow Connector FC">
            <a:extLst>
              <a:ext uri="{FF2B5EF4-FFF2-40B4-BE49-F238E27FC236}">
                <a16:creationId xmlns:a16="http://schemas.microsoft.com/office/drawing/2014/main" id="{5C7794AC-685E-4DB4-BB6A-D529B1F87C61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3727704" y="3743982"/>
            <a:ext cx="754380" cy="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FTP">
            <a:extLst>
              <a:ext uri="{FF2B5EF4-FFF2-40B4-BE49-F238E27FC236}">
                <a16:creationId xmlns:a16="http://schemas.microsoft.com/office/drawing/2014/main" id="{A979594D-6A18-440A-83B9-88551BD84BB8}"/>
              </a:ext>
            </a:extLst>
          </p:cNvPr>
          <p:cNvGrpSpPr/>
          <p:nvPr/>
        </p:nvGrpSpPr>
        <p:grpSpPr>
          <a:xfrm>
            <a:off x="838200" y="2825496"/>
            <a:ext cx="2889504" cy="1837944"/>
            <a:chOff x="0" y="1984248"/>
            <a:chExt cx="2889504" cy="1837944"/>
          </a:xfrm>
        </p:grpSpPr>
        <p:pic>
          <p:nvPicPr>
            <p:cNvPr id="11" name="FTP Logo">
              <a:extLst>
                <a:ext uri="{FF2B5EF4-FFF2-40B4-BE49-F238E27FC236}">
                  <a16:creationId xmlns:a16="http://schemas.microsoft.com/office/drawing/2014/main" id="{3981653B-7A6F-45B3-AB21-CB441984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985649"/>
              <a:ext cx="2889504" cy="912198"/>
            </a:xfrm>
            <a:prstGeom prst="rect">
              <a:avLst/>
            </a:prstGeom>
          </p:spPr>
        </p:pic>
        <p:sp>
          <p:nvSpPr>
            <p:cNvPr id="12" name="TextBox FTP Description">
              <a:extLst>
                <a:ext uri="{FF2B5EF4-FFF2-40B4-BE49-F238E27FC236}">
                  <a16:creationId xmlns:a16="http://schemas.microsoft.com/office/drawing/2014/main" id="{20480EE5-9B3B-40E9-AB21-DC4F8234A23E}"/>
                </a:ext>
              </a:extLst>
            </p:cNvPr>
            <p:cNvSpPr txBox="1"/>
            <p:nvPr/>
          </p:nvSpPr>
          <p:spPr>
            <a:xfrm>
              <a:off x="0" y="2897847"/>
              <a:ext cx="2889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Highly concurrent open source FTP server</a:t>
              </a:r>
            </a:p>
            <a:p>
              <a:r>
                <a:rPr lang="en-US" dirty="0"/>
                <a:t>[150 </a:t>
              </a:r>
              <a:r>
                <a:rPr lang="en-US" dirty="0" err="1"/>
                <a:t>kLOC</a:t>
              </a:r>
              <a:r>
                <a:rPr lang="en-US" dirty="0"/>
                <a:t>]</a:t>
              </a:r>
            </a:p>
          </p:txBody>
        </p:sp>
        <p:sp>
          <p:nvSpPr>
            <p:cNvPr id="13" name="Rectangle Group FTP">
              <a:extLst>
                <a:ext uri="{FF2B5EF4-FFF2-40B4-BE49-F238E27FC236}">
                  <a16:creationId xmlns:a16="http://schemas.microsoft.com/office/drawing/2014/main" id="{56B1F098-5461-4D81-BEC5-126FDEA0DF8E}"/>
                </a:ext>
              </a:extLst>
            </p:cNvPr>
            <p:cNvSpPr/>
            <p:nvPr/>
          </p:nvSpPr>
          <p:spPr>
            <a:xfrm>
              <a:off x="0" y="1984248"/>
              <a:ext cx="2889504" cy="18379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C42C1D5-B6A9-4377-B669-DC50635D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Analysis …</a:t>
            </a:r>
          </a:p>
        </p:txBody>
      </p:sp>
      <p:sp>
        <p:nvSpPr>
          <p:cNvPr id="64" name="TextBox FP Count">
            <a:extLst>
              <a:ext uri="{FF2B5EF4-FFF2-40B4-BE49-F238E27FC236}">
                <a16:creationId xmlns:a16="http://schemas.microsoft.com/office/drawing/2014/main" id="{A33D65D4-7B28-41DD-96A6-0E15B53E9CFE}"/>
              </a:ext>
            </a:extLst>
          </p:cNvPr>
          <p:cNvSpPr txBox="1"/>
          <p:nvPr/>
        </p:nvSpPr>
        <p:spPr>
          <a:xfrm>
            <a:off x="8823960" y="537667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447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1845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2178</Words>
  <Application>Microsoft Office PowerPoint</Application>
  <PresentationFormat>Widescreen</PresentationFormat>
  <Paragraphs>662</Paragraphs>
  <Slides>28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Candara</vt:lpstr>
      <vt:lpstr>Consolas</vt:lpstr>
      <vt:lpstr>Moderat</vt:lpstr>
      <vt:lpstr>Tahoma</vt:lpstr>
      <vt:lpstr>Office Theme</vt:lpstr>
      <vt:lpstr>PowerPoint Presentation</vt:lpstr>
      <vt:lpstr>Static Analyzers</vt:lpstr>
      <vt:lpstr>PowerPoint Presentation</vt:lpstr>
      <vt:lpstr>Approximations in Static Analysis</vt:lpstr>
      <vt:lpstr>Program Analysis, Traditionally</vt:lpstr>
      <vt:lpstr>Our Contribution</vt:lpstr>
      <vt:lpstr>Anatomy of an Analysis: Datarace Detection</vt:lpstr>
      <vt:lpstr>Applying the Analysis …</vt:lpstr>
      <vt:lpstr>Applying the Analysis …</vt:lpstr>
      <vt:lpstr>How do False Alarms Arise?</vt:lpstr>
      <vt:lpstr>How do False Alarms Arise?</vt:lpstr>
      <vt:lpstr>Our Observation</vt:lpstr>
      <vt:lpstr>Interactive Ranking and Marginal Inference</vt:lpstr>
      <vt:lpstr>Marginal Inference and Interactive Ranking</vt:lpstr>
      <vt:lpstr>A Probabilistic Model of Alarms</vt:lpstr>
      <vt:lpstr>A Probabilistic Model of Alarms</vt:lpstr>
      <vt:lpstr>Experimental Evaluation</vt:lpstr>
      <vt:lpstr>Effectiveness of Ranking</vt:lpstr>
      <vt:lpstr>PowerPoint Presentation</vt:lpstr>
      <vt:lpstr>From the Discrete to the Continuous …</vt:lpstr>
      <vt:lpstr>From the Discrete to the Continuous …</vt:lpstr>
      <vt:lpstr>Experimental Performance</vt:lpstr>
      <vt:lpstr>Conclusion</vt:lpstr>
      <vt:lpstr>Future Directions</vt:lpstr>
      <vt:lpstr>Effectiveness of Our Approach</vt:lpstr>
      <vt:lpstr>Effectiveness of Our Approach</vt:lpstr>
      <vt:lpstr>Discovering New Bugs</vt:lpstr>
      <vt:lpstr>Discovering New Bugs Bingo vs. precise unsound analyses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Mukund Raghothaman, Fnu</dc:creator>
  <cp:lastModifiedBy>Mukund Raghothaman, Fnu</cp:lastModifiedBy>
  <cp:revision>335</cp:revision>
  <dcterms:created xsi:type="dcterms:W3CDTF">2018-06-14T06:06:01Z</dcterms:created>
  <dcterms:modified xsi:type="dcterms:W3CDTF">2018-07-19T14:23:13Z</dcterms:modified>
</cp:coreProperties>
</file>