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56" r:id="rId2"/>
    <p:sldId id="538" r:id="rId3"/>
    <p:sldId id="539" r:id="rId4"/>
    <p:sldId id="550" r:id="rId5"/>
    <p:sldId id="551" r:id="rId6"/>
    <p:sldId id="554" r:id="rId7"/>
    <p:sldId id="544" r:id="rId8"/>
    <p:sldId id="541" r:id="rId9"/>
    <p:sldId id="547" r:id="rId10"/>
    <p:sldId id="555" r:id="rId11"/>
    <p:sldId id="274" r:id="rId12"/>
    <p:sldId id="276" r:id="rId13"/>
    <p:sldId id="277" r:id="rId14"/>
    <p:sldId id="278" r:id="rId15"/>
    <p:sldId id="273" r:id="rId16"/>
    <p:sldId id="537" r:id="rId17"/>
    <p:sldId id="494" r:id="rId18"/>
    <p:sldId id="543" r:id="rId19"/>
    <p:sldId id="553" r:id="rId20"/>
  </p:sldIdLst>
  <p:sldSz cx="12192000" cy="6858000"/>
  <p:notesSz cx="7004050" cy="9290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11AA18E9-0B66-4502-8A23-A5750DEDCCF7}">
          <p14:sldIdLst>
            <p14:sldId id="256"/>
            <p14:sldId id="538"/>
            <p14:sldId id="539"/>
            <p14:sldId id="550"/>
            <p14:sldId id="551"/>
            <p14:sldId id="554"/>
            <p14:sldId id="544"/>
            <p14:sldId id="541"/>
            <p14:sldId id="547"/>
          </p14:sldIdLst>
        </p14:section>
        <p14:section name="Instrumentation" id="{2BE409EA-E6DB-4A69-B04C-A53C44C87B80}">
          <p14:sldIdLst>
            <p14:sldId id="555"/>
          </p14:sldIdLst>
        </p14:section>
        <p14:section name="Experiments" id="{066B58A6-4649-4E15-805F-6B45EB0BAF90}">
          <p14:sldIdLst>
            <p14:sldId id="274"/>
            <p14:sldId id="276"/>
            <p14:sldId id="277"/>
            <p14:sldId id="278"/>
          </p14:sldIdLst>
        </p14:section>
        <p14:section name="Conclusion" id="{C93319BF-BB52-41DA-9727-EA7F68978885}">
          <p14:sldIdLst>
            <p14:sldId id="273"/>
          </p14:sldIdLst>
        </p14:section>
        <p14:section name="Reserve" id="{D8684C53-0F9B-4B22-9BCB-71B4B2F49608}">
          <p14:sldIdLst>
            <p14:sldId id="537"/>
            <p14:sldId id="494"/>
            <p14:sldId id="543"/>
            <p14:sldId id="55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39" autoAdjust="0"/>
    <p:restoredTop sz="79300" autoAdjust="0"/>
  </p:normalViewPr>
  <p:slideViewPr>
    <p:cSldViewPr snapToGrid="0">
      <p:cViewPr varScale="1">
        <p:scale>
          <a:sx n="74" d="100"/>
          <a:sy n="74" d="100"/>
        </p:scale>
        <p:origin x="192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270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ghotha\Dropbox\Documents\Study\Error-Ranking\Writing\Presentations\Images\Experiments\Dynaboos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Sheet1!$I$1</c:f>
              <c:strCache>
                <c:ptCount val="1"/>
                <c:pt idx="0">
                  <c:v>D/B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5A2-4836-9F76-C651B2FA347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5A2-4836-9F76-C651B2FA347C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5A2-4836-9F76-C651B2FA347C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5A2-4836-9F76-C651B2FA347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47C1802F-01EB-4967-A04A-7596DE892938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{47C1802F-01EB-4967-A04A-7596DE892938}</c15:txfldGUID>
                      <c15:f>Sheet1!$D$2</c15:f>
                      <c15:dlblFieldTableCache>
                        <c:ptCount val="1"/>
                        <c:pt idx="0">
                          <c:v>48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65A2-4836-9F76-C651B2FA347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4D33CCD-D31A-4381-923F-1998C18FC0C0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{B4D33CCD-D31A-4381-923F-1998C18FC0C0}</c15:txfldGUID>
                      <c15:f>Sheet1!$D$3</c15:f>
                      <c15:dlblFieldTableCache>
                        <c:ptCount val="1"/>
                        <c:pt idx="0">
                          <c:v>21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65A2-4836-9F76-C651B2FA347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E1D7EB6-93CC-4CF0-944D-BD7E9AD8178A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{CE1D7EB6-93CC-4CF0-944D-BD7E9AD8178A}</c15:txfldGUID>
                      <c15:f>Sheet1!$D$4</c15:f>
                      <c15:dlblFieldTableCache>
                        <c:ptCount val="1"/>
                        <c:pt idx="0">
                          <c:v>66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65A2-4836-9F76-C651B2FA347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19392BED-A418-42F9-9461-B3E891646E30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{19392BED-A418-42F9-9461-B3E891646E30}</c15:txfldGUID>
                      <c15:f>Sheet1!$D$5</c15:f>
                      <c15:dlblFieldTableCache>
                        <c:ptCount val="1"/>
                        <c:pt idx="0">
                          <c:v>235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65A2-4836-9F76-C651B2FA347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F63906A5-B964-4DC5-89E0-C29889697FC3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{F63906A5-B964-4DC5-89E0-C29889697FC3}</c15:txfldGUID>
                      <c15:f>Sheet1!$D$6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65A2-4836-9F76-C651B2FA347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A9CE44AC-F818-4891-8AFD-6D896CCAF33E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{A9CE44AC-F818-4891-8AFD-6D896CCAF33E}</c15:txfldGUID>
                      <c15:f>Sheet1!$D$7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65A2-4836-9F76-C651B2FA347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35CB93E9-18D8-4EE8-8FE2-275B071725F7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{35CB93E9-18D8-4EE8-8FE2-275B071725F7}</c15:txfldGUID>
                      <c15:f>Sheet1!$D$8</c15:f>
                      <c15:dlblFieldTableCache>
                        <c:ptCount val="1"/>
                        <c:pt idx="0">
                          <c:v>88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65A2-4836-9F76-C651B2FA347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F24BF95C-13FE-4D9D-8169-C864D1F36F06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{F24BF95C-13FE-4D9D-8169-C864D1F36F06}</c15:txfldGUID>
                      <c15:f>Sheet1!$D$9</c15:f>
                      <c15:dlblFieldTableCache>
                        <c:ptCount val="1"/>
                        <c:pt idx="0">
                          <c:v>70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65A2-4836-9F76-C651B2FA347C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2F2FAEC0-A81A-40B5-B655-6020AF47EC0D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{2F2FAEC0-A81A-40B5-B655-6020AF47EC0D}</c15:txfldGUID>
                      <c15:f>Sheet1!$D$10</c15:f>
                      <c15:dlblFieldTableCache>
                        <c:ptCount val="1"/>
                        <c:pt idx="0">
                          <c:v>106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D-65A2-4836-9F76-C651B2FA347C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5B38C49B-F521-49EB-975E-3FD1ECB989EB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{5B38C49B-F521-49EB-975E-3FD1ECB989EB}</c15:txfldGUID>
                      <c15:f>Sheet1!$D$11</c15:f>
                      <c15:dlblFieldTableCache>
                        <c:ptCount val="1"/>
                        <c:pt idx="0">
                          <c:v>91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65A2-4836-9F76-C651B2FA347C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6C9FAF38-EB80-45B4-89D8-3D0B3C5D7A09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{6C9FAF38-EB80-45B4-89D8-3D0B3C5D7A09}</c15:txfldGUID>
                      <c15:f>Sheet1!$D$12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F-65A2-4836-9F76-C651B2FA347C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DFFE983E-CB71-40EB-AB3A-BD6696CC285D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{DFFE983E-CB71-40EB-AB3A-BD6696CC285D}</c15:txfldGUID>
                      <c15:f>Sheet1!$D$13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0-65A2-4836-9F76-C651B2FA347C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82A43700-13E1-45F8-B869-8907FB256A31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{82A43700-13E1-45F8-B869-8907FB256A31}</c15:txfldGUID>
                      <c15:f>Sheet1!$D$14</c15:f>
                      <c15:dlblFieldTableCache>
                        <c:ptCount val="1"/>
                        <c:pt idx="0">
                          <c:v>18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65A2-4836-9F76-C651B2FA34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Sheet1!$A$2:$A$14</c:f>
              <c:strCache>
                <c:ptCount val="13"/>
                <c:pt idx="0">
                  <c:v>bc</c:v>
                </c:pt>
                <c:pt idx="1">
                  <c:v>cflow</c:v>
                </c:pt>
                <c:pt idx="2">
                  <c:v>grep</c:v>
                </c:pt>
                <c:pt idx="3">
                  <c:v>gzip</c:v>
                </c:pt>
                <c:pt idx="4">
                  <c:v>libtasn1</c:v>
                </c:pt>
                <c:pt idx="5">
                  <c:v>patch</c:v>
                </c:pt>
                <c:pt idx="6">
                  <c:v>readelf</c:v>
                </c:pt>
                <c:pt idx="7">
                  <c:v>sed</c:v>
                </c:pt>
                <c:pt idx="8">
                  <c:v>sort</c:v>
                </c:pt>
                <c:pt idx="9">
                  <c:v>tar</c:v>
                </c:pt>
                <c:pt idx="10">
                  <c:v>optipng</c:v>
                </c:pt>
                <c:pt idx="11">
                  <c:v>latex2rtf</c:v>
                </c:pt>
                <c:pt idx="12">
                  <c:v>shntool</c:v>
                </c:pt>
              </c:strCache>
            </c:strRef>
          </c:cat>
          <c:val>
            <c:numRef>
              <c:f>Sheet1!$I$2:$I$14</c:f>
              <c:numCache>
                <c:formatCode>General</c:formatCode>
                <c:ptCount val="13"/>
                <c:pt idx="0">
                  <c:v>0.5</c:v>
                </c:pt>
                <c:pt idx="1">
                  <c:v>0.22340425531914893</c:v>
                </c:pt>
                <c:pt idx="2">
                  <c:v>1.2452830188679245</c:v>
                </c:pt>
                <c:pt idx="3">
                  <c:v>0.83038869257950532</c:v>
                </c:pt>
                <c:pt idx="4">
                  <c:v>1.5555555555555556</c:v>
                </c:pt>
                <c:pt idx="5">
                  <c:v>0.3888888888888889</c:v>
                </c:pt>
                <c:pt idx="6">
                  <c:v>1.1282051282051282</c:v>
                </c:pt>
                <c:pt idx="7">
                  <c:v>0.57377049180327866</c:v>
                </c:pt>
                <c:pt idx="8">
                  <c:v>0.60227272727272729</c:v>
                </c:pt>
                <c:pt idx="9">
                  <c:v>0.41743119266055045</c:v>
                </c:pt>
                <c:pt idx="10">
                  <c:v>0.2857142857142857</c:v>
                </c:pt>
                <c:pt idx="11">
                  <c:v>0.83333333333333337</c:v>
                </c:pt>
                <c:pt idx="12">
                  <c:v>1.3846153846153846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65A2-4836-9F76-C651B2FA347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42735136"/>
        <c:axId val="842733472"/>
      </c:barChart>
      <c:catAx>
        <c:axId val="842735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2733472"/>
        <c:crosses val="autoZero"/>
        <c:auto val="1"/>
        <c:lblAlgn val="ctr"/>
        <c:lblOffset val="100"/>
        <c:noMultiLvlLbl val="0"/>
      </c:catAx>
      <c:valAx>
        <c:axId val="842733472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Relative</a:t>
                </a:r>
                <a:r>
                  <a:rPr lang="en-US" sz="1400" baseline="0" dirty="0"/>
                  <a:t> Alarm Inspection Effort</a:t>
                </a:r>
                <a:endParaRPr lang="en-US" sz="1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273513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116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6116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D2D39806-E3E2-4A10-A835-70B7BC98574D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0463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5" y="4470837"/>
            <a:ext cx="5603240" cy="3657957"/>
          </a:xfrm>
          <a:prstGeom prst="rect">
            <a:avLst/>
          </a:prstGeom>
        </p:spPr>
        <p:txBody>
          <a:bodyPr vert="horz" lIns="93104" tIns="46552" rIns="93104" bIns="4655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3936"/>
            <a:ext cx="3035088" cy="46611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341" y="8823936"/>
            <a:ext cx="3035088" cy="46611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65415A28-CBC0-4132-8291-94066EBFE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82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15A28-CBC0-4132-8291-94066EBFE3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07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Observing a dataflow from L1 to L2 does not necessarily mean that tainted data can flow from L1 to L2. So transferring evidence into probabilistic model requires some care.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15A28-CBC0-4132-8291-94066EBFE3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87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15A28-CBC0-4132-8291-94066EBFE3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54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761" indent="-232761">
              <a:buAutoNum type="arabicPeriod"/>
            </a:pPr>
            <a:r>
              <a:rPr lang="en-US" dirty="0"/>
              <a:t>GNU cflow-1.5: Program to construct control flow graphs of C programs</a:t>
            </a:r>
          </a:p>
          <a:p>
            <a:pPr marL="232761" indent="-232761">
              <a:buAutoNum type="arabicPeriod"/>
            </a:pPr>
            <a:r>
              <a:rPr lang="en-US" dirty="0"/>
              <a:t>TODO: Observe decreased sensitivity to false generalization events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15A28-CBC0-4132-8291-94066EBFE3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40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15A28-CBC0-4132-8291-94066EBFE3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41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15A28-CBC0-4132-8291-94066EBFE3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11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15A28-CBC0-4132-8291-94066EBFE3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602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15A28-CBC0-4132-8291-94066EBFE3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43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04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E62F6-566A-45A9-8378-8A39098AE0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612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15A28-CBC0-4132-8291-94066EBFE3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39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15A28-CBC0-4132-8291-94066EBFE3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93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15A28-CBC0-4132-8291-94066EBFE3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23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15A28-CBC0-4132-8291-94066EBFE3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388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15A28-CBC0-4132-8291-94066EBFE3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59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Quantifies the likelihood of deriving an incorrect 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15A28-CBC0-4132-8291-94066EBFE3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3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15A28-CBC0-4132-8291-94066EBFE3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98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15A28-CBC0-4132-8291-94066EBFE3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9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15A28-CBC0-4132-8291-94066EBFE3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60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15A28-CBC0-4132-8291-94066EBFE3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43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B45BF-AB73-4F26-8159-0F92ED58B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D2AEFE-6E35-49C7-934B-E08135F441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D2E75-4F72-41AF-AAE2-A6E361626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ESEC / FSE 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404C5-51FA-4654-839F-13904D090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Boosting Static Analysis Accuracy with Instrumented Test Executions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F5513-71C7-4C6A-847A-3EE52EF73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D330-7B2D-456A-9ADF-254437783C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53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84EB9-B592-4547-A0E5-4815B299B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A6C55-02B9-46AA-A6F3-8E03B3F6AC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DC288-5428-4982-8AB7-283C8663F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ESEC / FSE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E4E38-998B-4D4D-A8E0-EFEB22C1B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Boosting Static Analysis Accuracy with Instrumented Test Executions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4FAC0-E1FD-4982-94E8-1A6F850DF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D330-7B2D-456A-9ADF-254437783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24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4D4896-B632-4614-A773-6D3D7AC64A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52825C-3856-43B6-A0F0-BAABC035C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47399-FEC8-43E2-A41A-BC890670B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ESEC / FSE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00F33-72DF-41AD-8A58-A999145F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Boosting Static Analysis Accuracy with Instrumented Test Executions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734D6-60EB-4981-9503-64FD35E59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D330-7B2D-456A-9ADF-254437783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19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0266B-D513-47AB-8B67-81BC30193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EA02A-16E7-4010-9946-60627CBC2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09880-7F62-4927-A3D8-8A7EFBD52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ESEC / FSE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AF9DD-6717-4AA4-BE76-F2312ED7A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Boosting Static Analysis Accuracy with Instrumented Test Executions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459A3-DECA-4866-BB1D-B234AE13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D330-7B2D-456A-9ADF-254437783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46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AE13A-285E-40A3-8277-8F5776137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D104B-B844-4F2F-B671-7CEBF7E7C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4AA97-D980-47DA-8FF1-7D585AE8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ESEC / FSE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05D86-5EC9-4429-8550-57EFAA996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Boosting Static Analysis Accuracy with Instrumented Test Executions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04FC7-1E56-4593-B64A-D1125AC13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D330-7B2D-456A-9ADF-254437783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93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C7834-0BF0-4A49-8588-883358E4E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9AEA0-9F7B-44E5-9AD9-B5C2766466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6872C9-5885-4610-A049-DC70DE6CA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860833-4010-401B-8433-6EE62609C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ESEC / FSE 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9B3F58-4F31-488D-A761-7E5CBD5B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Boosting Static Analysis Accuracy with Instrumented Test Executions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6B004D-C0EC-488A-86FD-CEDD19889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D330-7B2D-456A-9ADF-254437783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75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98C82-3E67-4DF4-9890-78EED11DA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4C011-12D2-44D9-B743-AB9EEF4DC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F6CA69-FA06-41D2-87C2-6A831988D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D6E8E2-808E-4EF3-8C82-FD48D46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B5DC98-9A80-4715-8F06-B0B06FF77C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72C060-EEF6-45C9-88A1-515B40925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ESEC / FSE 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BE35DF-7A44-4DB5-8732-8762DD8A8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Boosting Static Analysis Accuracy with Instrumented Test Executions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A0F7A1-A007-4B05-840F-18816EE28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D330-7B2D-456A-9ADF-254437783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63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C3EF9-D5D1-40F7-93EA-109207301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AC350D-14F0-41A1-A7D3-BCF1F3260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ESEC / FSE 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5ED616-E5E5-4457-BB46-D24B8219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Boosting Static Analysis Accuracy with Instrumented Test Executions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DDE56A-BCDD-408A-ACC0-33BD8D5C8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D330-7B2D-456A-9ADF-254437783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54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05EE70-7359-43EC-B184-9DB24AFC1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ESEC / FSE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EFEDDF-9089-4036-BE57-902EA23DC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Boosting Static Analysis Accuracy with Instrumented Test Executions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69F682-F888-49D6-A2E8-D1570F068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D330-7B2D-456A-9ADF-254437783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97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83191-C431-4344-9D14-7C3ABFEDF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D69E3-DB5C-4959-B105-0B926B97A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EF9879-C256-4921-B343-68A3F19CD7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6BD94D-7D20-490E-A3CB-C286FEDE8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ESEC / FSE 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FA4229-A254-48D6-8492-201FC753C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Boosting Static Analysis Accuracy with Instrumented Test Executions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AECC7-D4B2-47FB-AB6C-906D8053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D330-7B2D-456A-9ADF-254437783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76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2FA77-6342-4FE4-A2D5-9C60B557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539B46-DF08-4DCB-A0D8-26BAC885F3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D41BC9-05D6-4A56-9292-23870725A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17E420-6E92-4211-880A-4A8749271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ESEC / FSE 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58247B-BC6C-4D18-9D8B-792D544D8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Boosting Static Analysis Accuracy with Instrumented Test Executions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BCDB3F-9D02-450E-9642-14958559E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D330-7B2D-456A-9ADF-254437783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37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38A454-98AC-469B-8803-0F30B51B3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868DB-A0AA-4915-8DCB-A30F87277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3B1E0-E4A4-42F6-8549-78AE7AB678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56448" y="6356350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/>
              <a:t>ESEC / FSE 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1BBDE-5B8D-4F54-B607-0404FBBC5F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1248" y="6356350"/>
            <a:ext cx="685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Boosting Static Analysis Accuracy with Instrumented Test Executions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D7828-600C-4126-A183-290DB5632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5248" y="6356350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ED330-7B2D-456A-9ADF-254437783C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446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5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2.m4a"/><Relationship Id="rId7" Type="http://schemas.openxmlformats.org/officeDocument/2006/relationships/image" Target="../media/image16.sv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5.png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chart" Target="../charts/chart1.xml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5.m4a"/><Relationship Id="rId7" Type="http://schemas.openxmlformats.org/officeDocument/2006/relationships/image" Target="../media/image7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6.m4a"/><Relationship Id="rId7" Type="http://schemas.openxmlformats.org/officeDocument/2006/relationships/image" Target="../media/image9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media7.m4a"/><Relationship Id="rId7" Type="http://schemas.openxmlformats.org/officeDocument/2006/relationships/image" Target="../media/image39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8.m4a"/><Relationship Id="rId7" Type="http://schemas.openxmlformats.org/officeDocument/2006/relationships/image" Target="../media/image60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5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F45E61E0-9938-4C2D-9C65-F1BE1BDC8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13899" y="5486400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96E532-2B23-4FF7-998D-AE25EEA310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Boosting Static Analysis Accuracy with Instrumented Test Executions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33DA0B-C868-45E4-B350-CBF4CDAF43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Tianyi Chen · Kihong Heo · Mukund Raghothaman</a:t>
            </a:r>
          </a:p>
          <a:p>
            <a:r>
              <a:rPr lang="en-US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University of Southern California</a:t>
            </a:r>
          </a:p>
          <a:p>
            <a:r>
              <a:rPr lang="en-US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KAIST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F3CEEAE-E737-4C43-B11E-65221E7022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75520" y="5486400"/>
            <a:ext cx="709779" cy="9144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132214E-DF78-451B-A905-C67AD12AF4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81"/>
    </mc:Choice>
    <mc:Fallback>
      <p:transition spd="slow" advTm="14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0250B-B82E-41CC-AD4D-E22162584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Targeted Code Instrumentation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767C6D-A9B1-41B9-8171-C1E9C62577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53853" cy="435133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BC0BC725-7798-4415-95F4-3AAA0EE233D9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3538728" y="1825625"/>
                <a:ext cx="7818120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path(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nsolas" panose="020B0609020204030204" pitchFamily="49" charset="0"/>
                  </a:rPr>
                  <a:t>L1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nsolas" panose="020B0609020204030204" pitchFamily="49" charset="0"/>
                  </a:rPr>
                  <a:t>L2</a:t>
                </a:r>
                <a:r>
                  <a:rPr lang="en-US" dirty="0"/>
                  <a:t>): “</a:t>
                </a:r>
                <a:r>
                  <a:rPr lang="en-US" i="1" dirty="0"/>
                  <a:t>There may be a flow of data from line </a:t>
                </a:r>
                <a:r>
                  <a:rPr lang="en-US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nsolas" panose="020B0609020204030204" pitchFamily="49" charset="0"/>
                  </a:rPr>
                  <a:t>L1</a:t>
                </a:r>
                <a:r>
                  <a:rPr lang="en-US" i="1" dirty="0"/>
                  <a:t> to line </a:t>
                </a:r>
                <a:r>
                  <a:rPr lang="en-US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nsolas" panose="020B0609020204030204" pitchFamily="49" charset="0"/>
                  </a:rPr>
                  <a:t>L2</a:t>
                </a:r>
                <a:r>
                  <a:rPr lang="en-US" dirty="0"/>
                  <a:t>”</a:t>
                </a:r>
              </a:p>
              <a:p>
                <a:r>
                  <a:rPr lang="en-US" dirty="0"/>
                  <a:t>Confirmation of this hypothesis will reduce uncertainty in downstream warning Alarm(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nsolas" panose="020B0609020204030204" pitchFamily="49" charset="0"/>
                  </a:rPr>
                  <a:t>Lk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Monitor test executions for evidence using </a:t>
                </a:r>
                <a:r>
                  <a:rPr lang="en-US" dirty="0" err="1"/>
                  <a:t>dyamic</a:t>
                </a:r>
                <a:r>
                  <a:rPr lang="en-US" dirty="0"/>
                  <a:t> dataflow monitoring tool </a:t>
                </a:r>
                <a:r>
                  <a:rPr lang="en-US" dirty="0" err="1"/>
                  <a:t>DFSan</a:t>
                </a:r>
                <a:endParaRPr lang="en-US" dirty="0"/>
              </a:p>
              <a:p>
                <a:r>
                  <a:rPr lang="en-US" dirty="0"/>
                  <a:t>If found, compute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∣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path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onsolas" panose="020B0609020204030204" pitchFamily="49" charset="0"/>
                      </a:rPr>
                      <m:t>L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onsolas" panose="020B0609020204030204" pitchFamily="49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onsolas" panose="020B0609020204030204" pitchFamily="49" charset="0"/>
                      </a:rPr>
                      <m:t>L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onsolas" panose="020B0609020204030204" pitchFamily="49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BC0BC725-7798-4415-95F4-3AAA0EE233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3538728" y="1825625"/>
                <a:ext cx="7818120" cy="4351338"/>
              </a:xfrm>
              <a:blipFill>
                <a:blip r:embed="rId6"/>
                <a:stretch>
                  <a:fillRect l="-1404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18A953-3C31-4E3C-9ADA-DB4E1ED26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ESEC / FSE 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13221C-C22B-4315-B6DE-EC8A64CE6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Boosting Static Analysis Accuracy with Instrumented Test Executions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62DB5-B139-45BD-B467-17B56008C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D330-7B2D-456A-9ADF-254437783C9D}" type="slidenum">
              <a:rPr lang="en-US" smtClean="0"/>
              <a:t>10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693706-D11E-4AEA-A6C5-52009604ED04}"/>
              </a:ext>
            </a:extLst>
          </p:cNvPr>
          <p:cNvSpPr txBox="1"/>
          <p:nvPr/>
        </p:nvSpPr>
        <p:spPr>
          <a:xfrm>
            <a:off x="2248791" y="3621539"/>
            <a:ext cx="1143262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path(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L1</a:t>
            </a:r>
            <a:r>
              <a:rPr lang="en-US" sz="1400" dirty="0"/>
              <a:t>,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L3</a:t>
            </a:r>
            <a:r>
              <a:rPr lang="en-US" sz="1400" dirty="0"/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2AC5CB-E820-4B54-A975-9923F6F90EC2}"/>
              </a:ext>
            </a:extLst>
          </p:cNvPr>
          <p:cNvSpPr txBox="1"/>
          <p:nvPr/>
        </p:nvSpPr>
        <p:spPr>
          <a:xfrm>
            <a:off x="2651145" y="2089024"/>
            <a:ext cx="338554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⋯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D93356-E09C-44D5-B751-292F24FBE122}"/>
              </a:ext>
            </a:extLst>
          </p:cNvPr>
          <p:cNvSpPr txBox="1"/>
          <p:nvPr/>
        </p:nvSpPr>
        <p:spPr>
          <a:xfrm>
            <a:off x="2651145" y="4234187"/>
            <a:ext cx="338554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⋯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C39701-A7A2-4BE7-B3D4-3C13A14DE7DD}"/>
              </a:ext>
            </a:extLst>
          </p:cNvPr>
          <p:cNvSpPr txBox="1"/>
          <p:nvPr/>
        </p:nvSpPr>
        <p:spPr>
          <a:xfrm>
            <a:off x="2248791" y="2853443"/>
            <a:ext cx="1143262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path(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L1</a:t>
            </a:r>
            <a:r>
              <a:rPr lang="en-US" sz="1400" dirty="0"/>
              <a:t>,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L2</a:t>
            </a:r>
            <a:r>
              <a:rPr lang="en-US" sz="1400" dirty="0"/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AEE521-B7EE-438E-82E3-A52F82E329AB}"/>
              </a:ext>
            </a:extLst>
          </p:cNvPr>
          <p:cNvSpPr txBox="1"/>
          <p:nvPr/>
        </p:nvSpPr>
        <p:spPr>
          <a:xfrm>
            <a:off x="838200" y="2853443"/>
            <a:ext cx="1172116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edge(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L2</a:t>
            </a:r>
            <a:r>
              <a:rPr lang="en-US" sz="1400" dirty="0"/>
              <a:t>,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L3</a:t>
            </a:r>
            <a:r>
              <a:rPr lang="en-US" sz="1400" dirty="0"/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B1B168-51DD-458C-9D71-906C3B01BF89}"/>
              </a:ext>
            </a:extLst>
          </p:cNvPr>
          <p:cNvSpPr txBox="1"/>
          <p:nvPr/>
        </p:nvSpPr>
        <p:spPr>
          <a:xfrm>
            <a:off x="2248791" y="4846835"/>
            <a:ext cx="1143262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path(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L1</a:t>
            </a:r>
            <a:r>
              <a:rPr lang="en-US" sz="1400" dirty="0"/>
              <a:t>,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Lk</a:t>
            </a:r>
            <a:r>
              <a:rPr lang="en-US" sz="1400" dirty="0"/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E0E748-CB07-4861-BB89-E39E30486169}"/>
              </a:ext>
            </a:extLst>
          </p:cNvPr>
          <p:cNvSpPr txBox="1"/>
          <p:nvPr/>
        </p:nvSpPr>
        <p:spPr>
          <a:xfrm>
            <a:off x="844881" y="4851322"/>
            <a:ext cx="1220206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Overflow(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L5</a:t>
            </a:r>
            <a:r>
              <a:rPr lang="en-US" sz="1400" dirty="0"/>
              <a:t>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05BD84-B154-4C9A-8DA1-D9FDD331B909}"/>
              </a:ext>
            </a:extLst>
          </p:cNvPr>
          <p:cNvSpPr txBox="1"/>
          <p:nvPr/>
        </p:nvSpPr>
        <p:spPr>
          <a:xfrm>
            <a:off x="2338559" y="5605787"/>
            <a:ext cx="963725" cy="30777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Alarm(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Lk</a:t>
            </a:r>
            <a:r>
              <a:rPr lang="en-US" sz="1400" dirty="0"/>
              <a:t>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2442C56-54D8-46DE-A004-D7542B396647}"/>
              </a:ext>
            </a:extLst>
          </p:cNvPr>
          <p:cNvCxnSpPr>
            <a:cxnSpLocks/>
            <a:stCxn id="26" idx="2"/>
            <a:endCxn id="28" idx="0"/>
          </p:cNvCxnSpPr>
          <p:nvPr/>
        </p:nvCxnSpPr>
        <p:spPr>
          <a:xfrm>
            <a:off x="2820422" y="2396801"/>
            <a:ext cx="0" cy="456642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0732A33-A281-4EBC-A410-E42EDB4BADF8}"/>
              </a:ext>
            </a:extLst>
          </p:cNvPr>
          <p:cNvCxnSpPr>
            <a:cxnSpLocks/>
            <a:stCxn id="28" idx="2"/>
            <a:endCxn id="25" idx="0"/>
          </p:cNvCxnSpPr>
          <p:nvPr/>
        </p:nvCxnSpPr>
        <p:spPr>
          <a:xfrm>
            <a:off x="2820422" y="3161220"/>
            <a:ext cx="0" cy="460319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8F8E42C-8EA8-4A92-B25D-96D71C835EF5}"/>
              </a:ext>
            </a:extLst>
          </p:cNvPr>
          <p:cNvCxnSpPr>
            <a:cxnSpLocks/>
            <a:stCxn id="29" idx="2"/>
            <a:endCxn id="25" idx="0"/>
          </p:cNvCxnSpPr>
          <p:nvPr/>
        </p:nvCxnSpPr>
        <p:spPr>
          <a:xfrm>
            <a:off x="1424258" y="3161220"/>
            <a:ext cx="1396164" cy="460319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9FF6028-7D60-4950-BB4B-0DB4EE290836}"/>
              </a:ext>
            </a:extLst>
          </p:cNvPr>
          <p:cNvCxnSpPr>
            <a:cxnSpLocks/>
            <a:stCxn id="25" idx="2"/>
            <a:endCxn id="27" idx="0"/>
          </p:cNvCxnSpPr>
          <p:nvPr/>
        </p:nvCxnSpPr>
        <p:spPr>
          <a:xfrm>
            <a:off x="2820422" y="3929316"/>
            <a:ext cx="0" cy="304871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43BD23A-59E0-4DDE-BE85-6D98B50E7948}"/>
              </a:ext>
            </a:extLst>
          </p:cNvPr>
          <p:cNvCxnSpPr>
            <a:cxnSpLocks/>
            <a:stCxn id="27" idx="2"/>
            <a:endCxn id="30" idx="0"/>
          </p:cNvCxnSpPr>
          <p:nvPr/>
        </p:nvCxnSpPr>
        <p:spPr>
          <a:xfrm>
            <a:off x="2820422" y="4541964"/>
            <a:ext cx="0" cy="304871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B6234F2-513C-40E8-B064-74D8AD310A83}"/>
              </a:ext>
            </a:extLst>
          </p:cNvPr>
          <p:cNvCxnSpPr>
            <a:cxnSpLocks/>
            <a:stCxn id="30" idx="2"/>
            <a:endCxn id="32" idx="0"/>
          </p:cNvCxnSpPr>
          <p:nvPr/>
        </p:nvCxnSpPr>
        <p:spPr>
          <a:xfrm>
            <a:off x="2820422" y="5154612"/>
            <a:ext cx="0" cy="451175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D8562AB-2925-4616-9D64-8A982C2E7782}"/>
              </a:ext>
            </a:extLst>
          </p:cNvPr>
          <p:cNvCxnSpPr>
            <a:cxnSpLocks/>
            <a:stCxn id="31" idx="2"/>
            <a:endCxn id="32" idx="0"/>
          </p:cNvCxnSpPr>
          <p:nvPr/>
        </p:nvCxnSpPr>
        <p:spPr>
          <a:xfrm>
            <a:off x="1454984" y="5159099"/>
            <a:ext cx="1365438" cy="44668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78383F15-0571-4465-9717-3012F18BCCF9}"/>
              </a:ext>
            </a:extLst>
          </p:cNvPr>
          <p:cNvSpPr/>
          <p:nvPr/>
        </p:nvSpPr>
        <p:spPr>
          <a:xfrm>
            <a:off x="3535680" y="1825625"/>
            <a:ext cx="7818120" cy="435133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2" name="Table 8">
            <a:extLst>
              <a:ext uri="{FF2B5EF4-FFF2-40B4-BE49-F238E27FC236}">
                <a16:creationId xmlns:a16="http://schemas.microsoft.com/office/drawing/2014/main" id="{619F31AF-5E99-4C2D-8729-31E916014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195808"/>
              </p:ext>
            </p:extLst>
          </p:nvPr>
        </p:nvGraphicFramePr>
        <p:xfrm>
          <a:off x="5058466" y="2170620"/>
          <a:ext cx="5120640" cy="198120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835322618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1187141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onsolas" panose="020B0609020204030204" pitchFamily="49" charset="0"/>
                        </a:rPr>
                        <a:t>x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666666"/>
                          </a:solidFill>
                          <a:effectLst/>
                          <a:latin typeface="Consolas" panose="020B0609020204030204" pitchFamily="49" charset="0"/>
                        </a:rPr>
                        <a:t>=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⋯;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43489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31469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onsolas" panose="020B0609020204030204" pitchFamily="49" charset="0"/>
                        </a:rPr>
                        <a:t>⋯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69614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1255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</a:rPr>
                        <a:t>read(y);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2078271"/>
                  </a:ext>
                </a:extLst>
              </a:tr>
            </a:tbl>
          </a:graphicData>
        </a:graphic>
      </p:graphicFrame>
      <p:graphicFrame>
        <p:nvGraphicFramePr>
          <p:cNvPr id="43" name="Table 8">
            <a:extLst>
              <a:ext uri="{FF2B5EF4-FFF2-40B4-BE49-F238E27FC236}">
                <a16:creationId xmlns:a16="http://schemas.microsoft.com/office/drawing/2014/main" id="{62C92E08-8242-4743-9B86-A9F169CD1A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700159"/>
              </p:ext>
            </p:extLst>
          </p:nvPr>
        </p:nvGraphicFramePr>
        <p:xfrm>
          <a:off x="5058466" y="2170620"/>
          <a:ext cx="5120640" cy="198120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835322618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1187141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43489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Consolas" panose="020B0609020204030204" pitchFamily="49" charset="0"/>
                        </a:rPr>
                        <a:t>dfsan_set_label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(</a:t>
                      </a:r>
                      <a:r>
                        <a:rPr lang="en-US" sz="2000" dirty="0">
                          <a:solidFill>
                            <a:srgbClr val="BA2121"/>
                          </a:solidFill>
                          <a:effectLst/>
                          <a:latin typeface="Consolas" panose="020B0609020204030204" pitchFamily="49" charset="0"/>
                        </a:rPr>
                        <a:t>"</a:t>
                      </a:r>
                      <a:r>
                        <a:rPr lang="en-US" sz="2000" dirty="0" err="1">
                          <a:solidFill>
                            <a:srgbClr val="BA2121"/>
                          </a:solidFill>
                          <a:effectLst/>
                          <a:latin typeface="Consolas" panose="020B0609020204030204" pitchFamily="49" charset="0"/>
                        </a:rPr>
                        <a:t>src</a:t>
                      </a:r>
                      <a:r>
                        <a:rPr lang="en-US" sz="2000" dirty="0">
                          <a:solidFill>
                            <a:srgbClr val="BA2121"/>
                          </a:solidFill>
                          <a:effectLst/>
                          <a:latin typeface="Consolas" panose="020B0609020204030204" pitchFamily="49" charset="0"/>
                        </a:rPr>
                        <a:t>-a"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,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666666"/>
                          </a:solidFill>
                          <a:effectLst/>
                          <a:latin typeface="Consolas" panose="020B0609020204030204" pitchFamily="49" charset="0"/>
                        </a:rPr>
                        <a:t>&amp;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x);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469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69614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onsolas" panose="020B0609020204030204" pitchFamily="49" charset="0"/>
                        </a:rPr>
                        <a:t>print(</a:t>
                      </a:r>
                      <a:r>
                        <a:rPr lang="en-US" sz="2000" dirty="0" err="1">
                          <a:latin typeface="Consolas" panose="020B0609020204030204" pitchFamily="49" charset="0"/>
                        </a:rPr>
                        <a:t>dfsan_get_label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(y));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255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0" i="0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2078271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B70B951-3800-4927-84E8-7097B8F842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3905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715"/>
    </mc:Choice>
    <mc:Fallback>
      <p:transition spd="slow" advTm="145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uiExpand="1" build="p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C909C-E545-463B-8675-F36B51E00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F0309-5875-4D1D-9643-CE8F4C152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Connected to </a:t>
            </a:r>
            <a:r>
              <a:rPr lang="en-US" b="1" dirty="0">
                <a:solidFill>
                  <a:srgbClr val="00B050"/>
                </a:solidFill>
              </a:rPr>
              <a:t>Sparrow</a:t>
            </a:r>
            <a:r>
              <a:rPr lang="en-US" dirty="0"/>
              <a:t> static analyzer for C programs</a:t>
            </a:r>
            <a:br>
              <a:rPr lang="en-US" dirty="0"/>
            </a:br>
            <a:br>
              <a:rPr lang="en-US" sz="100" dirty="0"/>
            </a:br>
            <a:r>
              <a:rPr lang="en-US" dirty="0"/>
              <a:t>(Oh et al., PLDI 2012)</a:t>
            </a:r>
          </a:p>
          <a:p>
            <a:endParaRPr lang="en-US" dirty="0"/>
          </a:p>
          <a:p>
            <a:r>
              <a:rPr lang="en-US" dirty="0"/>
              <a:t>Used </a:t>
            </a:r>
            <a:r>
              <a:rPr lang="en-US" b="1" dirty="0" err="1">
                <a:solidFill>
                  <a:srgbClr val="00B050"/>
                </a:solidFill>
              </a:rPr>
              <a:t>DFSan</a:t>
            </a:r>
            <a:r>
              <a:rPr lang="en-US" dirty="0"/>
              <a:t> dynamic dataflow analyzer to monitor test executions</a:t>
            </a:r>
          </a:p>
          <a:p>
            <a:r>
              <a:rPr lang="en-US" dirty="0"/>
              <a:t>Used test suite supplied with the program when available</a:t>
            </a:r>
          </a:p>
          <a:p>
            <a:endParaRPr lang="en-US" dirty="0"/>
          </a:p>
          <a:p>
            <a:r>
              <a:rPr lang="en-US" dirty="0"/>
              <a:t>Corpus of 13 Unix command-line programs, 9–112 KLOC</a:t>
            </a:r>
          </a:p>
          <a:p>
            <a:r>
              <a:rPr lang="en-US" dirty="0"/>
              <a:t>Buffer overflow, integer overflow, format string bugs</a:t>
            </a:r>
          </a:p>
          <a:p>
            <a:endParaRPr lang="en-US" dirty="0"/>
          </a:p>
          <a:p>
            <a:r>
              <a:rPr lang="en-US" b="1" dirty="0"/>
              <a:t>Baseline:</a:t>
            </a:r>
            <a:r>
              <a:rPr lang="en-US" dirty="0"/>
              <a:t> Interactive alarm prioritization using </a:t>
            </a:r>
            <a:r>
              <a:rPr lang="en-US" b="1" dirty="0">
                <a:solidFill>
                  <a:srgbClr val="FF0000"/>
                </a:solidFill>
              </a:rPr>
              <a:t>Bingo</a:t>
            </a:r>
            <a:br>
              <a:rPr lang="en-US" dirty="0"/>
            </a:br>
            <a:br>
              <a:rPr lang="en-US" sz="100" dirty="0"/>
            </a:br>
            <a:r>
              <a:rPr lang="en-US" dirty="0"/>
              <a:t>(Raghothaman et al., PLDI 2018)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4E22F-33B0-4E02-B0F3-9B6523A8C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ESEC / FSE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8BA45-CF2A-452F-9A54-3D8B43AFE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Boosting Static Analysis Accuracy with Instrumented Test Executions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F7B49-0F58-4DBB-B456-7DF0EC410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D330-7B2D-456A-9ADF-254437783C9D}" type="slidenum">
              <a:rPr lang="en-US" smtClean="0"/>
              <a:t>11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389B499-E6AF-4640-9954-C884B21AD1C2}"/>
              </a:ext>
            </a:extLst>
          </p:cNvPr>
          <p:cNvGrpSpPr>
            <a:grpSpLocks noChangeAspect="1"/>
          </p:cNvGrpSpPr>
          <p:nvPr/>
        </p:nvGrpSpPr>
        <p:grpSpPr>
          <a:xfrm>
            <a:off x="9807385" y="660877"/>
            <a:ext cx="1546415" cy="731520"/>
            <a:chOff x="4024589" y="2282949"/>
            <a:chExt cx="1933019" cy="914400"/>
          </a:xfrm>
        </p:grpSpPr>
        <p:pic>
          <p:nvPicPr>
            <p:cNvPr id="8" name="Picture 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6BB430EE-62A5-405C-8710-D5E44E99F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344" y="2282949"/>
              <a:ext cx="919264" cy="914400"/>
            </a:xfrm>
            <a:prstGeom prst="rect">
              <a:avLst/>
            </a:prstGeom>
          </p:spPr>
        </p:pic>
        <p:pic>
          <p:nvPicPr>
            <p:cNvPr id="9" name="Picture 8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252D486D-D1A8-42AA-ADAF-1FFBE9CDB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4589" y="2282949"/>
              <a:ext cx="919264" cy="914400"/>
            </a:xfrm>
            <a:prstGeom prst="rect">
              <a:avLst/>
            </a:prstGeom>
          </p:spPr>
        </p:pic>
      </p:grpSp>
      <p:pic>
        <p:nvPicPr>
          <p:cNvPr id="10" name="Sparrow Logo">
            <a:extLst>
              <a:ext uri="{FF2B5EF4-FFF2-40B4-BE49-F238E27FC236}">
                <a16:creationId xmlns:a16="http://schemas.microsoft.com/office/drawing/2014/main" id="{370390D0-71CF-4126-94F8-48431EDA17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992" y="1828800"/>
            <a:ext cx="1892808" cy="602258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6B4FAF2-41D5-49ED-B4B1-AA509993B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52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00"/>
    </mc:Choice>
    <mc:Fallback>
      <p:transition spd="slow" advTm="34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BB2C39B-5D36-418E-A52C-3CBE91650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1E3C95F-5858-4BC5-986E-3B07B8B8B460}"/>
              </a:ext>
            </a:extLst>
          </p:cNvPr>
          <p:cNvGrpSpPr/>
          <p:nvPr/>
        </p:nvGrpSpPr>
        <p:grpSpPr>
          <a:xfrm>
            <a:off x="3161414" y="1825625"/>
            <a:ext cx="5869172" cy="4352544"/>
            <a:chOff x="3147237" y="871870"/>
            <a:chExt cx="5869172" cy="435254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8E67263-5071-426F-9020-C253EDD0BB3B}"/>
                </a:ext>
              </a:extLst>
            </p:cNvPr>
            <p:cNvSpPr/>
            <p:nvPr/>
          </p:nvSpPr>
          <p:spPr>
            <a:xfrm>
              <a:off x="3147237" y="871870"/>
              <a:ext cx="5869172" cy="435254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182880" tIns="91440" rIns="182880" bIns="91440" rtlCol="0" anchor="t"/>
            <a:lstStyle/>
            <a:p>
              <a:pPr algn="ctr"/>
              <a:r>
                <a:rPr lang="en-US" b="1" dirty="0"/>
                <a:t>GNU cfl0w 1.5</a:t>
              </a: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C9C64D84-DB77-4868-BDF0-DC5505106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642511" y="1389463"/>
              <a:ext cx="4906978" cy="3657600"/>
            </a:xfrm>
            <a:prstGeom prst="rect">
              <a:avLst/>
            </a:prstGeom>
          </p:spPr>
        </p:pic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926FA901-5E31-47C3-949E-DA9E6760BF48}"/>
              </a:ext>
            </a:extLst>
          </p:cNvPr>
          <p:cNvSpPr/>
          <p:nvPr/>
        </p:nvSpPr>
        <p:spPr>
          <a:xfrm>
            <a:off x="4369981" y="4386737"/>
            <a:ext cx="978960" cy="1147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2F755C-3FAE-42F0-985A-1EF76C306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Effectiveness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ACB9A-51FE-490F-BE12-DEA244D3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ESEC / FSE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56786-3757-4F03-9195-7FB921ACA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Boosting Static Analysis Accuracy with Instrumented Test Executions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A4C73-706F-483B-9954-57F09BD45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D330-7B2D-456A-9ADF-254437783C9D}" type="slidenum">
              <a:rPr lang="en-US" smtClean="0"/>
              <a:t>12</a:t>
            </a:fld>
            <a:endParaRPr lang="en-US"/>
          </a:p>
        </p:txBody>
      </p:sp>
      <p:sp>
        <p:nvSpPr>
          <p:cNvPr id="28" name="Speech Bubble: Rectangle 27">
            <a:extLst>
              <a:ext uri="{FF2B5EF4-FFF2-40B4-BE49-F238E27FC236}">
                <a16:creationId xmlns:a16="http://schemas.microsoft.com/office/drawing/2014/main" id="{449F2222-8B4E-4350-972F-D01FD0AC5D63}"/>
              </a:ext>
            </a:extLst>
          </p:cNvPr>
          <p:cNvSpPr/>
          <p:nvPr/>
        </p:nvSpPr>
        <p:spPr>
          <a:xfrm>
            <a:off x="838200" y="1822690"/>
            <a:ext cx="2323214" cy="1041055"/>
          </a:xfrm>
          <a:prstGeom prst="wedgeRectCallout">
            <a:avLst>
              <a:gd name="adj1" fmla="val 76650"/>
              <a:gd name="adj2" fmla="val 15519"/>
            </a:avLst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2880" tIns="91440" rIns="182880" bIns="91440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Sparrow emits </a:t>
            </a:r>
            <a:r>
              <a:rPr lang="en-US" b="1" dirty="0">
                <a:solidFill>
                  <a:srgbClr val="FF0000"/>
                </a:solidFill>
              </a:rPr>
              <a:t>805 alarms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CVE-2019-16166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06DB61-8B15-4494-90A7-86D281C35785}"/>
              </a:ext>
            </a:extLst>
          </p:cNvPr>
          <p:cNvGrpSpPr/>
          <p:nvPr/>
        </p:nvGrpSpPr>
        <p:grpSpPr>
          <a:xfrm>
            <a:off x="8302757" y="4172018"/>
            <a:ext cx="2825491" cy="1296094"/>
            <a:chOff x="8302757" y="4172018"/>
            <a:chExt cx="2825491" cy="1296094"/>
          </a:xfrm>
        </p:grpSpPr>
        <p:sp>
          <p:nvSpPr>
            <p:cNvPr id="29" name="Speech Bubble: Rectangle 28">
              <a:extLst>
                <a:ext uri="{FF2B5EF4-FFF2-40B4-BE49-F238E27FC236}">
                  <a16:creationId xmlns:a16="http://schemas.microsoft.com/office/drawing/2014/main" id="{F9DBA5AF-0B8D-4AAC-AD61-65FC2C2F1AF7}"/>
                </a:ext>
              </a:extLst>
            </p:cNvPr>
            <p:cNvSpPr/>
            <p:nvPr/>
          </p:nvSpPr>
          <p:spPr>
            <a:xfrm>
              <a:off x="8842248" y="4172018"/>
              <a:ext cx="2286000" cy="738664"/>
            </a:xfrm>
            <a:prstGeom prst="wedgeRectCallout">
              <a:avLst>
                <a:gd name="adj1" fmla="val -61916"/>
                <a:gd name="adj2" fmla="val 104100"/>
              </a:avLst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0" tIns="91440" rIns="182880" bIns="91440" rtlCol="0" anchor="ctr">
              <a:noAutofit/>
            </a:bodyPr>
            <a:lstStyle/>
            <a:p>
              <a:r>
                <a:rPr lang="en-US" dirty="0"/>
                <a:t>Bingo discovers bug in 94 iterations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E0BA9D3-9724-40A8-99BA-4844022590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2757" y="5349240"/>
              <a:ext cx="118872" cy="11887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D9E67B5-41D7-409C-94E9-44D072F2F777}"/>
              </a:ext>
            </a:extLst>
          </p:cNvPr>
          <p:cNvGrpSpPr/>
          <p:nvPr/>
        </p:nvGrpSpPr>
        <p:grpSpPr>
          <a:xfrm>
            <a:off x="838200" y="4910682"/>
            <a:ext cx="4504391" cy="738664"/>
            <a:chOff x="838200" y="4910682"/>
            <a:chExt cx="4504391" cy="738664"/>
          </a:xfrm>
        </p:grpSpPr>
        <p:sp>
          <p:nvSpPr>
            <p:cNvPr id="30" name="Speech Bubble: Rectangle 29">
              <a:extLst>
                <a:ext uri="{FF2B5EF4-FFF2-40B4-BE49-F238E27FC236}">
                  <a16:creationId xmlns:a16="http://schemas.microsoft.com/office/drawing/2014/main" id="{9A0DB8C7-CB86-48FD-95A7-2443B595DC30}"/>
                </a:ext>
              </a:extLst>
            </p:cNvPr>
            <p:cNvSpPr/>
            <p:nvPr/>
          </p:nvSpPr>
          <p:spPr>
            <a:xfrm>
              <a:off x="838200" y="4910682"/>
              <a:ext cx="2539906" cy="738664"/>
            </a:xfrm>
            <a:prstGeom prst="wedgeRectCallout">
              <a:avLst>
                <a:gd name="adj1" fmla="val 106369"/>
                <a:gd name="adj2" fmla="val 19174"/>
              </a:avLst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0" tIns="91440" rIns="182880" bIns="91440" rtlCol="0" anchor="ctr">
              <a:spAutoFit/>
            </a:bodyPr>
            <a:lstStyle/>
            <a:p>
              <a:r>
                <a:rPr lang="en-US" b="1" dirty="0" err="1">
                  <a:solidFill>
                    <a:srgbClr val="00B050"/>
                  </a:solidFill>
                </a:rPr>
                <a:t>DynaBoost</a:t>
              </a:r>
              <a:r>
                <a:rPr lang="en-US" dirty="0"/>
                <a:t> discovers bug in 21 iterations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92689C3-A03A-48FE-8722-9909401D4B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3719" y="5351517"/>
              <a:ext cx="118872" cy="1188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AD08C79-828B-4789-8FF8-DDCFD791BD81}"/>
              </a:ext>
            </a:extLst>
          </p:cNvPr>
          <p:cNvGrpSpPr/>
          <p:nvPr/>
        </p:nvGrpSpPr>
        <p:grpSpPr>
          <a:xfrm>
            <a:off x="5484628" y="3253967"/>
            <a:ext cx="3467986" cy="2150138"/>
            <a:chOff x="5484628" y="3253967"/>
            <a:chExt cx="3467986" cy="2150138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E3A64AF-BD04-4E01-A3E3-4D12FE7C3BC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84628" y="5404104"/>
              <a:ext cx="2585484" cy="1"/>
            </a:xfrm>
            <a:prstGeom prst="straightConnector1">
              <a:avLst/>
            </a:prstGeom>
            <a:ln w="38100" cmpd="dbl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Speech Bubble: Rectangle 36">
              <a:extLst>
                <a:ext uri="{FF2B5EF4-FFF2-40B4-BE49-F238E27FC236}">
                  <a16:creationId xmlns:a16="http://schemas.microsoft.com/office/drawing/2014/main" id="{C02AA2BC-AB70-47FC-A971-097F9A4277FD}"/>
                </a:ext>
              </a:extLst>
            </p:cNvPr>
            <p:cNvSpPr/>
            <p:nvPr/>
          </p:nvSpPr>
          <p:spPr>
            <a:xfrm>
              <a:off x="6927112" y="3253967"/>
              <a:ext cx="2025502" cy="738664"/>
            </a:xfrm>
            <a:prstGeom prst="wedgeRectCallout">
              <a:avLst>
                <a:gd name="adj1" fmla="val -48268"/>
                <a:gd name="adj2" fmla="val 226452"/>
              </a:avLst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0" tIns="91440" rIns="182880" bIns="91440" rtlCol="0" anchor="ctr">
              <a:noAutofit/>
            </a:bodyPr>
            <a:lstStyle/>
            <a:p>
              <a:r>
                <a:rPr lang="en-US" dirty="0"/>
                <a:t>Savings enabled by </a:t>
              </a:r>
              <a:r>
                <a:rPr lang="en-US" dirty="0" err="1"/>
                <a:t>DynaBoost</a:t>
              </a:r>
              <a:endParaRPr lang="en-US" dirty="0"/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C6D5E76-F363-4147-8813-775907CD59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408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86"/>
    </mc:Choice>
    <mc:Fallback>
      <p:transition spd="slow" advTm="26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7A54F-7218-4BCF-BEB1-6A665CE92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Effectiveness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BD1CB-C850-424D-8489-DF257E522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510D7-8897-4A26-A4C8-FEF63A6B7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ESEC / FSE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B01B2-A330-4DEA-80DE-2A19E3241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Boosting Static Analysis Accuracy with Instrumented Test Executions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97BCC-7A36-4328-BDC3-0E6BDFC2F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D330-7B2D-456A-9ADF-254437783C9D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F65631F-F9AE-45B7-9AEB-90ADFDE0B3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2348924"/>
              </p:ext>
            </p:extLst>
          </p:nvPr>
        </p:nvGraphicFramePr>
        <p:xfrm>
          <a:off x="2468880" y="1825625"/>
          <a:ext cx="7254240" cy="4352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4AC47178-028B-423A-B853-278B0C355CDF}"/>
              </a:ext>
            </a:extLst>
          </p:cNvPr>
          <p:cNvGrpSpPr/>
          <p:nvPr/>
        </p:nvGrpSpPr>
        <p:grpSpPr>
          <a:xfrm>
            <a:off x="5824869" y="2066743"/>
            <a:ext cx="1874379" cy="2389626"/>
            <a:chOff x="5824869" y="2066743"/>
            <a:chExt cx="1874379" cy="2389626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78B8992-36E4-4145-89D4-8FC3A0EEFE99}"/>
                </a:ext>
              </a:extLst>
            </p:cNvPr>
            <p:cNvCxnSpPr>
              <a:cxnSpLocks/>
            </p:cNvCxnSpPr>
            <p:nvPr/>
          </p:nvCxnSpPr>
          <p:spPr>
            <a:xfrm>
              <a:off x="5824869" y="3724849"/>
              <a:ext cx="0" cy="731520"/>
            </a:xfrm>
            <a:prstGeom prst="straightConnector1">
              <a:avLst/>
            </a:prstGeom>
            <a:ln w="38100" cmpd="dbl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Speech Bubble: Rectangle 11">
              <a:extLst>
                <a:ext uri="{FF2B5EF4-FFF2-40B4-BE49-F238E27FC236}">
                  <a16:creationId xmlns:a16="http://schemas.microsoft.com/office/drawing/2014/main" id="{6D1B6BB7-C277-48CC-966E-A875BA639182}"/>
                </a:ext>
              </a:extLst>
            </p:cNvPr>
            <p:cNvSpPr/>
            <p:nvPr/>
          </p:nvSpPr>
          <p:spPr>
            <a:xfrm>
              <a:off x="5826146" y="2066743"/>
              <a:ext cx="1873102" cy="738664"/>
            </a:xfrm>
            <a:prstGeom prst="wedgeRectCallout">
              <a:avLst>
                <a:gd name="adj1" fmla="val -47096"/>
                <a:gd name="adj2" fmla="val 163780"/>
              </a:avLst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0" tIns="91440" rIns="182880" bIns="91440" rtlCol="0" anchor="ctr">
              <a:noAutofit/>
            </a:bodyPr>
            <a:lstStyle/>
            <a:p>
              <a:r>
                <a:rPr lang="en-US" dirty="0"/>
                <a:t>35% reduction on average</a:t>
              </a:r>
            </a:p>
          </p:txBody>
        </p:sp>
      </p:grpSp>
      <p:sp>
        <p:nvSpPr>
          <p:cNvPr id="25" name="Speech Bubble: Rectangle 24">
            <a:extLst>
              <a:ext uri="{FF2B5EF4-FFF2-40B4-BE49-F238E27FC236}">
                <a16:creationId xmlns:a16="http://schemas.microsoft.com/office/drawing/2014/main" id="{CF0BE7E0-36B8-45C9-AFEB-D09AD0E09ADA}"/>
              </a:ext>
            </a:extLst>
          </p:cNvPr>
          <p:cNvSpPr/>
          <p:nvPr/>
        </p:nvSpPr>
        <p:spPr>
          <a:xfrm>
            <a:off x="9024257" y="1027906"/>
            <a:ext cx="2329543" cy="1015663"/>
          </a:xfrm>
          <a:prstGeom prst="wedgeRectCallout">
            <a:avLst>
              <a:gd name="adj1" fmla="val -81135"/>
              <a:gd name="adj2" fmla="val 192182"/>
            </a:avLst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2880" tIns="91440" rIns="182880" bIns="91440" rtlCol="0" anchor="ctr">
            <a:noAutofit/>
          </a:bodyPr>
          <a:lstStyle/>
          <a:p>
            <a:r>
              <a:rPr lang="en-US" dirty="0"/>
              <a:t>Alarms needing inspection with only human feedback</a:t>
            </a:r>
          </a:p>
        </p:txBody>
      </p:sp>
      <p:sp>
        <p:nvSpPr>
          <p:cNvPr id="26" name="Speech Bubble: Rectangle 25">
            <a:extLst>
              <a:ext uri="{FF2B5EF4-FFF2-40B4-BE49-F238E27FC236}">
                <a16:creationId xmlns:a16="http://schemas.microsoft.com/office/drawing/2014/main" id="{7637E152-85F1-4D2F-AE16-CB15C7E72F39}"/>
              </a:ext>
            </a:extLst>
          </p:cNvPr>
          <p:cNvSpPr/>
          <p:nvPr/>
        </p:nvSpPr>
        <p:spPr>
          <a:xfrm>
            <a:off x="838200" y="5161300"/>
            <a:ext cx="2329543" cy="1015663"/>
          </a:xfrm>
          <a:prstGeom prst="wedgeRectCallout">
            <a:avLst>
              <a:gd name="adj1" fmla="val 47837"/>
              <a:gd name="adj2" fmla="val -85411"/>
            </a:avLst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2880" tIns="91440" rIns="182880" bIns="91440" rtlCol="0" anchor="ctr">
            <a:noAutofit/>
          </a:bodyPr>
          <a:lstStyle/>
          <a:p>
            <a:r>
              <a:rPr lang="en-US" dirty="0"/>
              <a:t>Effort needed when including dynamic evidence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26C2523-9356-4A6C-97DC-77D3011F82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5220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94"/>
    </mc:Choice>
    <mc:Fallback>
      <p:transition spd="slow" advTm="11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CB693-4712-40AA-9D2D-990FE7A19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Effectiveness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284A0-D145-494F-94E3-C55DE594F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ESEC / FSE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0C514-5901-49C1-93C3-903C4383A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Boosting Static Analysis Accuracy with Instrumented Test Executions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8A95E-1DED-4C49-A074-A368CF434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D330-7B2D-456A-9ADF-254437783C9D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9BD746-9000-42B2-B489-B55B9B1EA8FE}"/>
              </a:ext>
            </a:extLst>
          </p:cNvPr>
          <p:cNvSpPr txBox="1"/>
          <p:nvPr/>
        </p:nvSpPr>
        <p:spPr>
          <a:xfrm>
            <a:off x="2788732" y="2705725"/>
            <a:ext cx="713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565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4EB156-B040-4D22-900A-AA11FED9D0E0}"/>
              </a:ext>
            </a:extLst>
          </p:cNvPr>
          <p:cNvSpPr txBox="1"/>
          <p:nvPr/>
        </p:nvSpPr>
        <p:spPr>
          <a:xfrm>
            <a:off x="2160403" y="3228945"/>
            <a:ext cx="1970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Average number of alarms emitted by Sparrow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5B364D-6433-4B7E-B9A6-EE0416D5B175}"/>
              </a:ext>
            </a:extLst>
          </p:cNvPr>
          <p:cNvSpPr txBox="1"/>
          <p:nvPr/>
        </p:nvSpPr>
        <p:spPr>
          <a:xfrm>
            <a:off x="5684332" y="2705725"/>
            <a:ext cx="545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92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137177-EA03-4D45-B6BA-B0BA0426D832}"/>
              </a:ext>
            </a:extLst>
          </p:cNvPr>
          <p:cNvSpPr txBox="1"/>
          <p:nvPr/>
        </p:nvSpPr>
        <p:spPr>
          <a:xfrm>
            <a:off x="4823951" y="3228945"/>
            <a:ext cx="226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Iterations needed to find all bugs with only user guidance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987669-1AD4-45E5-B292-CAFA3CD4BC86}"/>
              </a:ext>
            </a:extLst>
          </p:cNvPr>
          <p:cNvSpPr txBox="1"/>
          <p:nvPr/>
        </p:nvSpPr>
        <p:spPr>
          <a:xfrm>
            <a:off x="8411617" y="2705725"/>
            <a:ext cx="566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60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E78FCE-605C-418B-9907-5361D24C0FB6}"/>
              </a:ext>
            </a:extLst>
          </p:cNvPr>
          <p:cNvSpPr txBox="1"/>
          <p:nvPr/>
        </p:nvSpPr>
        <p:spPr>
          <a:xfrm>
            <a:off x="7357816" y="3228945"/>
            <a:ext cx="2673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Iterations needed when combining user guidance and dynamic evidence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262CC1E-B224-46FA-8F7A-300B9EAD8E91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3502389" y="2967335"/>
            <a:ext cx="218194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7481DF5-2046-483D-B524-752EDB13BB9B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>
            <a:off x="6229674" y="2967335"/>
            <a:ext cx="218194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7730C03-B23E-400B-BB47-AE717D2CD0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5953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4"/>
    </mc:Choice>
    <mc:Fallback>
      <p:transition spd="slow" advTm="6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F1162-916A-4692-9807-8EB4786A3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50DFC-3E5E-4786-80F9-D19DCCBF0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30387"/>
            <a:ext cx="10515600" cy="204657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/>
              <a:t>In the paper:</a:t>
            </a:r>
          </a:p>
          <a:p>
            <a:r>
              <a:rPr lang="en-US" dirty="0"/>
              <a:t>Algorithms to apply </a:t>
            </a:r>
            <a:r>
              <a:rPr lang="en-US" dirty="0" err="1"/>
              <a:t>DFSan</a:t>
            </a:r>
            <a:r>
              <a:rPr lang="en-US" dirty="0"/>
              <a:t> instrumentation from dataflow facts</a:t>
            </a:r>
          </a:p>
          <a:p>
            <a:r>
              <a:rPr lang="en-US" dirty="0"/>
              <a:t>Algorithms to transfer experimental observations to probabilistic model</a:t>
            </a:r>
          </a:p>
          <a:p>
            <a:r>
              <a:rPr lang="en-US" dirty="0"/>
              <a:t>Detailed experimental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50D52-041A-4831-BDB8-B44DE1C17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ESEC / FSE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23679-C05E-4080-A0E6-0CF407C6D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Boosting Static Analysis Accuracy with Instrumented Test Executions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0099F-C2BA-4E2B-8927-C8978C72F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D330-7B2D-456A-9ADF-254437783C9D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5527A6-4CA6-4D00-BA49-8BE8A464C777}"/>
              </a:ext>
            </a:extLst>
          </p:cNvPr>
          <p:cNvSpPr txBox="1"/>
          <p:nvPr/>
        </p:nvSpPr>
        <p:spPr>
          <a:xfrm>
            <a:off x="838200" y="1825625"/>
            <a:ext cx="10515600" cy="2169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/>
              <a:t>Introduced </a:t>
            </a:r>
            <a:r>
              <a:rPr lang="en-US" sz="2700" b="1" dirty="0" err="1"/>
              <a:t>DynaBoost</a:t>
            </a:r>
            <a:r>
              <a:rPr lang="en-US" sz="2700" dirty="0"/>
              <a:t>: A probabilistic technique to combine information from static and dynamic program analyses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/>
              <a:t>Integrated into Bingo, a framework for interactive prioritization of static analysis warnings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/>
              <a:t>Experiments indicate a 35% reduction in effort needed to find bugs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34FE8ED-163D-4843-8057-EA16DD3572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00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19"/>
    </mc:Choice>
    <mc:Fallback>
      <p:transition spd="slow" advTm="39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64AD80-14CA-4FE3-994F-BF74FB158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ESEC / FSE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51D63B-4D12-4597-9BE9-2F9E0B5F8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Boosting Static Analysis Accuracy with Instrumented Test Executions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C1F28-902E-4EE4-A6DA-54631BBE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D330-7B2D-456A-9ADF-254437783C9D}" type="slidenum">
              <a:rPr lang="en-US" smtClean="0"/>
              <a:t>16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23EA3E-CB30-42A2-9C97-9D6934584CF4}"/>
              </a:ext>
            </a:extLst>
          </p:cNvPr>
          <p:cNvGrpSpPr/>
          <p:nvPr/>
        </p:nvGrpSpPr>
        <p:grpSpPr>
          <a:xfrm>
            <a:off x="1645964" y="1989286"/>
            <a:ext cx="8900073" cy="3720677"/>
            <a:chOff x="1645964" y="1989286"/>
            <a:chExt cx="8900073" cy="372067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A89C442-C935-4236-8E24-77830FFD8482}"/>
                </a:ext>
              </a:extLst>
            </p:cNvPr>
            <p:cNvSpPr/>
            <p:nvPr/>
          </p:nvSpPr>
          <p:spPr>
            <a:xfrm>
              <a:off x="7991856" y="2615184"/>
              <a:ext cx="2286000" cy="2286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Arc 96">
              <a:extLst>
                <a:ext uri="{FF2B5EF4-FFF2-40B4-BE49-F238E27FC236}">
                  <a16:creationId xmlns:a16="http://schemas.microsoft.com/office/drawing/2014/main" id="{0825F768-3942-44B8-AEFD-457DBEAE78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1856" y="2615184"/>
              <a:ext cx="2286000" cy="2286000"/>
            </a:xfrm>
            <a:prstGeom prst="arc">
              <a:avLst>
                <a:gd name="adj1" fmla="val 12090820"/>
                <a:gd name="adj2" fmla="val 15222259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Arc 98">
              <a:extLst>
                <a:ext uri="{FF2B5EF4-FFF2-40B4-BE49-F238E27FC236}">
                  <a16:creationId xmlns:a16="http://schemas.microsoft.com/office/drawing/2014/main" id="{24076639-0818-4BF9-A963-D2B96AB332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1856" y="2615184"/>
              <a:ext cx="2286000" cy="2286000"/>
            </a:xfrm>
            <a:prstGeom prst="arc">
              <a:avLst>
                <a:gd name="adj1" fmla="val 1236286"/>
                <a:gd name="adj2" fmla="val 4405856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6CA3B245-8CBB-4491-9C6F-3A6CFDE809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1856" y="2615184"/>
              <a:ext cx="2286000" cy="2286000"/>
            </a:xfrm>
            <a:prstGeom prst="arc">
              <a:avLst>
                <a:gd name="adj1" fmla="val 6600046"/>
                <a:gd name="adj2" fmla="val 9794039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9DDDC7D7-348F-4989-AD55-F675F6862226}"/>
                </a:ext>
              </a:extLst>
            </p:cNvPr>
            <p:cNvGrpSpPr/>
            <p:nvPr/>
          </p:nvGrpSpPr>
          <p:grpSpPr>
            <a:xfrm>
              <a:off x="1645964" y="1989286"/>
              <a:ext cx="704088" cy="1186156"/>
              <a:chOff x="1645964" y="1989286"/>
              <a:chExt cx="704088" cy="1186156"/>
            </a:xfrm>
          </p:grpSpPr>
          <p:sp>
            <p:nvSpPr>
              <p:cNvPr id="6" name="Label">
                <a:extLst>
                  <a:ext uri="{FF2B5EF4-FFF2-40B4-BE49-F238E27FC236}">
                    <a16:creationId xmlns:a16="http://schemas.microsoft.com/office/drawing/2014/main" id="{2E01F83E-2A6E-4152-B6F3-EFBED72E332B}"/>
                  </a:ext>
                </a:extLst>
              </p:cNvPr>
              <p:cNvSpPr txBox="1"/>
              <p:nvPr/>
            </p:nvSpPr>
            <p:spPr>
              <a:xfrm>
                <a:off x="1645964" y="1989286"/>
                <a:ext cx="7040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Source code</a:t>
                </a:r>
              </a:p>
            </p:txBody>
          </p:sp>
          <p:sp>
            <p:nvSpPr>
              <p:cNvPr id="7" name="Icon">
                <a:extLst>
                  <a:ext uri="{FF2B5EF4-FFF2-40B4-BE49-F238E27FC236}">
                    <a16:creationId xmlns:a16="http://schemas.microsoft.com/office/drawing/2014/main" id="{9D1759E0-00DC-4B72-9ADD-25604889A7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68824" y="2517074"/>
                <a:ext cx="658368" cy="658368"/>
              </a:xfrm>
              <a:prstGeom prst="flowChartDocumen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tIns="182880" rtlCol="0" anchor="ctr"/>
              <a:lstStyle/>
              <a:p>
                <a:r>
                  <a:rPr lang="en-US" sz="400" dirty="0">
                    <a:solidFill>
                      <a:srgbClr val="007020"/>
                    </a:solidFill>
                    <a:latin typeface="Consolas" panose="020B0609020204030204" pitchFamily="49" charset="0"/>
                  </a:rPr>
                  <a:t>#include</a:t>
                </a:r>
                <a:r>
                  <a:rPr lang="en-US" sz="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</a:t>
                </a:r>
                <a:r>
                  <a:rPr lang="en-US" sz="400" i="1" dirty="0">
                    <a:solidFill>
                      <a:srgbClr val="60A0B0"/>
                    </a:solidFill>
                    <a:latin typeface="Consolas" panose="020B0609020204030204" pitchFamily="49" charset="0"/>
                  </a:rPr>
                  <a:t>&lt;</a:t>
                </a:r>
                <a:r>
                  <a:rPr lang="en-US" sz="400" i="1" dirty="0" err="1">
                    <a:solidFill>
                      <a:srgbClr val="60A0B0"/>
                    </a:solidFill>
                    <a:latin typeface="Consolas" panose="020B0609020204030204" pitchFamily="49" charset="0"/>
                  </a:rPr>
                  <a:t>stdi</a:t>
                </a:r>
                <a:endParaRPr lang="en-US" sz="400" i="1" dirty="0">
                  <a:solidFill>
                    <a:srgbClr val="60A0B0"/>
                  </a:solidFill>
                  <a:latin typeface="Consolas" panose="020B0609020204030204" pitchFamily="49" charset="0"/>
                </a:endParaRPr>
              </a:p>
              <a:p>
                <a:endParaRPr lang="en-US" sz="400" dirty="0">
                  <a:solidFill>
                    <a:schemeClr val="tx1"/>
                  </a:solidFill>
                  <a:latin typeface="Consolas" panose="020B0609020204030204" pitchFamily="49" charset="0"/>
                </a:endParaRPr>
              </a:p>
              <a:p>
                <a:r>
                  <a:rPr lang="en-US" sz="400" dirty="0">
                    <a:solidFill>
                      <a:srgbClr val="902000"/>
                    </a:solidFill>
                    <a:latin typeface="Consolas" panose="020B0609020204030204" pitchFamily="49" charset="0"/>
                  </a:rPr>
                  <a:t>int</a:t>
                </a:r>
                <a:r>
                  <a:rPr lang="en-US" sz="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</a:t>
                </a:r>
                <a:r>
                  <a:rPr lang="en-US" sz="400" dirty="0">
                    <a:solidFill>
                      <a:srgbClr val="06287E"/>
                    </a:solidFill>
                    <a:latin typeface="Consolas" panose="020B0609020204030204" pitchFamily="49" charset="0"/>
                  </a:rPr>
                  <a:t>main</a:t>
                </a:r>
                <a:r>
                  <a:rPr lang="en-US" sz="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() {</a:t>
                </a:r>
              </a:p>
              <a:p>
                <a:r>
                  <a:rPr lang="en-US" sz="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 </a:t>
                </a:r>
                <a:r>
                  <a:rPr lang="en-US" sz="400" dirty="0">
                    <a:solidFill>
                      <a:srgbClr val="902000"/>
                    </a:solidFill>
                    <a:latin typeface="Consolas" panose="020B0609020204030204" pitchFamily="49" charset="0"/>
                  </a:rPr>
                  <a:t>int</a:t>
                </a:r>
                <a:r>
                  <a:rPr lang="en-US" sz="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x = ⋯;</a:t>
                </a:r>
              </a:p>
              <a:p>
                <a:r>
                  <a:rPr lang="en-US" sz="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 </a:t>
                </a:r>
                <a:r>
                  <a:rPr lang="en-US" sz="400" dirty="0">
                    <a:solidFill>
                      <a:srgbClr val="902000"/>
                    </a:solidFill>
                    <a:latin typeface="Consolas" panose="020B0609020204030204" pitchFamily="49" charset="0"/>
                  </a:rPr>
                  <a:t>int</a:t>
                </a:r>
                <a:r>
                  <a:rPr lang="en-US" sz="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*y = &amp;x;</a:t>
                </a:r>
              </a:p>
              <a:p>
                <a:r>
                  <a:rPr lang="en-US" sz="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 *y = ⋯;</a:t>
                </a:r>
              </a:p>
              <a:p>
                <a:r>
                  <a:rPr lang="en-US" sz="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}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55D9B397-7FEE-4578-A8E8-5AE0D64923D6}"/>
                </a:ext>
              </a:extLst>
            </p:cNvPr>
            <p:cNvGrpSpPr/>
            <p:nvPr/>
          </p:nvGrpSpPr>
          <p:grpSpPr>
            <a:xfrm>
              <a:off x="1645964" y="4345495"/>
              <a:ext cx="704088" cy="1181588"/>
              <a:chOff x="1645964" y="4345495"/>
              <a:chExt cx="704088" cy="1181588"/>
            </a:xfrm>
          </p:grpSpPr>
          <p:sp>
            <p:nvSpPr>
              <p:cNvPr id="8" name="Flowchart: Multidocument 7">
                <a:extLst>
                  <a:ext uri="{FF2B5EF4-FFF2-40B4-BE49-F238E27FC236}">
                    <a16:creationId xmlns:a16="http://schemas.microsoft.com/office/drawing/2014/main" id="{DCCF0BF5-AC47-4D78-B220-0CA2520AE3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68824" y="4345495"/>
                <a:ext cx="658368" cy="658368"/>
              </a:xfrm>
              <a:prstGeom prst="flowChartMultidocumen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Label">
                <a:extLst>
                  <a:ext uri="{FF2B5EF4-FFF2-40B4-BE49-F238E27FC236}">
                    <a16:creationId xmlns:a16="http://schemas.microsoft.com/office/drawing/2014/main" id="{88B98DEC-9039-4903-9A50-D88D4D7D2534}"/>
                  </a:ext>
                </a:extLst>
              </p:cNvPr>
              <p:cNvSpPr txBox="1"/>
              <p:nvPr/>
            </p:nvSpPr>
            <p:spPr>
              <a:xfrm>
                <a:off x="1645964" y="5003863"/>
                <a:ext cx="7040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Test inputs</a:t>
                </a:r>
              </a:p>
            </p:txBody>
          </p:sp>
        </p:grpSp>
        <p:sp>
          <p:nvSpPr>
            <p:cNvPr id="12" name="Analysis Old">
              <a:extLst>
                <a:ext uri="{FF2B5EF4-FFF2-40B4-BE49-F238E27FC236}">
                  <a16:creationId xmlns:a16="http://schemas.microsoft.com/office/drawing/2014/main" id="{1BA62BD2-B02A-4A86-B090-9BFD6E43E12A}"/>
                </a:ext>
              </a:extLst>
            </p:cNvPr>
            <p:cNvSpPr txBox="1">
              <a:spLocks/>
            </p:cNvSpPr>
            <p:nvPr/>
          </p:nvSpPr>
          <p:spPr>
            <a:xfrm>
              <a:off x="2837645" y="2517074"/>
              <a:ext cx="1600200" cy="65836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1600" dirty="0"/>
                <a:t>Static Analyzer</a:t>
              </a:r>
            </a:p>
          </p:txBody>
        </p:sp>
        <p:sp>
          <p:nvSpPr>
            <p:cNvPr id="13" name="Analysis Old">
              <a:extLst>
                <a:ext uri="{FF2B5EF4-FFF2-40B4-BE49-F238E27FC236}">
                  <a16:creationId xmlns:a16="http://schemas.microsoft.com/office/drawing/2014/main" id="{D83B26C6-883C-4095-8E01-10C6CE845CD9}"/>
                </a:ext>
              </a:extLst>
            </p:cNvPr>
            <p:cNvSpPr txBox="1">
              <a:spLocks/>
            </p:cNvSpPr>
            <p:nvPr/>
          </p:nvSpPr>
          <p:spPr>
            <a:xfrm>
              <a:off x="2837645" y="4345495"/>
              <a:ext cx="1600200" cy="65836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1600" dirty="0"/>
                <a:t>Instrumentation Harness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DD13465-6307-4EC5-876B-7E5A41DBC542}"/>
                </a:ext>
              </a:extLst>
            </p:cNvPr>
            <p:cNvGrpSpPr/>
            <p:nvPr/>
          </p:nvGrpSpPr>
          <p:grpSpPr>
            <a:xfrm>
              <a:off x="4757885" y="1989286"/>
              <a:ext cx="1025137" cy="1186156"/>
              <a:chOff x="4757885" y="1989286"/>
              <a:chExt cx="1025137" cy="1186156"/>
            </a:xfrm>
          </p:grpSpPr>
          <p:sp>
            <p:nvSpPr>
              <p:cNvPr id="16" name="Label">
                <a:extLst>
                  <a:ext uri="{FF2B5EF4-FFF2-40B4-BE49-F238E27FC236}">
                    <a16:creationId xmlns:a16="http://schemas.microsoft.com/office/drawing/2014/main" id="{61253933-AF0F-45EB-87FF-CD92BB9960A3}"/>
                  </a:ext>
                </a:extLst>
              </p:cNvPr>
              <p:cNvSpPr txBox="1"/>
              <p:nvPr/>
            </p:nvSpPr>
            <p:spPr>
              <a:xfrm>
                <a:off x="4757885" y="1989286"/>
                <a:ext cx="10251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Bayesian network</a:t>
                </a:r>
              </a:p>
            </p:txBody>
          </p:sp>
          <p:grpSp>
            <p:nvGrpSpPr>
              <p:cNvPr id="17" name="Icon">
                <a:extLst>
                  <a:ext uri="{FF2B5EF4-FFF2-40B4-BE49-F238E27FC236}">
                    <a16:creationId xmlns:a16="http://schemas.microsoft.com/office/drawing/2014/main" id="{B6E23160-6337-43E0-853A-5175FF29689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940765" y="2517074"/>
                <a:ext cx="658368" cy="658368"/>
                <a:chOff x="4427501" y="1655242"/>
                <a:chExt cx="2743200" cy="2743200"/>
              </a:xfrm>
            </p:grpSpPr>
            <p:sp>
              <p:nvSpPr>
                <p:cNvPr id="18" name="Page">
                  <a:extLst>
                    <a:ext uri="{FF2B5EF4-FFF2-40B4-BE49-F238E27FC236}">
                      <a16:creationId xmlns:a16="http://schemas.microsoft.com/office/drawing/2014/main" id="{17732DB9-89A6-4AA1-A1B4-80B337DDCC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427501" y="1655242"/>
                  <a:ext cx="2743200" cy="2743200"/>
                </a:xfrm>
                <a:prstGeom prst="round2DiagRect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45720" rIns="0" rtlCol="0" anchor="ctr"/>
                <a:lstStyle/>
                <a:p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9" name="Nodes">
                  <a:extLst>
                    <a:ext uri="{FF2B5EF4-FFF2-40B4-BE49-F238E27FC236}">
                      <a16:creationId xmlns:a16="http://schemas.microsoft.com/office/drawing/2014/main" id="{E1B1CB02-A64E-4765-8CBC-1A680B791283}"/>
                    </a:ext>
                  </a:extLst>
                </p:cNvPr>
                <p:cNvGrpSpPr/>
                <p:nvPr/>
              </p:nvGrpSpPr>
              <p:grpSpPr>
                <a:xfrm>
                  <a:off x="4656101" y="2111904"/>
                  <a:ext cx="2286000" cy="1829877"/>
                  <a:chOff x="4572000" y="2211771"/>
                  <a:chExt cx="2286000" cy="1829877"/>
                </a:xfrm>
              </p:grpSpPr>
              <p:sp>
                <p:nvSpPr>
                  <p:cNvPr id="20" name="BN t1">
                    <a:extLst>
                      <a:ext uri="{FF2B5EF4-FFF2-40B4-BE49-F238E27FC236}">
                        <a16:creationId xmlns:a16="http://schemas.microsoft.com/office/drawing/2014/main" id="{573FB6C0-A282-4A99-BF74-A802DCDF533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572000" y="2211771"/>
                    <a:ext cx="457200" cy="457200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noFill/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/>
                  </a:p>
                </p:txBody>
              </p:sp>
              <p:sp>
                <p:nvSpPr>
                  <p:cNvPr id="21" name="BN t2">
                    <a:extLst>
                      <a:ext uri="{FF2B5EF4-FFF2-40B4-BE49-F238E27FC236}">
                        <a16:creationId xmlns:a16="http://schemas.microsoft.com/office/drawing/2014/main" id="{F9937109-C3B5-41BE-B766-9678D78EE11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484921" y="2211771"/>
                    <a:ext cx="457200" cy="457200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noFill/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/>
                  </a:p>
                </p:txBody>
              </p:sp>
              <p:sp>
                <p:nvSpPr>
                  <p:cNvPr id="22" name="BN t3">
                    <a:extLst>
                      <a:ext uri="{FF2B5EF4-FFF2-40B4-BE49-F238E27FC236}">
                        <a16:creationId xmlns:a16="http://schemas.microsoft.com/office/drawing/2014/main" id="{A200C825-7992-4051-AB74-CEF8EF15AFC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400800" y="2211771"/>
                    <a:ext cx="457200" cy="457200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noFill/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/>
                  </a:p>
                </p:txBody>
              </p:sp>
              <p:sp>
                <p:nvSpPr>
                  <p:cNvPr id="23" name="BN t4">
                    <a:extLst>
                      <a:ext uri="{FF2B5EF4-FFF2-40B4-BE49-F238E27FC236}">
                        <a16:creationId xmlns:a16="http://schemas.microsoft.com/office/drawing/2014/main" id="{FAC3F432-4399-45AC-A50C-8C942F9E11B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485660" y="3584448"/>
                    <a:ext cx="457200" cy="457200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noFill/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/>
                  </a:p>
                </p:txBody>
              </p:sp>
              <p:sp>
                <p:nvSpPr>
                  <p:cNvPr id="24" name="BN r1">
                    <a:extLst>
                      <a:ext uri="{FF2B5EF4-FFF2-40B4-BE49-F238E27FC236}">
                        <a16:creationId xmlns:a16="http://schemas.microsoft.com/office/drawing/2014/main" id="{6562EF19-19AB-4856-B1FE-53755F1FF5A1}"/>
                      </a:ext>
                    </a:extLst>
                  </p:cNvPr>
                  <p:cNvSpPr/>
                  <p:nvPr/>
                </p:nvSpPr>
                <p:spPr>
                  <a:xfrm>
                    <a:off x="4914160" y="2898648"/>
                    <a:ext cx="685800" cy="457200"/>
                  </a:xfrm>
                  <a:prstGeom prst="rect">
                    <a:avLst/>
                  </a:prstGeom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BN r2">
                    <a:extLst>
                      <a:ext uri="{FF2B5EF4-FFF2-40B4-BE49-F238E27FC236}">
                        <a16:creationId xmlns:a16="http://schemas.microsoft.com/office/drawing/2014/main" id="{D8CAB88F-461B-45FF-941C-199F1287CE1A}"/>
                      </a:ext>
                    </a:extLst>
                  </p:cNvPr>
                  <p:cNvSpPr/>
                  <p:nvPr/>
                </p:nvSpPr>
                <p:spPr>
                  <a:xfrm>
                    <a:off x="5828561" y="2898648"/>
                    <a:ext cx="685800" cy="457200"/>
                  </a:xfrm>
                  <a:prstGeom prst="rect">
                    <a:avLst/>
                  </a:prstGeom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6" name="BN e t1 r1">
                    <a:extLst>
                      <a:ext uri="{FF2B5EF4-FFF2-40B4-BE49-F238E27FC236}">
                        <a16:creationId xmlns:a16="http://schemas.microsoft.com/office/drawing/2014/main" id="{071020DE-C32E-43B0-A168-DCDF533B843E}"/>
                      </a:ext>
                    </a:extLst>
                  </p:cNvPr>
                  <p:cNvCxnSpPr>
                    <a:cxnSpLocks/>
                    <a:stCxn id="20" idx="7"/>
                    <a:endCxn id="24" idx="0"/>
                  </p:cNvCxnSpPr>
                  <p:nvPr/>
                </p:nvCxnSpPr>
                <p:spPr>
                  <a:xfrm>
                    <a:off x="4962245" y="2602016"/>
                    <a:ext cx="294815" cy="296632"/>
                  </a:xfrm>
                  <a:prstGeom prst="straightConnector1">
                    <a:avLst/>
                  </a:prstGeom>
                  <a:ln w="12700"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BN e t2 r1">
                    <a:extLst>
                      <a:ext uri="{FF2B5EF4-FFF2-40B4-BE49-F238E27FC236}">
                        <a16:creationId xmlns:a16="http://schemas.microsoft.com/office/drawing/2014/main" id="{74B51E25-8739-4D6E-8FC0-35389524BB5D}"/>
                      </a:ext>
                    </a:extLst>
                  </p:cNvPr>
                  <p:cNvCxnSpPr>
                    <a:cxnSpLocks/>
                    <a:stCxn id="21" idx="5"/>
                    <a:endCxn id="24" idx="0"/>
                  </p:cNvCxnSpPr>
                  <p:nvPr/>
                </p:nvCxnSpPr>
                <p:spPr>
                  <a:xfrm flipH="1">
                    <a:off x="5257060" y="2602016"/>
                    <a:ext cx="294816" cy="296632"/>
                  </a:xfrm>
                  <a:prstGeom prst="straightConnector1">
                    <a:avLst/>
                  </a:prstGeom>
                  <a:ln w="12700"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BN e t2 r2">
                    <a:extLst>
                      <a:ext uri="{FF2B5EF4-FFF2-40B4-BE49-F238E27FC236}">
                        <a16:creationId xmlns:a16="http://schemas.microsoft.com/office/drawing/2014/main" id="{5C86406B-7245-44BF-BD02-0C661782B74A}"/>
                      </a:ext>
                    </a:extLst>
                  </p:cNvPr>
                  <p:cNvCxnSpPr>
                    <a:cxnSpLocks/>
                    <a:stCxn id="21" idx="7"/>
                    <a:endCxn id="25" idx="0"/>
                  </p:cNvCxnSpPr>
                  <p:nvPr/>
                </p:nvCxnSpPr>
                <p:spPr>
                  <a:xfrm>
                    <a:off x="5875166" y="2602016"/>
                    <a:ext cx="296295" cy="296632"/>
                  </a:xfrm>
                  <a:prstGeom prst="straightConnector1">
                    <a:avLst/>
                  </a:prstGeom>
                  <a:ln w="12700"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BN e t3 r2">
                    <a:extLst>
                      <a:ext uri="{FF2B5EF4-FFF2-40B4-BE49-F238E27FC236}">
                        <a16:creationId xmlns:a16="http://schemas.microsoft.com/office/drawing/2014/main" id="{E0D822A3-1ADB-44D2-9DD7-24DC1C5A0CD5}"/>
                      </a:ext>
                    </a:extLst>
                  </p:cNvPr>
                  <p:cNvCxnSpPr>
                    <a:cxnSpLocks/>
                    <a:stCxn id="22" idx="5"/>
                    <a:endCxn id="25" idx="0"/>
                  </p:cNvCxnSpPr>
                  <p:nvPr/>
                </p:nvCxnSpPr>
                <p:spPr>
                  <a:xfrm flipH="1">
                    <a:off x="6171461" y="2602016"/>
                    <a:ext cx="296294" cy="296632"/>
                  </a:xfrm>
                  <a:prstGeom prst="straightConnector1">
                    <a:avLst/>
                  </a:prstGeom>
                  <a:ln w="12700"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BN e r1 t4">
                    <a:extLst>
                      <a:ext uri="{FF2B5EF4-FFF2-40B4-BE49-F238E27FC236}">
                        <a16:creationId xmlns:a16="http://schemas.microsoft.com/office/drawing/2014/main" id="{6B51D4FC-778A-4015-ABE2-8869D1B55951}"/>
                      </a:ext>
                    </a:extLst>
                  </p:cNvPr>
                  <p:cNvCxnSpPr>
                    <a:cxnSpLocks/>
                    <a:stCxn id="24" idx="2"/>
                    <a:endCxn id="23" idx="3"/>
                  </p:cNvCxnSpPr>
                  <p:nvPr/>
                </p:nvCxnSpPr>
                <p:spPr>
                  <a:xfrm>
                    <a:off x="5257060" y="3355848"/>
                    <a:ext cx="295555" cy="295555"/>
                  </a:xfrm>
                  <a:prstGeom prst="straightConnector1">
                    <a:avLst/>
                  </a:prstGeom>
                  <a:ln w="12700"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BN e r2 t4">
                    <a:extLst>
                      <a:ext uri="{FF2B5EF4-FFF2-40B4-BE49-F238E27FC236}">
                        <a16:creationId xmlns:a16="http://schemas.microsoft.com/office/drawing/2014/main" id="{97ACC5AE-6550-4649-9FA2-30B3ABBBF25B}"/>
                      </a:ext>
                    </a:extLst>
                  </p:cNvPr>
                  <p:cNvCxnSpPr>
                    <a:cxnSpLocks/>
                    <a:stCxn id="25" idx="2"/>
                    <a:endCxn id="23" idx="1"/>
                  </p:cNvCxnSpPr>
                  <p:nvPr/>
                </p:nvCxnSpPr>
                <p:spPr>
                  <a:xfrm flipH="1">
                    <a:off x="5875905" y="3355848"/>
                    <a:ext cx="295556" cy="295555"/>
                  </a:xfrm>
                  <a:prstGeom prst="straightConnector1">
                    <a:avLst/>
                  </a:prstGeom>
                  <a:ln w="12700"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D287EBF-F641-4F9A-9165-B132FB73F5E6}"/>
                </a:ext>
              </a:extLst>
            </p:cNvPr>
            <p:cNvGrpSpPr/>
            <p:nvPr/>
          </p:nvGrpSpPr>
          <p:grpSpPr>
            <a:xfrm>
              <a:off x="4675589" y="4345495"/>
              <a:ext cx="1188720" cy="1181588"/>
              <a:chOff x="4675589" y="4345495"/>
              <a:chExt cx="1188720" cy="1181588"/>
            </a:xfrm>
          </p:grpSpPr>
          <p:sp>
            <p:nvSpPr>
              <p:cNvPr id="49" name="Feedback New">
                <a:extLst>
                  <a:ext uri="{FF2B5EF4-FFF2-40B4-BE49-F238E27FC236}">
                    <a16:creationId xmlns:a16="http://schemas.microsoft.com/office/drawing/2014/main" id="{7F1A9EAE-C1EF-4657-8A03-0CBFA99D05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40765" y="4345495"/>
                <a:ext cx="658368" cy="658368"/>
              </a:xfrm>
              <a:prstGeom prst="round2Diag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45720" rIns="0" rtlCol="0" anchor="ctr"/>
              <a:lstStyle/>
              <a:p>
                <a:r>
                  <a:rPr lang="en-US" sz="1050" dirty="0">
                    <a:solidFill>
                      <a:schemeClr val="accent6"/>
                    </a:solidFill>
                  </a:rPr>
                  <a:t>✔</a:t>
                </a:r>
                <a:r>
                  <a:rPr lang="en-US" sz="1050" dirty="0"/>
                  <a:t>  </a:t>
                </a:r>
                <a:r>
                  <a:rPr lang="en-US" sz="1050" dirty="0">
                    <a:solidFill>
                      <a:schemeClr val="tx1"/>
                    </a:solidFill>
                  </a:rPr>
                  <a:t>…</a:t>
                </a:r>
              </a:p>
              <a:p>
                <a:r>
                  <a:rPr lang="en-US" sz="1050" dirty="0">
                    <a:solidFill>
                      <a:srgbClr val="C00000"/>
                    </a:solidFill>
                  </a:rPr>
                  <a:t>✘</a:t>
                </a:r>
                <a:r>
                  <a:rPr lang="en-US" sz="1050" dirty="0"/>
                  <a:t> </a:t>
                </a:r>
                <a:r>
                  <a:rPr lang="en-US" sz="1050" dirty="0">
                    <a:solidFill>
                      <a:schemeClr val="tx1"/>
                    </a:solidFill>
                  </a:rPr>
                  <a:t>…</a:t>
                </a:r>
              </a:p>
              <a:p>
                <a:r>
                  <a:rPr lang="en-US" sz="1050" dirty="0">
                    <a:solidFill>
                      <a:srgbClr val="C00000"/>
                    </a:solidFill>
                  </a:rPr>
                  <a:t>✘</a:t>
                </a:r>
                <a:r>
                  <a:rPr lang="en-US" sz="1050" dirty="0"/>
                  <a:t> </a:t>
                </a:r>
                <a:r>
                  <a:rPr lang="en-US" sz="1050" dirty="0">
                    <a:solidFill>
                      <a:schemeClr val="tx1"/>
                    </a:solidFill>
                  </a:rPr>
                  <a:t>…</a:t>
                </a:r>
              </a:p>
            </p:txBody>
          </p:sp>
          <p:sp>
            <p:nvSpPr>
              <p:cNvPr id="50" name="Label">
                <a:extLst>
                  <a:ext uri="{FF2B5EF4-FFF2-40B4-BE49-F238E27FC236}">
                    <a16:creationId xmlns:a16="http://schemas.microsoft.com/office/drawing/2014/main" id="{8CBA5C31-9D99-4A66-8EEA-967A6BB835D4}"/>
                  </a:ext>
                </a:extLst>
              </p:cNvPr>
              <p:cNvSpPr txBox="1"/>
              <p:nvPr/>
            </p:nvSpPr>
            <p:spPr>
              <a:xfrm>
                <a:off x="4675589" y="5003863"/>
                <a:ext cx="11887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Empirical observations</a:t>
                </a:r>
              </a:p>
            </p:txBody>
          </p:sp>
        </p:grpSp>
        <p:sp>
          <p:nvSpPr>
            <p:cNvPr id="52" name="Analysis Old">
              <a:extLst>
                <a:ext uri="{FF2B5EF4-FFF2-40B4-BE49-F238E27FC236}">
                  <a16:creationId xmlns:a16="http://schemas.microsoft.com/office/drawing/2014/main" id="{91C21D67-FB10-4C9F-946B-FCF656484BF5}"/>
                </a:ext>
              </a:extLst>
            </p:cNvPr>
            <p:cNvSpPr txBox="1">
              <a:spLocks/>
            </p:cNvSpPr>
            <p:nvPr/>
          </p:nvSpPr>
          <p:spPr>
            <a:xfrm>
              <a:off x="3038813" y="3531868"/>
              <a:ext cx="1188720" cy="457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1600" b="1" dirty="0" err="1">
                  <a:solidFill>
                    <a:schemeClr val="tx1"/>
                  </a:solidFill>
                </a:rPr>
                <a:t>SDTransfer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53" name="Analysis Old">
              <a:extLst>
                <a:ext uri="{FF2B5EF4-FFF2-40B4-BE49-F238E27FC236}">
                  <a16:creationId xmlns:a16="http://schemas.microsoft.com/office/drawing/2014/main" id="{7FA7A3AA-D30F-4D57-941F-C36CD91B40E9}"/>
                </a:ext>
              </a:extLst>
            </p:cNvPr>
            <p:cNvSpPr txBox="1">
              <a:spLocks/>
            </p:cNvSpPr>
            <p:nvPr/>
          </p:nvSpPr>
          <p:spPr>
            <a:xfrm>
              <a:off x="6102053" y="4446079"/>
              <a:ext cx="1188720" cy="457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1600" b="1" dirty="0" err="1">
                  <a:solidFill>
                    <a:schemeClr val="tx1"/>
                  </a:solidFill>
                </a:rPr>
                <a:t>DSTransfer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A2EB242-B9A6-4303-BEEB-1C0F34F59AE6}"/>
                </a:ext>
              </a:extLst>
            </p:cNvPr>
            <p:cNvGrpSpPr/>
            <p:nvPr/>
          </p:nvGrpSpPr>
          <p:grpSpPr>
            <a:xfrm>
              <a:off x="6778709" y="2022895"/>
              <a:ext cx="3767328" cy="3687068"/>
              <a:chOff x="7498080" y="2022895"/>
              <a:chExt cx="3767328" cy="3687068"/>
            </a:xfrm>
          </p:grpSpPr>
          <p:pic>
            <p:nvPicPr>
              <p:cNvPr id="11" name="Programmer">
                <a:extLst>
                  <a:ext uri="{FF2B5EF4-FFF2-40B4-BE49-F238E27FC236}">
                    <a16:creationId xmlns:a16="http://schemas.microsoft.com/office/drawing/2014/main" id="{C19CA579-4341-47DF-8DBC-F077B5CDBB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07040" y="3431284"/>
                <a:ext cx="658368" cy="658368"/>
              </a:xfrm>
              <a:prstGeom prst="rect">
                <a:avLst/>
              </a:prstGeom>
            </p:spPr>
          </p:pic>
          <p:sp>
            <p:nvSpPr>
              <p:cNvPr id="51" name="Analysis Old">
                <a:extLst>
                  <a:ext uri="{FF2B5EF4-FFF2-40B4-BE49-F238E27FC236}">
                    <a16:creationId xmlns:a16="http://schemas.microsoft.com/office/drawing/2014/main" id="{C17F3B62-41D6-404E-AB63-E194135C6C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98080" y="3431284"/>
                <a:ext cx="1600200" cy="658368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1600" dirty="0"/>
                  <a:t>Marginal Inference</a:t>
                </a: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1A84A7F4-13A3-4B36-AABB-12AF4F7BED20}"/>
                  </a:ext>
                </a:extLst>
              </p:cNvPr>
              <p:cNvGrpSpPr/>
              <p:nvPr/>
            </p:nvGrpSpPr>
            <p:grpSpPr>
              <a:xfrm>
                <a:off x="9474522" y="4526280"/>
                <a:ext cx="756276" cy="1183683"/>
                <a:chOff x="9474522" y="4526280"/>
                <a:chExt cx="756276" cy="1183683"/>
              </a:xfrm>
            </p:grpSpPr>
            <p:sp>
              <p:nvSpPr>
                <p:cNvPr id="55" name="Icon">
                  <a:extLst>
                    <a:ext uri="{FF2B5EF4-FFF2-40B4-BE49-F238E27FC236}">
                      <a16:creationId xmlns:a16="http://schemas.microsoft.com/office/drawing/2014/main" id="{4C0BEA51-97FD-4C85-BF03-DDFBAE1D30B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528048" y="4526280"/>
                  <a:ext cx="658368" cy="658368"/>
                </a:xfrm>
                <a:prstGeom prst="round2DiagRect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45720" rIns="0" rtlCol="0" anchor="ctr"/>
                <a:lstStyle/>
                <a:p>
                  <a:pPr marL="228600" indent="-228600">
                    <a:buFont typeface="+mj-lt"/>
                    <a:buAutoNum type="arabicPeriod"/>
                  </a:pPr>
                  <a:r>
                    <a:rPr lang="en-US" sz="1050" dirty="0">
                      <a:solidFill>
                        <a:schemeClr val="tx1"/>
                      </a:solidFill>
                    </a:rPr>
                    <a:t>…</a:t>
                  </a:r>
                </a:p>
                <a:p>
                  <a:pPr marL="228600" indent="-228600">
                    <a:buFont typeface="+mj-lt"/>
                    <a:buAutoNum type="arabicPeriod"/>
                  </a:pPr>
                  <a:r>
                    <a:rPr lang="en-US" sz="1050" dirty="0">
                      <a:solidFill>
                        <a:schemeClr val="tx1"/>
                      </a:solidFill>
                    </a:rPr>
                    <a:t>…</a:t>
                  </a:r>
                </a:p>
                <a:p>
                  <a:pPr marL="228600" indent="-228600">
                    <a:buFont typeface="+mj-lt"/>
                    <a:buAutoNum type="arabicPeriod"/>
                  </a:pPr>
                  <a:r>
                    <a:rPr lang="en-US" sz="1050" dirty="0">
                      <a:solidFill>
                        <a:schemeClr val="tx1"/>
                      </a:solidFill>
                    </a:rPr>
                    <a:t>…</a:t>
                  </a:r>
                </a:p>
              </p:txBody>
            </p:sp>
            <p:sp>
              <p:nvSpPr>
                <p:cNvPr id="56" name="Label">
                  <a:extLst>
                    <a:ext uri="{FF2B5EF4-FFF2-40B4-BE49-F238E27FC236}">
                      <a16:creationId xmlns:a16="http://schemas.microsoft.com/office/drawing/2014/main" id="{6AC16FBC-3599-4C17-94D8-53240CF0BC36}"/>
                    </a:ext>
                  </a:extLst>
                </p:cNvPr>
                <p:cNvSpPr txBox="1"/>
                <p:nvPr/>
              </p:nvSpPr>
              <p:spPr>
                <a:xfrm>
                  <a:off x="9474522" y="5186743"/>
                  <a:ext cx="75627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Ranked alarms</a:t>
                  </a:r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87A641A5-0DE5-40CD-A9EA-164F56D8E1D5}"/>
                  </a:ext>
                </a:extLst>
              </p:cNvPr>
              <p:cNvGrpSpPr/>
              <p:nvPr/>
            </p:nvGrpSpPr>
            <p:grpSpPr>
              <a:xfrm>
                <a:off x="9397093" y="2022895"/>
                <a:ext cx="911134" cy="967193"/>
                <a:chOff x="9397093" y="2022895"/>
                <a:chExt cx="911134" cy="967193"/>
              </a:xfrm>
            </p:grpSpPr>
            <p:sp>
              <p:nvSpPr>
                <p:cNvPr id="54" name="Feedback New">
                  <a:extLst>
                    <a:ext uri="{FF2B5EF4-FFF2-40B4-BE49-F238E27FC236}">
                      <a16:creationId xmlns:a16="http://schemas.microsoft.com/office/drawing/2014/main" id="{A9C94D4A-5368-4F48-B92C-3532CBEDB3B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523476" y="2331720"/>
                  <a:ext cx="658368" cy="658368"/>
                </a:xfrm>
                <a:prstGeom prst="round2DiagRect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45720" rIns="0" rtlCol="0" anchor="ctr"/>
                <a:lstStyle/>
                <a:p>
                  <a:r>
                    <a:rPr lang="en-US" sz="1050" dirty="0">
                      <a:solidFill>
                        <a:schemeClr val="accent6"/>
                      </a:solidFill>
                    </a:rPr>
                    <a:t>✔</a:t>
                  </a:r>
                  <a:r>
                    <a:rPr lang="en-US" sz="1050" dirty="0"/>
                    <a:t>  </a:t>
                  </a:r>
                  <a:r>
                    <a:rPr lang="en-US" sz="1050" dirty="0">
                      <a:solidFill>
                        <a:schemeClr val="tx1"/>
                      </a:solidFill>
                    </a:rPr>
                    <a:t>…</a:t>
                  </a:r>
                </a:p>
                <a:p>
                  <a:r>
                    <a:rPr lang="en-US" sz="1050" dirty="0">
                      <a:solidFill>
                        <a:srgbClr val="C00000"/>
                      </a:solidFill>
                    </a:rPr>
                    <a:t>✘</a:t>
                  </a:r>
                  <a:r>
                    <a:rPr lang="en-US" sz="1050" dirty="0"/>
                    <a:t> </a:t>
                  </a:r>
                  <a:r>
                    <a:rPr lang="en-US" sz="1050" dirty="0">
                      <a:solidFill>
                        <a:schemeClr val="tx1"/>
                      </a:solidFill>
                    </a:rPr>
                    <a:t>…</a:t>
                  </a:r>
                </a:p>
                <a:p>
                  <a:r>
                    <a:rPr lang="en-US" sz="1050" dirty="0">
                      <a:solidFill>
                        <a:srgbClr val="C00000"/>
                      </a:solidFill>
                    </a:rPr>
                    <a:t>✘</a:t>
                  </a:r>
                  <a:r>
                    <a:rPr lang="en-US" sz="1050" dirty="0"/>
                    <a:t> </a:t>
                  </a:r>
                  <a:r>
                    <a:rPr lang="en-US" sz="1050" dirty="0">
                      <a:solidFill>
                        <a:schemeClr val="tx1"/>
                      </a:solidFill>
                    </a:rPr>
                    <a:t>…</a:t>
                  </a:r>
                </a:p>
              </p:txBody>
            </p:sp>
            <p:sp>
              <p:nvSpPr>
                <p:cNvPr id="60" name="Label">
                  <a:extLst>
                    <a:ext uri="{FF2B5EF4-FFF2-40B4-BE49-F238E27FC236}">
                      <a16:creationId xmlns:a16="http://schemas.microsoft.com/office/drawing/2014/main" id="{91D61E6F-82A8-46D0-81D0-191D46330D30}"/>
                    </a:ext>
                  </a:extLst>
                </p:cNvPr>
                <p:cNvSpPr txBox="1"/>
                <p:nvPr/>
              </p:nvSpPr>
              <p:spPr>
                <a:xfrm>
                  <a:off x="9397093" y="2022895"/>
                  <a:ext cx="91113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Feedback</a:t>
                  </a:r>
                </a:p>
              </p:txBody>
            </p:sp>
          </p:grpSp>
        </p:grp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85A435FE-6C32-4FB7-9F02-C98080F9CC24}"/>
                </a:ext>
              </a:extLst>
            </p:cNvPr>
            <p:cNvCxnSpPr>
              <a:stCxn id="7" idx="3"/>
              <a:endCxn id="12" idx="1"/>
            </p:cNvCxnSpPr>
            <p:nvPr/>
          </p:nvCxnSpPr>
          <p:spPr>
            <a:xfrm>
              <a:off x="2327192" y="2846258"/>
              <a:ext cx="51045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50535412-F733-4C88-8662-954277292F2B}"/>
                </a:ext>
              </a:extLst>
            </p:cNvPr>
            <p:cNvCxnSpPr>
              <a:cxnSpLocks/>
              <a:stCxn id="12" idx="3"/>
              <a:endCxn id="18" idx="2"/>
            </p:cNvCxnSpPr>
            <p:nvPr/>
          </p:nvCxnSpPr>
          <p:spPr>
            <a:xfrm>
              <a:off x="4437845" y="2846258"/>
              <a:ext cx="50292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or: Elbow 77">
              <a:extLst>
                <a:ext uri="{FF2B5EF4-FFF2-40B4-BE49-F238E27FC236}">
                  <a16:creationId xmlns:a16="http://schemas.microsoft.com/office/drawing/2014/main" id="{B84823E3-88F2-4144-BD33-5243A8347DE1}"/>
                </a:ext>
              </a:extLst>
            </p:cNvPr>
            <p:cNvCxnSpPr>
              <a:stCxn id="18" idx="0"/>
              <a:endCxn id="51" idx="0"/>
            </p:cNvCxnSpPr>
            <p:nvPr/>
          </p:nvCxnSpPr>
          <p:spPr>
            <a:xfrm>
              <a:off x="5599133" y="2846258"/>
              <a:ext cx="1979676" cy="585026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4879DBF1-C79F-4691-80BB-0725366A30BA}"/>
                </a:ext>
              </a:extLst>
            </p:cNvPr>
            <p:cNvCxnSpPr>
              <a:cxnSpLocks/>
              <a:stCxn id="8" idx="3"/>
              <a:endCxn id="13" idx="1"/>
            </p:cNvCxnSpPr>
            <p:nvPr/>
          </p:nvCxnSpPr>
          <p:spPr>
            <a:xfrm>
              <a:off x="2327192" y="4674679"/>
              <a:ext cx="51045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379BF5CB-1E77-4EA2-810C-F69D7C9A1F1B}"/>
                </a:ext>
              </a:extLst>
            </p:cNvPr>
            <p:cNvCxnSpPr>
              <a:cxnSpLocks/>
              <a:stCxn id="13" idx="3"/>
              <a:endCxn id="49" idx="2"/>
            </p:cNvCxnSpPr>
            <p:nvPr/>
          </p:nvCxnSpPr>
          <p:spPr>
            <a:xfrm>
              <a:off x="4437845" y="4674679"/>
              <a:ext cx="50292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3CE96D9B-043A-4A2A-A016-B2F3595DE96C}"/>
                </a:ext>
              </a:extLst>
            </p:cNvPr>
            <p:cNvCxnSpPr>
              <a:cxnSpLocks/>
              <a:stCxn id="12" idx="2"/>
              <a:endCxn id="52" idx="0"/>
            </p:cNvCxnSpPr>
            <p:nvPr/>
          </p:nvCxnSpPr>
          <p:spPr>
            <a:xfrm flipH="1">
              <a:off x="3633173" y="3175442"/>
              <a:ext cx="4572" cy="35642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434C1423-CAF1-488E-8808-EC6BB6915623}"/>
                </a:ext>
              </a:extLst>
            </p:cNvPr>
            <p:cNvCxnSpPr>
              <a:cxnSpLocks/>
              <a:stCxn id="52" idx="2"/>
              <a:endCxn id="13" idx="0"/>
            </p:cNvCxnSpPr>
            <p:nvPr/>
          </p:nvCxnSpPr>
          <p:spPr>
            <a:xfrm>
              <a:off x="3633173" y="3989068"/>
              <a:ext cx="4572" cy="35642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1C2CB193-0AB6-4732-9B46-CB6A0B829E48}"/>
                </a:ext>
              </a:extLst>
            </p:cNvPr>
            <p:cNvCxnSpPr>
              <a:cxnSpLocks/>
              <a:stCxn id="49" idx="0"/>
              <a:endCxn id="53" idx="1"/>
            </p:cNvCxnSpPr>
            <p:nvPr/>
          </p:nvCxnSpPr>
          <p:spPr>
            <a:xfrm>
              <a:off x="5599133" y="4674679"/>
              <a:ext cx="50292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A8F3A6A5-2050-42B5-A159-EB541CA01F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29515" y="4089463"/>
              <a:ext cx="0" cy="35661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Arc 95">
              <a:extLst>
                <a:ext uri="{FF2B5EF4-FFF2-40B4-BE49-F238E27FC236}">
                  <a16:creationId xmlns:a16="http://schemas.microsoft.com/office/drawing/2014/main" id="{BB46C96F-6F4D-40ED-954F-28AA126133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1856" y="2615184"/>
              <a:ext cx="2286000" cy="2286000"/>
            </a:xfrm>
            <a:prstGeom prst="arc">
              <a:avLst>
                <a:gd name="adj1" fmla="val 17504224"/>
                <a:gd name="adj2" fmla="val 20570275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B221BAE1-C9C3-4E6F-B377-17F2120965FF}"/>
                </a:ext>
              </a:extLst>
            </p:cNvPr>
            <p:cNvCxnSpPr>
              <a:cxnSpLocks/>
            </p:cNvCxnSpPr>
            <p:nvPr/>
          </p:nvCxnSpPr>
          <p:spPr>
            <a:xfrm rot="1200000">
              <a:off x="8057736" y="3338032"/>
              <a:ext cx="0" cy="9144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7235AB6C-D9AA-4123-8166-2C3C380954F2}"/>
                </a:ext>
              </a:extLst>
            </p:cNvPr>
            <p:cNvCxnSpPr>
              <a:cxnSpLocks/>
            </p:cNvCxnSpPr>
            <p:nvPr/>
          </p:nvCxnSpPr>
          <p:spPr>
            <a:xfrm rot="17400000">
              <a:off x="8764294" y="4794107"/>
              <a:ext cx="0" cy="9144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283E7F5D-CA36-4EA7-99F8-250316C2ED1E}"/>
                </a:ext>
              </a:extLst>
            </p:cNvPr>
            <p:cNvCxnSpPr>
              <a:cxnSpLocks/>
            </p:cNvCxnSpPr>
            <p:nvPr/>
          </p:nvCxnSpPr>
          <p:spPr>
            <a:xfrm rot="12000000">
              <a:off x="10216853" y="4086705"/>
              <a:ext cx="0" cy="9144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3FA7720A-2B20-4D4F-833D-7242AE625543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514701" y="2635817"/>
              <a:ext cx="0" cy="9144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5444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9E101DB-7861-4662-8218-8CFB2082D4BD}"/>
              </a:ext>
            </a:extLst>
          </p:cNvPr>
          <p:cNvGrpSpPr/>
          <p:nvPr/>
        </p:nvGrpSpPr>
        <p:grpSpPr>
          <a:xfrm>
            <a:off x="2438400" y="2423160"/>
            <a:ext cx="1947672" cy="1252728"/>
            <a:chOff x="914400" y="2423160"/>
            <a:chExt cx="1947672" cy="1252728"/>
          </a:xfrm>
        </p:grpSpPr>
        <p:cxnSp>
          <p:nvCxnSpPr>
            <p:cNvPr id="359" name="Straight Arrow Connector PA">
              <a:extLst>
                <a:ext uri="{FF2B5EF4-FFF2-40B4-BE49-F238E27FC236}">
                  <a16:creationId xmlns:a16="http://schemas.microsoft.com/office/drawing/2014/main" id="{422579B7-82F2-41F0-B567-D97F8B2DC9A3}"/>
                </a:ext>
              </a:extLst>
            </p:cNvPr>
            <p:cNvCxnSpPr>
              <a:cxnSpLocks/>
            </p:cNvCxnSpPr>
            <p:nvPr/>
          </p:nvCxnSpPr>
          <p:spPr>
            <a:xfrm>
              <a:off x="1215700" y="2423160"/>
              <a:ext cx="3048" cy="25543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5" name="Group 364">
              <a:extLst>
                <a:ext uri="{FF2B5EF4-FFF2-40B4-BE49-F238E27FC236}">
                  <a16:creationId xmlns:a16="http://schemas.microsoft.com/office/drawing/2014/main" id="{DC7EC596-BB47-49CD-8964-BD8CF1DA9C47}"/>
                </a:ext>
              </a:extLst>
            </p:cNvPr>
            <p:cNvGrpSpPr/>
            <p:nvPr/>
          </p:nvGrpSpPr>
          <p:grpSpPr>
            <a:xfrm>
              <a:off x="914400" y="2761488"/>
              <a:ext cx="1947672" cy="914400"/>
              <a:chOff x="4344620" y="3584448"/>
              <a:chExt cx="4175302" cy="1959590"/>
            </a:xfrm>
          </p:grpSpPr>
          <p:grpSp>
            <p:nvGrpSpPr>
              <p:cNvPr id="366" name="Group True Uncoloured">
                <a:extLst>
                  <a:ext uri="{FF2B5EF4-FFF2-40B4-BE49-F238E27FC236}">
                    <a16:creationId xmlns:a16="http://schemas.microsoft.com/office/drawing/2014/main" id="{5A8D5BB4-47C2-47A9-86EA-19BC5376A291}"/>
                  </a:ext>
                </a:extLst>
              </p:cNvPr>
              <p:cNvGrpSpPr/>
              <p:nvPr/>
            </p:nvGrpSpPr>
            <p:grpSpPr>
              <a:xfrm>
                <a:off x="5166500" y="3593784"/>
                <a:ext cx="2447859" cy="990747"/>
                <a:chOff x="2082546" y="2003330"/>
                <a:chExt cx="5015484" cy="2029968"/>
              </a:xfrm>
            </p:grpSpPr>
            <p:sp>
              <p:nvSpPr>
                <p:cNvPr id="404" name="TextBox 403">
                  <a:extLst>
                    <a:ext uri="{FF2B5EF4-FFF2-40B4-BE49-F238E27FC236}">
                      <a16:creationId xmlns:a16="http://schemas.microsoft.com/office/drawing/2014/main" id="{14DC410D-A7C8-40EC-AEE2-6E100CD92833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2265426" y="3804698"/>
                  <a:ext cx="571500" cy="22860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5" name="TextBox 404">
                  <a:extLst>
                    <a:ext uri="{FF2B5EF4-FFF2-40B4-BE49-F238E27FC236}">
                      <a16:creationId xmlns:a16="http://schemas.microsoft.com/office/drawing/2014/main" id="{49FB6839-680C-488E-9CBD-35EBB10F88F8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4030218" y="2003330"/>
                  <a:ext cx="571500" cy="22860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6" name="TextBox 405">
                  <a:extLst>
                    <a:ext uri="{FF2B5EF4-FFF2-40B4-BE49-F238E27FC236}">
                      <a16:creationId xmlns:a16="http://schemas.microsoft.com/office/drawing/2014/main" id="{CCB3FB74-B6EB-4EFC-8932-2D35E77975DF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6526530" y="3137186"/>
                  <a:ext cx="571500" cy="22860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7" name="TextBox 406">
                  <a:extLst>
                    <a:ext uri="{FF2B5EF4-FFF2-40B4-BE49-F238E27FC236}">
                      <a16:creationId xmlns:a16="http://schemas.microsoft.com/office/drawing/2014/main" id="{4CF04FD0-469C-4323-807E-FFCDBB17E054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2082546" y="3064034"/>
                  <a:ext cx="571500" cy="22860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67" name="Group False Uncoloured">
                <a:extLst>
                  <a:ext uri="{FF2B5EF4-FFF2-40B4-BE49-F238E27FC236}">
                    <a16:creationId xmlns:a16="http://schemas.microsoft.com/office/drawing/2014/main" id="{A7A7B4EA-2D44-4DD1-9B06-881188C32485}"/>
                  </a:ext>
                </a:extLst>
              </p:cNvPr>
              <p:cNvGrpSpPr/>
              <p:nvPr/>
            </p:nvGrpSpPr>
            <p:grpSpPr>
              <a:xfrm>
                <a:off x="5081707" y="3611635"/>
                <a:ext cx="2599596" cy="1932403"/>
                <a:chOff x="1908810" y="2039906"/>
                <a:chExt cx="5326380" cy="3959352"/>
              </a:xfrm>
            </p:grpSpPr>
            <p:sp>
              <p:nvSpPr>
                <p:cNvPr id="376" name="TextBox 375">
                  <a:extLst>
                    <a:ext uri="{FF2B5EF4-FFF2-40B4-BE49-F238E27FC236}">
                      <a16:creationId xmlns:a16="http://schemas.microsoft.com/office/drawing/2014/main" id="{BD899BFA-D718-453E-949F-6EB02535D816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6032754" y="2844578"/>
                  <a:ext cx="571500" cy="22860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7" name="TextBox 376">
                  <a:extLst>
                    <a:ext uri="{FF2B5EF4-FFF2-40B4-BE49-F238E27FC236}">
                      <a16:creationId xmlns:a16="http://schemas.microsoft.com/office/drawing/2014/main" id="{C2D4B088-8229-47AE-9A0D-4A33A9E0F425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5721858" y="5322602"/>
                  <a:ext cx="571500" cy="22860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8" name="TextBox 377">
                  <a:extLst>
                    <a:ext uri="{FF2B5EF4-FFF2-40B4-BE49-F238E27FC236}">
                      <a16:creationId xmlns:a16="http://schemas.microsoft.com/office/drawing/2014/main" id="{00AA97CE-AB61-49EC-93FD-6864D3F5EB1F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5264658" y="4417346"/>
                  <a:ext cx="571500" cy="22860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9" name="TextBox 378">
                  <a:extLst>
                    <a:ext uri="{FF2B5EF4-FFF2-40B4-BE49-F238E27FC236}">
                      <a16:creationId xmlns:a16="http://schemas.microsoft.com/office/drawing/2014/main" id="{B59C6739-F1B2-4A36-8423-2359023CC1F2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5840730" y="2469674"/>
                  <a:ext cx="571500" cy="22860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0" name="TextBox 379">
                  <a:extLst>
                    <a:ext uri="{FF2B5EF4-FFF2-40B4-BE49-F238E27FC236}">
                      <a16:creationId xmlns:a16="http://schemas.microsoft.com/office/drawing/2014/main" id="{2980AA11-60B7-404E-8520-2B4C91E37B7B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5447538" y="4069874"/>
                  <a:ext cx="571500" cy="22860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1" name="TextBox 380">
                  <a:extLst>
                    <a:ext uri="{FF2B5EF4-FFF2-40B4-BE49-F238E27FC236}">
                      <a16:creationId xmlns:a16="http://schemas.microsoft.com/office/drawing/2014/main" id="{3137690A-8B0B-4990-950F-E20411137C0A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6663690" y="5423186"/>
                  <a:ext cx="571500" cy="22860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2" name="TextBox 381">
                  <a:extLst>
                    <a:ext uri="{FF2B5EF4-FFF2-40B4-BE49-F238E27FC236}">
                      <a16:creationId xmlns:a16="http://schemas.microsoft.com/office/drawing/2014/main" id="{AEC3FDE9-57CC-45A9-B775-B9078CC24C12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582162" y="2716562"/>
                  <a:ext cx="571500" cy="22860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3" name="TextBox 382">
                  <a:extLst>
                    <a:ext uri="{FF2B5EF4-FFF2-40B4-BE49-F238E27FC236}">
                      <a16:creationId xmlns:a16="http://schemas.microsoft.com/office/drawing/2014/main" id="{E45692BE-85EA-49BE-913A-9C626E587645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6398514" y="3493802"/>
                  <a:ext cx="571500" cy="22860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4" name="TextBox 383">
                  <a:extLst>
                    <a:ext uri="{FF2B5EF4-FFF2-40B4-BE49-F238E27FC236}">
                      <a16:creationId xmlns:a16="http://schemas.microsoft.com/office/drawing/2014/main" id="{477064D8-38CA-46B5-83FC-5644D393AF14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4688586" y="5770658"/>
                  <a:ext cx="571500" cy="22860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5" name="TextBox 384">
                  <a:extLst>
                    <a:ext uri="{FF2B5EF4-FFF2-40B4-BE49-F238E27FC236}">
                      <a16:creationId xmlns:a16="http://schemas.microsoft.com/office/drawing/2014/main" id="{D7FBC0E3-5081-43BC-BA17-073FF7DEBCBC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2786634" y="2222786"/>
                  <a:ext cx="571500" cy="22860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6" name="TextBox 385">
                  <a:extLst>
                    <a:ext uri="{FF2B5EF4-FFF2-40B4-BE49-F238E27FC236}">
                      <a16:creationId xmlns:a16="http://schemas.microsoft.com/office/drawing/2014/main" id="{BDEF8AE0-9444-4A92-8215-A2EB80016F73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4377690" y="4472210"/>
                  <a:ext cx="571500" cy="22860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7" name="TextBox 386">
                  <a:extLst>
                    <a:ext uri="{FF2B5EF4-FFF2-40B4-BE49-F238E27FC236}">
                      <a16:creationId xmlns:a16="http://schemas.microsoft.com/office/drawing/2014/main" id="{8FB4B123-9165-41B6-82DC-92BA31411CF2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5904738" y="4874546"/>
                  <a:ext cx="571500" cy="22860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8" name="TextBox 387">
                  <a:extLst>
                    <a:ext uri="{FF2B5EF4-FFF2-40B4-BE49-F238E27FC236}">
                      <a16:creationId xmlns:a16="http://schemas.microsoft.com/office/drawing/2014/main" id="{142965A7-58D8-4927-B0F2-C903F73DAF5A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170682" y="4883690"/>
                  <a:ext cx="571500" cy="22860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9" name="TextBox 388">
                  <a:extLst>
                    <a:ext uri="{FF2B5EF4-FFF2-40B4-BE49-F238E27FC236}">
                      <a16:creationId xmlns:a16="http://schemas.microsoft.com/office/drawing/2014/main" id="{E297AB0B-905A-4D9A-A5A4-5B088587667D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2878074" y="2972594"/>
                  <a:ext cx="571500" cy="22860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0" name="TextBox 389">
                  <a:extLst>
                    <a:ext uri="{FF2B5EF4-FFF2-40B4-BE49-F238E27FC236}">
                      <a16:creationId xmlns:a16="http://schemas.microsoft.com/office/drawing/2014/main" id="{277B0240-D4C3-48FD-B8FA-60A9B5D8F458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6179058" y="4353338"/>
                  <a:ext cx="571500" cy="22860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1" name="TextBox 390">
                  <a:extLst>
                    <a:ext uri="{FF2B5EF4-FFF2-40B4-BE49-F238E27FC236}">
                      <a16:creationId xmlns:a16="http://schemas.microsoft.com/office/drawing/2014/main" id="{00A95385-4DBD-4D43-BDC4-E0F68998212C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2795778" y="5222018"/>
                  <a:ext cx="571500" cy="22860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2" name="TextBox 391">
                  <a:extLst>
                    <a:ext uri="{FF2B5EF4-FFF2-40B4-BE49-F238E27FC236}">
                      <a16:creationId xmlns:a16="http://schemas.microsoft.com/office/drawing/2014/main" id="{88F4591C-6B8C-474A-B516-D5E808CECF7B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908810" y="2268506"/>
                  <a:ext cx="571500" cy="22860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3" name="TextBox 392">
                  <a:extLst>
                    <a:ext uri="{FF2B5EF4-FFF2-40B4-BE49-F238E27FC236}">
                      <a16:creationId xmlns:a16="http://schemas.microsoft.com/office/drawing/2014/main" id="{AC67F487-8584-43E6-82E9-2827841BC359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5529834" y="2039906"/>
                  <a:ext cx="571500" cy="22860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4" name="TextBox 393">
                  <a:extLst>
                    <a:ext uri="{FF2B5EF4-FFF2-40B4-BE49-F238E27FC236}">
                      <a16:creationId xmlns:a16="http://schemas.microsoft.com/office/drawing/2014/main" id="{B2B7C33F-2C22-4F68-8F41-CFA3C590DDB9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2814066" y="3411506"/>
                  <a:ext cx="571500" cy="22860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5" name="TextBox 394">
                  <a:extLst>
                    <a:ext uri="{FF2B5EF4-FFF2-40B4-BE49-F238E27FC236}">
                      <a16:creationId xmlns:a16="http://schemas.microsoft.com/office/drawing/2014/main" id="{34BEA363-A92B-427E-9E46-91B959DFABAE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6581394" y="4028805"/>
                  <a:ext cx="571501" cy="228601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6" name="TextBox 395">
                  <a:extLst>
                    <a:ext uri="{FF2B5EF4-FFF2-40B4-BE49-F238E27FC236}">
                      <a16:creationId xmlns:a16="http://schemas.microsoft.com/office/drawing/2014/main" id="{74AE5B30-D9AC-45F0-943C-D712BF8660B2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350531" y="4541389"/>
                  <a:ext cx="571501" cy="228601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7" name="TextBox 396">
                  <a:extLst>
                    <a:ext uri="{FF2B5EF4-FFF2-40B4-BE49-F238E27FC236}">
                      <a16:creationId xmlns:a16="http://schemas.microsoft.com/office/drawing/2014/main" id="{3ED8C4BF-ACC1-410D-BE07-329625FE669B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5125956" y="2798349"/>
                  <a:ext cx="571501" cy="228601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8" name="TextBox 397">
                  <a:extLst>
                    <a:ext uri="{FF2B5EF4-FFF2-40B4-BE49-F238E27FC236}">
                      <a16:creationId xmlns:a16="http://schemas.microsoft.com/office/drawing/2014/main" id="{32A302EB-D634-4544-8C52-D15DEDA326F5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4295394" y="3429794"/>
                  <a:ext cx="571500" cy="22860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9" name="TextBox 398">
                  <a:extLst>
                    <a:ext uri="{FF2B5EF4-FFF2-40B4-BE49-F238E27FC236}">
                      <a16:creationId xmlns:a16="http://schemas.microsoft.com/office/drawing/2014/main" id="{CDE8C390-B221-4DC5-8FA9-3F4AF98F63EE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6581394" y="4691666"/>
                  <a:ext cx="571500" cy="22860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0" name="TextBox 399">
                  <a:extLst>
                    <a:ext uri="{FF2B5EF4-FFF2-40B4-BE49-F238E27FC236}">
                      <a16:creationId xmlns:a16="http://schemas.microsoft.com/office/drawing/2014/main" id="{29D8E20F-0A77-4255-8E1F-D9AA669642B7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2877272" y="2564009"/>
                  <a:ext cx="571501" cy="228601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1" name="TextBox 400">
                  <a:extLst>
                    <a:ext uri="{FF2B5EF4-FFF2-40B4-BE49-F238E27FC236}">
                      <a16:creationId xmlns:a16="http://schemas.microsoft.com/office/drawing/2014/main" id="{930E7511-D995-4EBF-AC9A-96445C99B097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4341928" y="4086685"/>
                  <a:ext cx="571501" cy="228601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2" name="TextBox 401">
                  <a:extLst>
                    <a:ext uri="{FF2B5EF4-FFF2-40B4-BE49-F238E27FC236}">
                      <a16:creationId xmlns:a16="http://schemas.microsoft.com/office/drawing/2014/main" id="{968334B6-75C9-4F04-8B18-11864BE7E25E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2283714" y="4298474"/>
                  <a:ext cx="571500" cy="22860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3" name="TextBox 402">
                  <a:extLst>
                    <a:ext uri="{FF2B5EF4-FFF2-40B4-BE49-F238E27FC236}">
                      <a16:creationId xmlns:a16="http://schemas.microsoft.com/office/drawing/2014/main" id="{E7EDED39-7C90-42A4-A04B-3AC2BC6AACB9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438956" y="4086687"/>
                  <a:ext cx="571501" cy="228601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68" name="Group True Coloured">
                <a:extLst>
                  <a:ext uri="{FF2B5EF4-FFF2-40B4-BE49-F238E27FC236}">
                    <a16:creationId xmlns:a16="http://schemas.microsoft.com/office/drawing/2014/main" id="{1855773A-8E19-460C-9998-3EFE98CDB4A1}"/>
                  </a:ext>
                </a:extLst>
              </p:cNvPr>
              <p:cNvGrpSpPr/>
              <p:nvPr/>
            </p:nvGrpSpPr>
            <p:grpSpPr>
              <a:xfrm>
                <a:off x="5167616" y="3593396"/>
                <a:ext cx="2447859" cy="990747"/>
                <a:chOff x="2082546" y="2003330"/>
                <a:chExt cx="5015484" cy="2029968"/>
              </a:xfrm>
            </p:grpSpPr>
            <p:sp>
              <p:nvSpPr>
                <p:cNvPr id="372" name="TextBox 371">
                  <a:extLst>
                    <a:ext uri="{FF2B5EF4-FFF2-40B4-BE49-F238E27FC236}">
                      <a16:creationId xmlns:a16="http://schemas.microsoft.com/office/drawing/2014/main" id="{AA0F1754-6865-43EC-9AF7-0DBF08B32AB9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2265426" y="3804698"/>
                  <a:ext cx="571500" cy="228600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3" name="TextBox 372">
                  <a:extLst>
                    <a:ext uri="{FF2B5EF4-FFF2-40B4-BE49-F238E27FC236}">
                      <a16:creationId xmlns:a16="http://schemas.microsoft.com/office/drawing/2014/main" id="{0C9B342C-54DF-4F2F-BFD8-DB44C5C7D52E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4030218" y="2003330"/>
                  <a:ext cx="571500" cy="228600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4" name="TextBox 373">
                  <a:extLst>
                    <a:ext uri="{FF2B5EF4-FFF2-40B4-BE49-F238E27FC236}">
                      <a16:creationId xmlns:a16="http://schemas.microsoft.com/office/drawing/2014/main" id="{45AA3748-23A9-45F8-9C03-914BAB06F9CC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6526530" y="3137186"/>
                  <a:ext cx="571500" cy="228600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5" name="TextBox 374">
                  <a:extLst>
                    <a:ext uri="{FF2B5EF4-FFF2-40B4-BE49-F238E27FC236}">
                      <a16:creationId xmlns:a16="http://schemas.microsoft.com/office/drawing/2014/main" id="{D5BDF050-DB87-4338-B7AE-1A432225F8C0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2082546" y="3064034"/>
                  <a:ext cx="571500" cy="228600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69" name="Set Braces">
                <a:extLst>
                  <a:ext uri="{FF2B5EF4-FFF2-40B4-BE49-F238E27FC236}">
                    <a16:creationId xmlns:a16="http://schemas.microsoft.com/office/drawing/2014/main" id="{EE49F133-3D74-49B6-83FB-C5F674864F14}"/>
                  </a:ext>
                </a:extLst>
              </p:cNvPr>
              <p:cNvGrpSpPr/>
              <p:nvPr/>
            </p:nvGrpSpPr>
            <p:grpSpPr>
              <a:xfrm>
                <a:off x="4344620" y="3584448"/>
                <a:ext cx="4175302" cy="1959590"/>
                <a:chOff x="2623686" y="4348163"/>
                <a:chExt cx="3896627" cy="1828800"/>
              </a:xfrm>
            </p:grpSpPr>
            <p:sp>
              <p:nvSpPr>
                <p:cNvPr id="370" name="Set Left Brace">
                  <a:extLst>
                    <a:ext uri="{FF2B5EF4-FFF2-40B4-BE49-F238E27FC236}">
                      <a16:creationId xmlns:a16="http://schemas.microsoft.com/office/drawing/2014/main" id="{4AF94AD7-4A06-4E96-BB6D-487DB31056A6}"/>
                    </a:ext>
                  </a:extLst>
                </p:cNvPr>
                <p:cNvSpPr/>
                <p:nvPr/>
              </p:nvSpPr>
              <p:spPr>
                <a:xfrm>
                  <a:off x="2623686" y="4351908"/>
                  <a:ext cx="417534" cy="1825055"/>
                </a:xfrm>
                <a:prstGeom prst="leftBrac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1" name="Set Right Brace">
                  <a:extLst>
                    <a:ext uri="{FF2B5EF4-FFF2-40B4-BE49-F238E27FC236}">
                      <a16:creationId xmlns:a16="http://schemas.microsoft.com/office/drawing/2014/main" id="{365A1BAA-0EE0-45A5-9650-B6E410F15E48}"/>
                    </a:ext>
                  </a:extLst>
                </p:cNvPr>
                <p:cNvSpPr/>
                <p:nvPr/>
              </p:nvSpPr>
              <p:spPr>
                <a:xfrm>
                  <a:off x="6102779" y="4348163"/>
                  <a:ext cx="417534" cy="1828800"/>
                </a:xfrm>
                <a:prstGeom prst="rightBrac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B2B37C68-474A-44CD-8907-9A47EBC24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1D5F-913C-4640-9F31-15010C9FB340}" type="slidenum">
              <a:rPr lang="en-US" smtClean="0"/>
              <a:t>17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A11A76-6408-4612-BCFF-428A091B4CA3}"/>
              </a:ext>
            </a:extLst>
          </p:cNvPr>
          <p:cNvGrpSpPr/>
          <p:nvPr/>
        </p:nvGrpSpPr>
        <p:grpSpPr>
          <a:xfrm>
            <a:off x="2440506" y="534893"/>
            <a:ext cx="1787652" cy="1886839"/>
            <a:chOff x="916506" y="534892"/>
            <a:chExt cx="1787652" cy="1886839"/>
          </a:xfrm>
        </p:grpSpPr>
        <p:sp>
          <p:nvSpPr>
            <p:cNvPr id="165" name="Analysis">
              <a:extLst>
                <a:ext uri="{FF2B5EF4-FFF2-40B4-BE49-F238E27FC236}">
                  <a16:creationId xmlns:a16="http://schemas.microsoft.com/office/drawing/2014/main" id="{C9B81901-727C-479E-897F-9A3DAA0549D5}"/>
                </a:ext>
              </a:extLst>
            </p:cNvPr>
            <p:cNvSpPr txBox="1"/>
            <p:nvPr/>
          </p:nvSpPr>
          <p:spPr>
            <a:xfrm>
              <a:off x="916506" y="1735931"/>
              <a:ext cx="1479550" cy="6858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dirty="0"/>
                <a:t>Analysis</a:t>
              </a:r>
            </a:p>
          </p:txBody>
        </p:sp>
        <p:grpSp>
          <p:nvGrpSpPr>
            <p:cNvPr id="166" name="Group Program Text">
              <a:extLst>
                <a:ext uri="{FF2B5EF4-FFF2-40B4-BE49-F238E27FC236}">
                  <a16:creationId xmlns:a16="http://schemas.microsoft.com/office/drawing/2014/main" id="{F802838B-3946-4142-9B95-E47D1530CEE7}"/>
                </a:ext>
              </a:extLst>
            </p:cNvPr>
            <p:cNvGrpSpPr/>
            <p:nvPr/>
          </p:nvGrpSpPr>
          <p:grpSpPr>
            <a:xfrm>
              <a:off x="916506" y="534892"/>
              <a:ext cx="1787652" cy="685800"/>
              <a:chOff x="630936" y="1962110"/>
              <a:chExt cx="1787652" cy="685800"/>
            </a:xfrm>
          </p:grpSpPr>
          <p:sp>
            <p:nvSpPr>
              <p:cNvPr id="167" name="Program Text">
                <a:extLst>
                  <a:ext uri="{FF2B5EF4-FFF2-40B4-BE49-F238E27FC236}">
                    <a16:creationId xmlns:a16="http://schemas.microsoft.com/office/drawing/2014/main" id="{41F48B25-BB0E-4F72-A7A2-23FA2B7808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0936" y="1962110"/>
                <a:ext cx="604485" cy="685800"/>
              </a:xfrm>
              <a:prstGeom prst="snip1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36576" rIns="0" rtlCol="0" anchor="t" anchorCtr="0"/>
              <a:lstStyle/>
              <a:p>
                <a:r>
                  <a:rPr lang="en-US" sz="500" dirty="0">
                    <a:solidFill>
                      <a:srgbClr val="007020"/>
                    </a:solidFill>
                    <a:latin typeface="Consolas" panose="020B0609020204030204" pitchFamily="49" charset="0"/>
                  </a:rPr>
                  <a:t>#include</a:t>
                </a:r>
                <a:r>
                  <a:rPr lang="en-US" sz="5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</a:t>
                </a:r>
                <a:r>
                  <a:rPr lang="en-US" sz="500" i="1" dirty="0">
                    <a:solidFill>
                      <a:srgbClr val="60A0B0"/>
                    </a:solidFill>
                    <a:latin typeface="Consolas" panose="020B0609020204030204" pitchFamily="49" charset="0"/>
                  </a:rPr>
                  <a:t>&lt;</a:t>
                </a:r>
                <a:r>
                  <a:rPr lang="en-US" sz="500" i="1" dirty="0" err="1">
                    <a:solidFill>
                      <a:srgbClr val="60A0B0"/>
                    </a:solidFill>
                    <a:latin typeface="Consolas" panose="020B0609020204030204" pitchFamily="49" charset="0"/>
                  </a:rPr>
                  <a:t>stdi</a:t>
                </a:r>
                <a:endParaRPr lang="en-US" sz="500" i="1" dirty="0">
                  <a:solidFill>
                    <a:srgbClr val="60A0B0"/>
                  </a:solidFill>
                  <a:latin typeface="Consolas" panose="020B0609020204030204" pitchFamily="49" charset="0"/>
                </a:endParaRPr>
              </a:p>
              <a:p>
                <a:endParaRPr lang="en-US" sz="500" dirty="0">
                  <a:solidFill>
                    <a:schemeClr val="tx1"/>
                  </a:solidFill>
                  <a:latin typeface="Consolas" panose="020B0609020204030204" pitchFamily="49" charset="0"/>
                </a:endParaRPr>
              </a:p>
              <a:p>
                <a:r>
                  <a:rPr lang="en-US" sz="500" dirty="0">
                    <a:solidFill>
                      <a:srgbClr val="902000"/>
                    </a:solidFill>
                    <a:latin typeface="Consolas" panose="020B0609020204030204" pitchFamily="49" charset="0"/>
                  </a:rPr>
                  <a:t>int</a:t>
                </a:r>
                <a:r>
                  <a:rPr lang="en-US" sz="5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</a:t>
                </a:r>
                <a:r>
                  <a:rPr lang="en-US" sz="500" dirty="0">
                    <a:solidFill>
                      <a:srgbClr val="06287E"/>
                    </a:solidFill>
                    <a:latin typeface="Consolas" panose="020B0609020204030204" pitchFamily="49" charset="0"/>
                  </a:rPr>
                  <a:t>main</a:t>
                </a:r>
                <a:r>
                  <a:rPr lang="en-US" sz="5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() {</a:t>
                </a:r>
              </a:p>
              <a:p>
                <a:r>
                  <a:rPr lang="en-US" sz="5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 </a:t>
                </a:r>
                <a:r>
                  <a:rPr lang="en-US" sz="500" dirty="0">
                    <a:solidFill>
                      <a:srgbClr val="902000"/>
                    </a:solidFill>
                    <a:latin typeface="Consolas" panose="020B0609020204030204" pitchFamily="49" charset="0"/>
                  </a:rPr>
                  <a:t>int</a:t>
                </a:r>
                <a:r>
                  <a:rPr lang="en-US" sz="5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x = ⋯;</a:t>
                </a:r>
              </a:p>
              <a:p>
                <a:r>
                  <a:rPr lang="en-US" sz="5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 </a:t>
                </a:r>
                <a:r>
                  <a:rPr lang="en-US" sz="500" dirty="0">
                    <a:solidFill>
                      <a:srgbClr val="902000"/>
                    </a:solidFill>
                    <a:latin typeface="Consolas" panose="020B0609020204030204" pitchFamily="49" charset="0"/>
                  </a:rPr>
                  <a:t>int</a:t>
                </a:r>
                <a:r>
                  <a:rPr lang="en-US" sz="5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*y = &amp;x;</a:t>
                </a:r>
              </a:p>
              <a:p>
                <a:r>
                  <a:rPr lang="en-US" sz="5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 *y = ⋯;</a:t>
                </a:r>
              </a:p>
              <a:p>
                <a:r>
                  <a:rPr lang="en-US" sz="5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}</a:t>
                </a:r>
              </a:p>
            </p:txBody>
          </p:sp>
          <p:sp>
            <p:nvSpPr>
              <p:cNvPr id="168" name="TextBox Program Text">
                <a:extLst>
                  <a:ext uri="{FF2B5EF4-FFF2-40B4-BE49-F238E27FC236}">
                    <a16:creationId xmlns:a16="http://schemas.microsoft.com/office/drawing/2014/main" id="{8FEBFA63-ED91-485F-B59A-F906C8F53FA5}"/>
                  </a:ext>
                </a:extLst>
              </p:cNvPr>
              <p:cNvSpPr txBox="1"/>
              <p:nvPr/>
            </p:nvSpPr>
            <p:spPr>
              <a:xfrm>
                <a:off x="1235421" y="2043400"/>
                <a:ext cx="1183167" cy="523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Program to be analyzed</a:t>
                </a:r>
              </a:p>
            </p:txBody>
          </p:sp>
        </p:grpSp>
        <p:cxnSp>
          <p:nvCxnSpPr>
            <p:cNvPr id="169" name="Straight Arrow Connector PA">
              <a:extLst>
                <a:ext uri="{FF2B5EF4-FFF2-40B4-BE49-F238E27FC236}">
                  <a16:creationId xmlns:a16="http://schemas.microsoft.com/office/drawing/2014/main" id="{F9DEBEBF-49CA-4782-A3E6-1BF36DBED91A}"/>
                </a:ext>
              </a:extLst>
            </p:cNvPr>
            <p:cNvCxnSpPr>
              <a:stCxn id="167" idx="1"/>
            </p:cNvCxnSpPr>
            <p:nvPr/>
          </p:nvCxnSpPr>
          <p:spPr>
            <a:xfrm>
              <a:off x="1218749" y="1220691"/>
              <a:ext cx="0" cy="51206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1" name="Group Bayesian Network">
            <a:extLst>
              <a:ext uri="{FF2B5EF4-FFF2-40B4-BE49-F238E27FC236}">
                <a16:creationId xmlns:a16="http://schemas.microsoft.com/office/drawing/2014/main" id="{B786F1E8-1C7C-4F9E-9BDD-27E9025E8D56}"/>
              </a:ext>
            </a:extLst>
          </p:cNvPr>
          <p:cNvGrpSpPr/>
          <p:nvPr/>
        </p:nvGrpSpPr>
        <p:grpSpPr>
          <a:xfrm>
            <a:off x="4555057" y="1733566"/>
            <a:ext cx="966987" cy="1206637"/>
            <a:chOff x="3674550" y="3791310"/>
            <a:chExt cx="966987" cy="1206637"/>
          </a:xfrm>
        </p:grpSpPr>
        <p:sp>
          <p:nvSpPr>
            <p:cNvPr id="190" name="Bayesian Network Page">
              <a:extLst>
                <a:ext uri="{FF2B5EF4-FFF2-40B4-BE49-F238E27FC236}">
                  <a16:creationId xmlns:a16="http://schemas.microsoft.com/office/drawing/2014/main" id="{01B23019-ADDF-4FF5-8886-F4B859FC15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26532" y="3791310"/>
              <a:ext cx="663023" cy="685800"/>
            </a:xfrm>
            <a:prstGeom prst="round2Diag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45720" rIns="0" rtlCol="0" anchor="ctr"/>
            <a:lstStyle/>
            <a:p>
              <a:endParaRPr lang="en-US" sz="1050" dirty="0">
                <a:solidFill>
                  <a:schemeClr val="tx1"/>
                </a:solidFill>
              </a:endParaRPr>
            </a:p>
          </p:txBody>
        </p:sp>
        <p:grpSp>
          <p:nvGrpSpPr>
            <p:cNvPr id="191" name="Bayesian Network">
              <a:extLst>
                <a:ext uri="{FF2B5EF4-FFF2-40B4-BE49-F238E27FC236}">
                  <a16:creationId xmlns:a16="http://schemas.microsoft.com/office/drawing/2014/main" id="{F562952A-84EC-4865-88CA-8FC6BF47C0B4}"/>
                </a:ext>
              </a:extLst>
            </p:cNvPr>
            <p:cNvGrpSpPr/>
            <p:nvPr/>
          </p:nvGrpSpPr>
          <p:grpSpPr>
            <a:xfrm rot="5400000">
              <a:off x="3937140" y="3875066"/>
              <a:ext cx="441806" cy="518288"/>
              <a:chOff x="5365309" y="4732020"/>
              <a:chExt cx="983683" cy="1484433"/>
            </a:xfrm>
          </p:grpSpPr>
          <p:sp>
            <p:nvSpPr>
              <p:cNvPr id="193" name="Bayesian Network t3">
                <a:extLst>
                  <a:ext uri="{FF2B5EF4-FFF2-40B4-BE49-F238E27FC236}">
                    <a16:creationId xmlns:a16="http://schemas.microsoft.com/office/drawing/2014/main" id="{259529E6-9EC9-48AF-B90C-7C5381175D00}"/>
                  </a:ext>
                </a:extLst>
              </p:cNvPr>
              <p:cNvSpPr/>
              <p:nvPr/>
            </p:nvSpPr>
            <p:spPr>
              <a:xfrm>
                <a:off x="5373222" y="4732020"/>
                <a:ext cx="216462" cy="236434"/>
              </a:xfrm>
              <a:prstGeom prst="ellipse">
                <a:avLst/>
              </a:prstGeom>
              <a:solidFill>
                <a:schemeClr val="accent6"/>
              </a:solidFill>
              <a:ln w="12700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94" name="Bayesian Network r2">
                <a:extLst>
                  <a:ext uri="{FF2B5EF4-FFF2-40B4-BE49-F238E27FC236}">
                    <a16:creationId xmlns:a16="http://schemas.microsoft.com/office/drawing/2014/main" id="{A11326CE-BCF2-430D-BCFE-215D213F244A}"/>
                  </a:ext>
                </a:extLst>
              </p:cNvPr>
              <p:cNvSpPr txBox="1"/>
              <p:nvPr/>
            </p:nvSpPr>
            <p:spPr>
              <a:xfrm>
                <a:off x="5764306" y="5033733"/>
                <a:ext cx="184635" cy="332513"/>
              </a:xfrm>
              <a:prstGeom prst="rect">
                <a:avLst/>
              </a:prstGeom>
              <a:solidFill>
                <a:schemeClr val="accent3"/>
              </a:solidFill>
              <a:ln w="12700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0">
                <a:noAutofit/>
              </a:bodyPr>
              <a:lstStyle/>
              <a:p>
                <a:pPr algn="ctr"/>
                <a:endParaRPr lang="en-US" sz="1400" dirty="0"/>
              </a:p>
            </p:txBody>
          </p:sp>
          <p:cxnSp>
            <p:nvCxnSpPr>
              <p:cNvPr id="195" name="Bayesian Network e t3 r2">
                <a:extLst>
                  <a:ext uri="{FF2B5EF4-FFF2-40B4-BE49-F238E27FC236}">
                    <a16:creationId xmlns:a16="http://schemas.microsoft.com/office/drawing/2014/main" id="{ABACE486-92D3-4451-8969-B07F9FF563AB}"/>
                  </a:ext>
                </a:extLst>
              </p:cNvPr>
              <p:cNvCxnSpPr>
                <a:stCxn id="193" idx="5"/>
                <a:endCxn id="194" idx="1"/>
              </p:cNvCxnSpPr>
              <p:nvPr/>
            </p:nvCxnSpPr>
            <p:spPr>
              <a:xfrm rot="16200000" flipH="1">
                <a:off x="5528066" y="4963749"/>
                <a:ext cx="266159" cy="206321"/>
              </a:xfrm>
              <a:prstGeom prst="straightConnector1">
                <a:avLst/>
              </a:prstGeom>
              <a:ln w="12700"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Bayesian Network e t2 r2">
                <a:extLst>
                  <a:ext uri="{FF2B5EF4-FFF2-40B4-BE49-F238E27FC236}">
                    <a16:creationId xmlns:a16="http://schemas.microsoft.com/office/drawing/2014/main" id="{33F2DD5A-0273-43D9-84BC-B14638132737}"/>
                  </a:ext>
                </a:extLst>
              </p:cNvPr>
              <p:cNvCxnSpPr>
                <a:stCxn id="201" idx="7"/>
                <a:endCxn id="194" idx="1"/>
              </p:cNvCxnSpPr>
              <p:nvPr/>
            </p:nvCxnSpPr>
            <p:spPr>
              <a:xfrm rot="16200000">
                <a:off x="5570595" y="5179465"/>
                <a:ext cx="173186" cy="214235"/>
              </a:xfrm>
              <a:prstGeom prst="straightConnector1">
                <a:avLst/>
              </a:prstGeom>
              <a:ln w="12700"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Bayesian Network r1">
                <a:extLst>
                  <a:ext uri="{FF2B5EF4-FFF2-40B4-BE49-F238E27FC236}">
                    <a16:creationId xmlns:a16="http://schemas.microsoft.com/office/drawing/2014/main" id="{EE9A0AC1-5A54-4C48-BD7E-9B2D6A353961}"/>
                  </a:ext>
                </a:extLst>
              </p:cNvPr>
              <p:cNvSpPr txBox="1"/>
              <p:nvPr/>
            </p:nvSpPr>
            <p:spPr>
              <a:xfrm>
                <a:off x="5764308" y="5588090"/>
                <a:ext cx="184635" cy="332513"/>
              </a:xfrm>
              <a:prstGeom prst="rect">
                <a:avLst/>
              </a:prstGeom>
              <a:solidFill>
                <a:schemeClr val="accent3"/>
              </a:solidFill>
              <a:ln w="12700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0">
                <a:noAutofit/>
              </a:bodyPr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98" name="Bayesian Network t4">
                <a:extLst>
                  <a:ext uri="{FF2B5EF4-FFF2-40B4-BE49-F238E27FC236}">
                    <a16:creationId xmlns:a16="http://schemas.microsoft.com/office/drawing/2014/main" id="{6D647DA5-D05D-44C9-A0F2-F9829C0B6E67}"/>
                  </a:ext>
                </a:extLst>
              </p:cNvPr>
              <p:cNvSpPr/>
              <p:nvPr/>
            </p:nvSpPr>
            <p:spPr>
              <a:xfrm>
                <a:off x="6132530" y="5350726"/>
                <a:ext cx="216462" cy="236434"/>
              </a:xfrm>
              <a:prstGeom prst="ellipse">
                <a:avLst/>
              </a:prstGeom>
              <a:solidFill>
                <a:schemeClr val="accent6"/>
              </a:solidFill>
              <a:ln w="12700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cxnSp>
            <p:nvCxnSpPr>
              <p:cNvPr id="199" name="Bayesian Network e r2 t4">
                <a:extLst>
                  <a:ext uri="{FF2B5EF4-FFF2-40B4-BE49-F238E27FC236}">
                    <a16:creationId xmlns:a16="http://schemas.microsoft.com/office/drawing/2014/main" id="{27C62243-4B5B-4C4F-A88F-74AC447E6B28}"/>
                  </a:ext>
                </a:extLst>
              </p:cNvPr>
              <p:cNvCxnSpPr>
                <a:stCxn id="194" idx="3"/>
                <a:endCxn id="198" idx="2"/>
              </p:cNvCxnSpPr>
              <p:nvPr/>
            </p:nvCxnSpPr>
            <p:spPr>
              <a:xfrm rot="16200000" flipH="1">
                <a:off x="5906259" y="5242671"/>
                <a:ext cx="268954" cy="183589"/>
              </a:xfrm>
              <a:prstGeom prst="straightConnector1">
                <a:avLst/>
              </a:prstGeom>
              <a:ln w="12700"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Bayesian Network e r1 t4">
                <a:extLst>
                  <a:ext uri="{FF2B5EF4-FFF2-40B4-BE49-F238E27FC236}">
                    <a16:creationId xmlns:a16="http://schemas.microsoft.com/office/drawing/2014/main" id="{520F6BC2-2B17-4B94-BD0F-4F626E8B9DBB}"/>
                  </a:ext>
                </a:extLst>
              </p:cNvPr>
              <p:cNvCxnSpPr>
                <a:stCxn id="197" idx="3"/>
                <a:endCxn id="198" idx="2"/>
              </p:cNvCxnSpPr>
              <p:nvPr/>
            </p:nvCxnSpPr>
            <p:spPr>
              <a:xfrm rot="16200000">
                <a:off x="5898035" y="5519851"/>
                <a:ext cx="285403" cy="183587"/>
              </a:xfrm>
              <a:prstGeom prst="straightConnector1">
                <a:avLst/>
              </a:prstGeom>
              <a:ln w="12700"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Bayesian Network t2">
                <a:extLst>
                  <a:ext uri="{FF2B5EF4-FFF2-40B4-BE49-F238E27FC236}">
                    <a16:creationId xmlns:a16="http://schemas.microsoft.com/office/drawing/2014/main" id="{6DD035D5-6EF7-4AE4-9D75-BA0B535FA4AB}"/>
                  </a:ext>
                </a:extLst>
              </p:cNvPr>
              <p:cNvSpPr/>
              <p:nvPr/>
            </p:nvSpPr>
            <p:spPr>
              <a:xfrm>
                <a:off x="5365309" y="5338552"/>
                <a:ext cx="216462" cy="236434"/>
              </a:xfrm>
              <a:prstGeom prst="ellipse">
                <a:avLst/>
              </a:prstGeom>
              <a:solidFill>
                <a:schemeClr val="accent6"/>
              </a:solidFill>
              <a:ln w="12700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cxnSp>
            <p:nvCxnSpPr>
              <p:cNvPr id="202" name="Bayesian Network e t1 r1">
                <a:extLst>
                  <a:ext uri="{FF2B5EF4-FFF2-40B4-BE49-F238E27FC236}">
                    <a16:creationId xmlns:a16="http://schemas.microsoft.com/office/drawing/2014/main" id="{440EF637-1B3F-44B1-838B-5EF0BCA50893}"/>
                  </a:ext>
                </a:extLst>
              </p:cNvPr>
              <p:cNvCxnSpPr>
                <a:stCxn id="203" idx="7"/>
                <a:endCxn id="197" idx="1"/>
              </p:cNvCxnSpPr>
              <p:nvPr/>
            </p:nvCxnSpPr>
            <p:spPr>
              <a:xfrm rot="16200000">
                <a:off x="5538618" y="5788953"/>
                <a:ext cx="260297" cy="191082"/>
              </a:xfrm>
              <a:prstGeom prst="straightConnector1">
                <a:avLst/>
              </a:prstGeom>
              <a:ln w="12700"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3" name="Bayesian Network t1">
                <a:extLst>
                  <a:ext uri="{FF2B5EF4-FFF2-40B4-BE49-F238E27FC236}">
                    <a16:creationId xmlns:a16="http://schemas.microsoft.com/office/drawing/2014/main" id="{CA4E4100-B867-4F51-BCFB-F99FC191BB0C}"/>
                  </a:ext>
                </a:extLst>
              </p:cNvPr>
              <p:cNvSpPr/>
              <p:nvPr/>
            </p:nvSpPr>
            <p:spPr>
              <a:xfrm>
                <a:off x="5388463" y="5980019"/>
                <a:ext cx="216462" cy="236434"/>
              </a:xfrm>
              <a:prstGeom prst="ellipse">
                <a:avLst/>
              </a:prstGeom>
              <a:solidFill>
                <a:schemeClr val="accent6"/>
              </a:solidFill>
              <a:ln w="12700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cxnSp>
            <p:nvCxnSpPr>
              <p:cNvPr id="204" name="Bayesian Network e t2 r1">
                <a:extLst>
                  <a:ext uri="{FF2B5EF4-FFF2-40B4-BE49-F238E27FC236}">
                    <a16:creationId xmlns:a16="http://schemas.microsoft.com/office/drawing/2014/main" id="{4204FC9D-EC15-40E7-B5B6-2106A290ED48}"/>
                  </a:ext>
                </a:extLst>
              </p:cNvPr>
              <p:cNvCxnSpPr>
                <a:stCxn id="201" idx="5"/>
                <a:endCxn id="197" idx="1"/>
              </p:cNvCxnSpPr>
              <p:nvPr/>
            </p:nvCxnSpPr>
            <p:spPr>
              <a:xfrm rot="16200000" flipH="1">
                <a:off x="5550197" y="5540236"/>
                <a:ext cx="213984" cy="214237"/>
              </a:xfrm>
              <a:prstGeom prst="straightConnector1">
                <a:avLst/>
              </a:prstGeom>
              <a:ln w="12700"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2" name="TextBox Bayesian Network">
              <a:extLst>
                <a:ext uri="{FF2B5EF4-FFF2-40B4-BE49-F238E27FC236}">
                  <a16:creationId xmlns:a16="http://schemas.microsoft.com/office/drawing/2014/main" id="{B38E2DD9-E459-487C-879C-3C1E140A17D5}"/>
                </a:ext>
              </a:extLst>
            </p:cNvPr>
            <p:cNvSpPr txBox="1"/>
            <p:nvPr/>
          </p:nvSpPr>
          <p:spPr>
            <a:xfrm>
              <a:off x="3674550" y="4474728"/>
              <a:ext cx="966987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Bayesian Network</a:t>
              </a:r>
            </a:p>
          </p:txBody>
        </p:sp>
      </p:grpSp>
      <p:pic>
        <p:nvPicPr>
          <p:cNvPr id="172" name="User">
            <a:extLst>
              <a:ext uri="{FF2B5EF4-FFF2-40B4-BE49-F238E27FC236}">
                <a16:creationId xmlns:a16="http://schemas.microsoft.com/office/drawing/2014/main" id="{37DD4C6B-9EEF-48C1-B01C-74BB1283E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109" y="1736704"/>
            <a:ext cx="685799" cy="685799"/>
          </a:xfrm>
          <a:prstGeom prst="rect">
            <a:avLst/>
          </a:prstGeom>
        </p:spPr>
      </p:pic>
      <p:sp>
        <p:nvSpPr>
          <p:cNvPr id="173" name="Analysis">
            <a:extLst>
              <a:ext uri="{FF2B5EF4-FFF2-40B4-BE49-F238E27FC236}">
                <a16:creationId xmlns:a16="http://schemas.microsoft.com/office/drawing/2014/main" id="{825D37FF-0829-4953-A1D6-29922948D489}"/>
              </a:ext>
            </a:extLst>
          </p:cNvPr>
          <p:cNvSpPr txBox="1"/>
          <p:nvPr/>
        </p:nvSpPr>
        <p:spPr>
          <a:xfrm>
            <a:off x="6155256" y="1735931"/>
            <a:ext cx="147955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/>
              <a:t>Marginal Inference</a:t>
            </a:r>
          </a:p>
        </p:txBody>
      </p:sp>
      <p:grpSp>
        <p:nvGrpSpPr>
          <p:cNvPr id="174" name="Group Alarm List + Arc">
            <a:extLst>
              <a:ext uri="{FF2B5EF4-FFF2-40B4-BE49-F238E27FC236}">
                <a16:creationId xmlns:a16="http://schemas.microsoft.com/office/drawing/2014/main" id="{206ED555-2BF9-4C9C-85A0-2B7A95CA371C}"/>
              </a:ext>
            </a:extLst>
          </p:cNvPr>
          <p:cNvGrpSpPr/>
          <p:nvPr/>
        </p:nvGrpSpPr>
        <p:grpSpPr>
          <a:xfrm>
            <a:off x="6895921" y="885539"/>
            <a:ext cx="2650101" cy="2857500"/>
            <a:chOff x="5372713" y="718948"/>
            <a:chExt cx="2650101" cy="2857500"/>
          </a:xfrm>
        </p:grpSpPr>
        <p:grpSp>
          <p:nvGrpSpPr>
            <p:cNvPr id="184" name="Group Alarm List">
              <a:extLst>
                <a:ext uri="{FF2B5EF4-FFF2-40B4-BE49-F238E27FC236}">
                  <a16:creationId xmlns:a16="http://schemas.microsoft.com/office/drawing/2014/main" id="{A205EDE6-6EE4-4E6E-B742-52F3461C8F79}"/>
                </a:ext>
              </a:extLst>
            </p:cNvPr>
            <p:cNvGrpSpPr/>
            <p:nvPr/>
          </p:nvGrpSpPr>
          <p:grpSpPr>
            <a:xfrm>
              <a:off x="6392804" y="2890648"/>
              <a:ext cx="1630010" cy="685800"/>
              <a:chOff x="6492817" y="4348529"/>
              <a:chExt cx="1630010" cy="685800"/>
            </a:xfrm>
          </p:grpSpPr>
          <p:sp>
            <p:nvSpPr>
              <p:cNvPr id="188" name="Alarm List Page">
                <a:extLst>
                  <a:ext uri="{FF2B5EF4-FFF2-40B4-BE49-F238E27FC236}">
                    <a16:creationId xmlns:a16="http://schemas.microsoft.com/office/drawing/2014/main" id="{8BA15CA4-DF36-46B9-B973-CC987B920F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92817" y="4348529"/>
                <a:ext cx="663023" cy="685800"/>
              </a:xfrm>
              <a:prstGeom prst="round2Diag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45720" rIns="0" rtlCol="0" anchor="ctr"/>
              <a:lstStyle/>
              <a:p>
                <a:pPr marL="228600" indent="-228600">
                  <a:buFont typeface="+mj-lt"/>
                  <a:buAutoNum type="arabicPeriod"/>
                </a:pPr>
                <a:r>
                  <a:rPr lang="en-US" sz="1050" dirty="0">
                    <a:solidFill>
                      <a:schemeClr val="tx1"/>
                    </a:solidFill>
                  </a:rPr>
                  <a:t>…</a:t>
                </a:r>
              </a:p>
              <a:p>
                <a:pPr marL="228600" indent="-228600">
                  <a:buFont typeface="+mj-lt"/>
                  <a:buAutoNum type="arabicPeriod"/>
                </a:pPr>
                <a:r>
                  <a:rPr lang="en-US" sz="1050" dirty="0">
                    <a:solidFill>
                      <a:schemeClr val="tx1"/>
                    </a:solidFill>
                  </a:rPr>
                  <a:t>…</a:t>
                </a:r>
              </a:p>
              <a:p>
                <a:pPr marL="228600" indent="-228600">
                  <a:buFont typeface="+mj-lt"/>
                  <a:buAutoNum type="arabicPeriod"/>
                </a:pPr>
                <a:r>
                  <a:rPr lang="en-US" sz="1050" dirty="0">
                    <a:solidFill>
                      <a:schemeClr val="tx1"/>
                    </a:solidFill>
                  </a:rPr>
                  <a:t>…</a:t>
                </a:r>
              </a:p>
            </p:txBody>
          </p:sp>
          <p:sp>
            <p:nvSpPr>
              <p:cNvPr id="189" name="TextBox Alarm List">
                <a:extLst>
                  <a:ext uri="{FF2B5EF4-FFF2-40B4-BE49-F238E27FC236}">
                    <a16:creationId xmlns:a16="http://schemas.microsoft.com/office/drawing/2014/main" id="{0AB4473A-41B8-4FF9-B01C-EB255A38F21E}"/>
                  </a:ext>
                </a:extLst>
              </p:cNvPr>
              <p:cNvSpPr txBox="1"/>
              <p:nvPr/>
            </p:nvSpPr>
            <p:spPr>
              <a:xfrm>
                <a:off x="7155841" y="4511109"/>
                <a:ext cx="9669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Ranked alarms</a:t>
                </a:r>
              </a:p>
            </p:txBody>
          </p:sp>
        </p:grpSp>
        <p:grpSp>
          <p:nvGrpSpPr>
            <p:cNvPr id="185" name="Group Arc ILU">
              <a:extLst>
                <a:ext uri="{FF2B5EF4-FFF2-40B4-BE49-F238E27FC236}">
                  <a16:creationId xmlns:a16="http://schemas.microsoft.com/office/drawing/2014/main" id="{CA23C14B-679A-4DA0-A0D8-D3E14EF8C426}"/>
                </a:ext>
              </a:extLst>
            </p:cNvPr>
            <p:cNvGrpSpPr/>
            <p:nvPr/>
          </p:nvGrpSpPr>
          <p:grpSpPr>
            <a:xfrm>
              <a:off x="5372713" y="718948"/>
              <a:ext cx="2514600" cy="2514600"/>
              <a:chOff x="5084064" y="716407"/>
              <a:chExt cx="2514600" cy="2514600"/>
            </a:xfrm>
          </p:grpSpPr>
          <p:sp>
            <p:nvSpPr>
              <p:cNvPr id="186" name="Arc IL">
                <a:extLst>
                  <a:ext uri="{FF2B5EF4-FFF2-40B4-BE49-F238E27FC236}">
                    <a16:creationId xmlns:a16="http://schemas.microsoft.com/office/drawing/2014/main" id="{5525B529-DC38-4C3D-AC79-6D207B6C4D5C}"/>
                  </a:ext>
                </a:extLst>
              </p:cNvPr>
              <p:cNvSpPr/>
              <p:nvPr/>
            </p:nvSpPr>
            <p:spPr>
              <a:xfrm>
                <a:off x="5084064" y="716407"/>
                <a:ext cx="2514600" cy="2514600"/>
              </a:xfrm>
              <a:prstGeom prst="arc">
                <a:avLst>
                  <a:gd name="adj1" fmla="val 6701458"/>
                  <a:gd name="adj2" fmla="val 9864183"/>
                </a:avLst>
              </a:prstGeom>
              <a:ln w="38100">
                <a:headEnd type="triangl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7" name="Arc LU">
                <a:extLst>
                  <a:ext uri="{FF2B5EF4-FFF2-40B4-BE49-F238E27FC236}">
                    <a16:creationId xmlns:a16="http://schemas.microsoft.com/office/drawing/2014/main" id="{3DEAF8D4-2B40-46D8-A7B4-6955674B00A2}"/>
                  </a:ext>
                </a:extLst>
              </p:cNvPr>
              <p:cNvSpPr/>
              <p:nvPr/>
            </p:nvSpPr>
            <p:spPr>
              <a:xfrm>
                <a:off x="5084064" y="716407"/>
                <a:ext cx="2514600" cy="2514600"/>
              </a:xfrm>
              <a:prstGeom prst="arc">
                <a:avLst>
                  <a:gd name="adj1" fmla="val 910740"/>
                  <a:gd name="adj2" fmla="val 3431150"/>
                </a:avLst>
              </a:prstGeom>
              <a:ln w="38100">
                <a:headEnd type="triangl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75" name="Group Feedback + Arc">
            <a:extLst>
              <a:ext uri="{FF2B5EF4-FFF2-40B4-BE49-F238E27FC236}">
                <a16:creationId xmlns:a16="http://schemas.microsoft.com/office/drawing/2014/main" id="{96B7B154-0DF5-4F44-B23D-5FA423E256F6}"/>
              </a:ext>
            </a:extLst>
          </p:cNvPr>
          <p:cNvGrpSpPr/>
          <p:nvPr/>
        </p:nvGrpSpPr>
        <p:grpSpPr>
          <a:xfrm>
            <a:off x="6895920" y="532351"/>
            <a:ext cx="2514600" cy="2867788"/>
            <a:chOff x="5372713" y="365760"/>
            <a:chExt cx="2514600" cy="2867788"/>
          </a:xfrm>
        </p:grpSpPr>
        <p:grpSp>
          <p:nvGrpSpPr>
            <p:cNvPr id="178" name="Group Feedback">
              <a:extLst>
                <a:ext uri="{FF2B5EF4-FFF2-40B4-BE49-F238E27FC236}">
                  <a16:creationId xmlns:a16="http://schemas.microsoft.com/office/drawing/2014/main" id="{239CED48-D9FD-478A-9E66-CBD8D4D3A132}"/>
                </a:ext>
              </a:extLst>
            </p:cNvPr>
            <p:cNvGrpSpPr/>
            <p:nvPr/>
          </p:nvGrpSpPr>
          <p:grpSpPr>
            <a:xfrm>
              <a:off x="5460684" y="365760"/>
              <a:ext cx="1595143" cy="688340"/>
              <a:chOff x="5560697" y="1825625"/>
              <a:chExt cx="1595143" cy="688340"/>
            </a:xfrm>
          </p:grpSpPr>
          <p:sp>
            <p:nvSpPr>
              <p:cNvPr id="182" name="Feedback Page">
                <a:extLst>
                  <a:ext uri="{FF2B5EF4-FFF2-40B4-BE49-F238E27FC236}">
                    <a16:creationId xmlns:a16="http://schemas.microsoft.com/office/drawing/2014/main" id="{48E5143B-A992-4225-B80C-5BD2797CD3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92817" y="1828165"/>
                <a:ext cx="663023" cy="685800"/>
              </a:xfrm>
              <a:prstGeom prst="round2Diag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45720" rIns="0" rtlCol="0" anchor="ctr"/>
              <a:lstStyle/>
              <a:p>
                <a:r>
                  <a:rPr lang="en-US" sz="1050" dirty="0">
                    <a:solidFill>
                      <a:schemeClr val="accent6"/>
                    </a:solidFill>
                  </a:rPr>
                  <a:t>✔</a:t>
                </a:r>
                <a:r>
                  <a:rPr lang="en-US" sz="1050" dirty="0"/>
                  <a:t> </a:t>
                </a:r>
                <a:r>
                  <a:rPr lang="en-US" sz="1050" dirty="0">
                    <a:solidFill>
                      <a:schemeClr val="tx1"/>
                    </a:solidFill>
                  </a:rPr>
                  <a:t>…</a:t>
                </a:r>
              </a:p>
              <a:p>
                <a:r>
                  <a:rPr lang="en-US" sz="1050" dirty="0">
                    <a:solidFill>
                      <a:srgbClr val="C00000"/>
                    </a:solidFill>
                  </a:rPr>
                  <a:t>✘</a:t>
                </a:r>
                <a:r>
                  <a:rPr lang="en-US" sz="1050" dirty="0"/>
                  <a:t> </a:t>
                </a:r>
                <a:r>
                  <a:rPr lang="en-US" sz="1050" dirty="0">
                    <a:solidFill>
                      <a:schemeClr val="tx1"/>
                    </a:solidFill>
                  </a:rPr>
                  <a:t>…</a:t>
                </a:r>
              </a:p>
              <a:p>
                <a:r>
                  <a:rPr lang="en-US" sz="1050" dirty="0">
                    <a:solidFill>
                      <a:srgbClr val="C00000"/>
                    </a:solidFill>
                  </a:rPr>
                  <a:t>✘</a:t>
                </a:r>
                <a:r>
                  <a:rPr lang="en-US" sz="1050" dirty="0"/>
                  <a:t> </a:t>
                </a:r>
                <a:r>
                  <a:rPr lang="en-US" sz="1050" dirty="0">
                    <a:solidFill>
                      <a:schemeClr val="tx1"/>
                    </a:solidFill>
                  </a:rPr>
                  <a:t>…</a:t>
                </a:r>
              </a:p>
            </p:txBody>
          </p:sp>
          <p:sp>
            <p:nvSpPr>
              <p:cNvPr id="183" name="TextBox Feedback">
                <a:extLst>
                  <a:ext uri="{FF2B5EF4-FFF2-40B4-BE49-F238E27FC236}">
                    <a16:creationId xmlns:a16="http://schemas.microsoft.com/office/drawing/2014/main" id="{BFB2DCB6-681D-4CDA-850F-5F5290E29347}"/>
                  </a:ext>
                </a:extLst>
              </p:cNvPr>
              <p:cNvSpPr txBox="1"/>
              <p:nvPr/>
            </p:nvSpPr>
            <p:spPr>
              <a:xfrm>
                <a:off x="5560697" y="1825625"/>
                <a:ext cx="9321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dirty="0"/>
                  <a:t>Feedback</a:t>
                </a:r>
              </a:p>
            </p:txBody>
          </p:sp>
        </p:grpSp>
        <p:grpSp>
          <p:nvGrpSpPr>
            <p:cNvPr id="179" name="Group Arc UFI">
              <a:extLst>
                <a:ext uri="{FF2B5EF4-FFF2-40B4-BE49-F238E27FC236}">
                  <a16:creationId xmlns:a16="http://schemas.microsoft.com/office/drawing/2014/main" id="{1CE5D315-BF51-472E-A5A8-DF7E71637476}"/>
                </a:ext>
              </a:extLst>
            </p:cNvPr>
            <p:cNvGrpSpPr/>
            <p:nvPr/>
          </p:nvGrpSpPr>
          <p:grpSpPr>
            <a:xfrm>
              <a:off x="5372713" y="718948"/>
              <a:ext cx="2514600" cy="2514600"/>
              <a:chOff x="5084064" y="716407"/>
              <a:chExt cx="2514600" cy="2514600"/>
            </a:xfrm>
          </p:grpSpPr>
          <p:sp>
            <p:nvSpPr>
              <p:cNvPr id="180" name="Arc UF">
                <a:extLst>
                  <a:ext uri="{FF2B5EF4-FFF2-40B4-BE49-F238E27FC236}">
                    <a16:creationId xmlns:a16="http://schemas.microsoft.com/office/drawing/2014/main" id="{5F9E5788-AED1-4C12-9494-18C54E8C5C84}"/>
                  </a:ext>
                </a:extLst>
              </p:cNvPr>
              <p:cNvSpPr/>
              <p:nvPr/>
            </p:nvSpPr>
            <p:spPr>
              <a:xfrm>
                <a:off x="5084064" y="716407"/>
                <a:ext cx="2514600" cy="2514600"/>
              </a:xfrm>
              <a:prstGeom prst="arc">
                <a:avLst>
                  <a:gd name="adj1" fmla="val 17579278"/>
                  <a:gd name="adj2" fmla="val 20465563"/>
                </a:avLst>
              </a:prstGeom>
              <a:ln w="38100">
                <a:headEnd type="triangl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1" name="Arc FI">
                <a:extLst>
                  <a:ext uri="{FF2B5EF4-FFF2-40B4-BE49-F238E27FC236}">
                    <a16:creationId xmlns:a16="http://schemas.microsoft.com/office/drawing/2014/main" id="{8EDD175E-3C7A-4D64-898F-327E5A2A94E9}"/>
                  </a:ext>
                </a:extLst>
              </p:cNvPr>
              <p:cNvSpPr/>
              <p:nvPr/>
            </p:nvSpPr>
            <p:spPr>
              <a:xfrm>
                <a:off x="5084064" y="716407"/>
                <a:ext cx="2514600" cy="2514600"/>
              </a:xfrm>
              <a:prstGeom prst="arc">
                <a:avLst>
                  <a:gd name="adj1" fmla="val 12094603"/>
                  <a:gd name="adj2" fmla="val 15327244"/>
                </a:avLst>
              </a:prstGeom>
              <a:ln w="38100">
                <a:headEnd type="triangl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cxnSp>
        <p:nvCxnSpPr>
          <p:cNvPr id="176" name="Straight Arrow Connector AN">
            <a:extLst>
              <a:ext uri="{FF2B5EF4-FFF2-40B4-BE49-F238E27FC236}">
                <a16:creationId xmlns:a16="http://schemas.microsoft.com/office/drawing/2014/main" id="{AAE7FA1D-757C-43BB-9E8B-D7A92373FBB7}"/>
              </a:ext>
            </a:extLst>
          </p:cNvPr>
          <p:cNvCxnSpPr>
            <a:stCxn id="165" idx="3"/>
            <a:endCxn id="190" idx="2"/>
          </p:cNvCxnSpPr>
          <p:nvPr/>
        </p:nvCxnSpPr>
        <p:spPr>
          <a:xfrm flipV="1">
            <a:off x="3920056" y="2076465"/>
            <a:ext cx="786982" cy="23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NI">
            <a:extLst>
              <a:ext uri="{FF2B5EF4-FFF2-40B4-BE49-F238E27FC236}">
                <a16:creationId xmlns:a16="http://schemas.microsoft.com/office/drawing/2014/main" id="{5BEA0777-4AAA-4E22-8F17-55A072E620D4}"/>
              </a:ext>
            </a:extLst>
          </p:cNvPr>
          <p:cNvCxnSpPr>
            <a:stCxn id="190" idx="0"/>
            <a:endCxn id="173" idx="1"/>
          </p:cNvCxnSpPr>
          <p:nvPr/>
        </p:nvCxnSpPr>
        <p:spPr>
          <a:xfrm>
            <a:off x="5370062" y="2076465"/>
            <a:ext cx="785195" cy="23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8492FD77-6B6C-4112-8DF4-2B2638D8929A}"/>
              </a:ext>
            </a:extLst>
          </p:cNvPr>
          <p:cNvCxnSpPr>
            <a:stCxn id="327" idx="3"/>
            <a:endCxn id="216" idx="1"/>
          </p:cNvCxnSpPr>
          <p:nvPr/>
        </p:nvCxnSpPr>
        <p:spPr>
          <a:xfrm>
            <a:off x="2609395" y="4420173"/>
            <a:ext cx="691504" cy="4365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BD9BD266-64A7-4009-9DB1-C3CDB1AE2DF4}"/>
              </a:ext>
            </a:extLst>
          </p:cNvPr>
          <p:cNvCxnSpPr>
            <a:cxnSpLocks/>
            <a:stCxn id="326" idx="1"/>
            <a:endCxn id="216" idx="3"/>
          </p:cNvCxnSpPr>
          <p:nvPr/>
        </p:nvCxnSpPr>
        <p:spPr>
          <a:xfrm flipH="1" flipV="1">
            <a:off x="4032419" y="4856707"/>
            <a:ext cx="621792" cy="1296634"/>
          </a:xfrm>
          <a:prstGeom prst="line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63788204-E155-416A-BE57-7565877173A0}"/>
              </a:ext>
            </a:extLst>
          </p:cNvPr>
          <p:cNvCxnSpPr>
            <a:cxnSpLocks/>
            <a:stCxn id="295" idx="3"/>
            <a:endCxn id="220" idx="1"/>
          </p:cNvCxnSpPr>
          <p:nvPr/>
        </p:nvCxnSpPr>
        <p:spPr>
          <a:xfrm>
            <a:off x="4794427" y="4417125"/>
            <a:ext cx="691888" cy="44632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92BBF9E2-1B0D-4277-B076-BC10D0B28354}"/>
              </a:ext>
            </a:extLst>
          </p:cNvPr>
          <p:cNvCxnSpPr>
            <a:cxnSpLocks/>
            <a:stCxn id="293" idx="1"/>
            <a:endCxn id="220" idx="3"/>
          </p:cNvCxnSpPr>
          <p:nvPr/>
        </p:nvCxnSpPr>
        <p:spPr>
          <a:xfrm flipH="1" flipV="1">
            <a:off x="6217835" y="4863454"/>
            <a:ext cx="621792" cy="1233881"/>
          </a:xfrm>
          <a:prstGeom prst="line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EB888F-7F15-48F2-84F3-E3986802D8F5}"/>
              </a:ext>
            </a:extLst>
          </p:cNvPr>
          <p:cNvGrpSpPr/>
          <p:nvPr/>
        </p:nvGrpSpPr>
        <p:grpSpPr>
          <a:xfrm>
            <a:off x="2212397" y="4041648"/>
            <a:ext cx="642804" cy="2142744"/>
            <a:chOff x="688397" y="4041648"/>
            <a:chExt cx="642804" cy="21427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id="{4BD208F1-FB9D-4740-8573-D9232031738E}"/>
                    </a:ext>
                  </a:extLst>
                </p:cNvPr>
                <p:cNvSpPr txBox="1"/>
                <p:nvPr/>
              </p:nvSpPr>
              <p:spPr>
                <a:xfrm>
                  <a:off x="688397" y="4041648"/>
                  <a:ext cx="642804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000"/>
                          <m:t>Pr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m:rPr>
                            <m:nor/>
                          </m:rPr>
                          <a:rPr lang="en-US" sz="2000" i="1"/>
                          <m:t>a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id="{4BD208F1-FB9D-4740-8573-D923203173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397" y="4041648"/>
                  <a:ext cx="642804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6667" t="-2000" r="-13333" b="-3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14" name="Group List">
              <a:extLst>
                <a:ext uri="{FF2B5EF4-FFF2-40B4-BE49-F238E27FC236}">
                  <a16:creationId xmlns:a16="http://schemas.microsoft.com/office/drawing/2014/main" id="{4F7431C7-BD12-4B5F-82AC-76B4B02652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179" y="4392168"/>
              <a:ext cx="140216" cy="1792224"/>
              <a:chOff x="3657600" y="914400"/>
              <a:chExt cx="228924" cy="2926080"/>
            </a:xfrm>
          </p:grpSpPr>
          <p:sp>
            <p:nvSpPr>
              <p:cNvPr id="327" name="TextBox 326">
                <a:extLst>
                  <a:ext uri="{FF2B5EF4-FFF2-40B4-BE49-F238E27FC236}">
                    <a16:creationId xmlns:a16="http://schemas.microsoft.com/office/drawing/2014/main" id="{8BB1719B-C9AF-490B-8CCE-B2A98199780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9144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28" name="TextBox 327">
                <a:extLst>
                  <a:ext uri="{FF2B5EF4-FFF2-40B4-BE49-F238E27FC236}">
                    <a16:creationId xmlns:a16="http://schemas.microsoft.com/office/drawing/2014/main" id="{DBDD4404-65D0-47A4-B660-C706585D9AC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0058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TextBox 328">
                <a:extLst>
                  <a:ext uri="{FF2B5EF4-FFF2-40B4-BE49-F238E27FC236}">
                    <a16:creationId xmlns:a16="http://schemas.microsoft.com/office/drawing/2014/main" id="{BBA6E339-4297-4B58-8984-95FE5A809A4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0972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30" name="TextBox 329">
                <a:extLst>
                  <a:ext uri="{FF2B5EF4-FFF2-40B4-BE49-F238E27FC236}">
                    <a16:creationId xmlns:a16="http://schemas.microsoft.com/office/drawing/2014/main" id="{CCEA8018-A4CA-405B-B03A-3AA390139FB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1887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31" name="TextBox 330">
                <a:extLst>
                  <a:ext uri="{FF2B5EF4-FFF2-40B4-BE49-F238E27FC236}">
                    <a16:creationId xmlns:a16="http://schemas.microsoft.com/office/drawing/2014/main" id="{1052D81C-FF15-46A6-A687-8CE5A2EFC96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2801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TextBox 331">
                <a:extLst>
                  <a:ext uri="{FF2B5EF4-FFF2-40B4-BE49-F238E27FC236}">
                    <a16:creationId xmlns:a16="http://schemas.microsoft.com/office/drawing/2014/main" id="{3376D69D-6740-42CF-A801-5D3440846BD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3716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33" name="TextBox 332">
                <a:extLst>
                  <a:ext uri="{FF2B5EF4-FFF2-40B4-BE49-F238E27FC236}">
                    <a16:creationId xmlns:a16="http://schemas.microsoft.com/office/drawing/2014/main" id="{95352144-0353-4D09-B294-01842506460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4630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34" name="TextBox 333">
                <a:extLst>
                  <a:ext uri="{FF2B5EF4-FFF2-40B4-BE49-F238E27FC236}">
                    <a16:creationId xmlns:a16="http://schemas.microsoft.com/office/drawing/2014/main" id="{DF0D2D07-0DC1-467E-BCFF-10D8F7EB9AC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5544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35" name="TextBox 334">
                <a:extLst>
                  <a:ext uri="{FF2B5EF4-FFF2-40B4-BE49-F238E27FC236}">
                    <a16:creationId xmlns:a16="http://schemas.microsoft.com/office/drawing/2014/main" id="{05C95B02-D33C-4A2A-89EB-9AEC219DF55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6459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36" name="TextBox 335">
                <a:extLst>
                  <a:ext uri="{FF2B5EF4-FFF2-40B4-BE49-F238E27FC236}">
                    <a16:creationId xmlns:a16="http://schemas.microsoft.com/office/drawing/2014/main" id="{51F1EBD7-E0F7-468F-A0B7-BDB25ECD7FE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7373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37" name="TextBox 336">
                <a:extLst>
                  <a:ext uri="{FF2B5EF4-FFF2-40B4-BE49-F238E27FC236}">
                    <a16:creationId xmlns:a16="http://schemas.microsoft.com/office/drawing/2014/main" id="{422C1B4D-0D94-4F1E-992D-A5089341846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8288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2E79A876-C896-409A-87BF-F70D0FD6AD6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9202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39" name="TextBox 338">
                <a:extLst>
                  <a:ext uri="{FF2B5EF4-FFF2-40B4-BE49-F238E27FC236}">
                    <a16:creationId xmlns:a16="http://schemas.microsoft.com/office/drawing/2014/main" id="{E9829382-30C3-4ECF-810F-4D4DF3D82A6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0116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DB480469-AFB7-428F-9398-AB2DB3BE61C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1031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41" name="TextBox 340">
                <a:extLst>
                  <a:ext uri="{FF2B5EF4-FFF2-40B4-BE49-F238E27FC236}">
                    <a16:creationId xmlns:a16="http://schemas.microsoft.com/office/drawing/2014/main" id="{A7843B13-0E8A-4D27-BDE6-B5998C39B41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1945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42" name="TextBox 341">
                <a:extLst>
                  <a:ext uri="{FF2B5EF4-FFF2-40B4-BE49-F238E27FC236}">
                    <a16:creationId xmlns:a16="http://schemas.microsoft.com/office/drawing/2014/main" id="{571660E7-0359-4798-B3CE-9F4E01423AA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2860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43" name="TextBox 342">
                <a:extLst>
                  <a:ext uri="{FF2B5EF4-FFF2-40B4-BE49-F238E27FC236}">
                    <a16:creationId xmlns:a16="http://schemas.microsoft.com/office/drawing/2014/main" id="{DF9A05C4-BACB-43B1-9D67-24106F447FE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3774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44" name="TextBox 343">
                <a:extLst>
                  <a:ext uri="{FF2B5EF4-FFF2-40B4-BE49-F238E27FC236}">
                    <a16:creationId xmlns:a16="http://schemas.microsoft.com/office/drawing/2014/main" id="{4C9EA878-CB90-43C7-8FA1-D48D7CEA537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4688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45" name="TextBox 344">
                <a:extLst>
                  <a:ext uri="{FF2B5EF4-FFF2-40B4-BE49-F238E27FC236}">
                    <a16:creationId xmlns:a16="http://schemas.microsoft.com/office/drawing/2014/main" id="{AA3F023A-2C8E-4162-A059-DBAA7209D77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5603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46" name="TextBox 345">
                <a:extLst>
                  <a:ext uri="{FF2B5EF4-FFF2-40B4-BE49-F238E27FC236}">
                    <a16:creationId xmlns:a16="http://schemas.microsoft.com/office/drawing/2014/main" id="{6EF8E510-09D8-4109-9997-FF693776F68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6517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47" name="TextBox 346">
                <a:extLst>
                  <a:ext uri="{FF2B5EF4-FFF2-40B4-BE49-F238E27FC236}">
                    <a16:creationId xmlns:a16="http://schemas.microsoft.com/office/drawing/2014/main" id="{C4582B7B-1D5F-47A2-98F1-BFDED1B9CDF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7432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48" name="TextBox 347">
                <a:extLst>
                  <a:ext uri="{FF2B5EF4-FFF2-40B4-BE49-F238E27FC236}">
                    <a16:creationId xmlns:a16="http://schemas.microsoft.com/office/drawing/2014/main" id="{AFE40F5E-8724-4BC6-858F-833A0265CE3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8346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49" name="TextBox 348">
                <a:extLst>
                  <a:ext uri="{FF2B5EF4-FFF2-40B4-BE49-F238E27FC236}">
                    <a16:creationId xmlns:a16="http://schemas.microsoft.com/office/drawing/2014/main" id="{C6F0DC22-6E01-426D-8634-309F04C669F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9260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41751350-D607-4527-88F0-8951320C16C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0175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36F199BF-9E15-4A18-A1C4-45F49773C89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1089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52" name="TextBox 351">
                <a:extLst>
                  <a:ext uri="{FF2B5EF4-FFF2-40B4-BE49-F238E27FC236}">
                    <a16:creationId xmlns:a16="http://schemas.microsoft.com/office/drawing/2014/main" id="{130E6199-B103-45A9-B366-3E010136A70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2004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53" name="TextBox 352">
                <a:extLst>
                  <a:ext uri="{FF2B5EF4-FFF2-40B4-BE49-F238E27FC236}">
                    <a16:creationId xmlns:a16="http://schemas.microsoft.com/office/drawing/2014/main" id="{AA3A2825-279D-4E41-A66C-8DA55DA70A9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2918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TextBox 353">
                <a:extLst>
                  <a:ext uri="{FF2B5EF4-FFF2-40B4-BE49-F238E27FC236}">
                    <a16:creationId xmlns:a16="http://schemas.microsoft.com/office/drawing/2014/main" id="{535640B5-6243-48FA-8F41-26396AC5D54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3832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55" name="TextBox 354">
                <a:extLst>
                  <a:ext uri="{FF2B5EF4-FFF2-40B4-BE49-F238E27FC236}">
                    <a16:creationId xmlns:a16="http://schemas.microsoft.com/office/drawing/2014/main" id="{E98CD081-F925-4E5F-B500-4B3B81FECDE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4747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56" name="TextBox 355">
                <a:extLst>
                  <a:ext uri="{FF2B5EF4-FFF2-40B4-BE49-F238E27FC236}">
                    <a16:creationId xmlns:a16="http://schemas.microsoft.com/office/drawing/2014/main" id="{D9AB446D-0583-46C1-8329-09AD417DE43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5661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57" name="TextBox 356">
                <a:extLst>
                  <a:ext uri="{FF2B5EF4-FFF2-40B4-BE49-F238E27FC236}">
                    <a16:creationId xmlns:a16="http://schemas.microsoft.com/office/drawing/2014/main" id="{79EE21A5-4B9A-480A-A42A-66BBF7EFA2A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6576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58" name="TextBox 357">
                <a:extLst>
                  <a:ext uri="{FF2B5EF4-FFF2-40B4-BE49-F238E27FC236}">
                    <a16:creationId xmlns:a16="http://schemas.microsoft.com/office/drawing/2014/main" id="{0284AF68-8D86-4368-9017-FBDB01E74AD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7490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15" name="Rectangle 214">
            <a:extLst>
              <a:ext uri="{FF2B5EF4-FFF2-40B4-BE49-F238E27FC236}">
                <a16:creationId xmlns:a16="http://schemas.microsoft.com/office/drawing/2014/main" id="{E455A7C8-0671-4D69-9B8D-DDE4B5369803}"/>
              </a:ext>
            </a:extLst>
          </p:cNvPr>
          <p:cNvSpPr/>
          <p:nvPr/>
        </p:nvSpPr>
        <p:spPr>
          <a:xfrm>
            <a:off x="3428915" y="5029200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👎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39FBDD20-7BFC-4579-8DCA-673995D6B22A}"/>
              </a:ext>
            </a:extLst>
          </p:cNvPr>
          <p:cNvSpPr txBox="1">
            <a:spLocks/>
          </p:cNvSpPr>
          <p:nvPr/>
        </p:nvSpPr>
        <p:spPr>
          <a:xfrm>
            <a:off x="3300899" y="4673827"/>
            <a:ext cx="731520" cy="3657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1">
            <a:noAutofit/>
          </a:bodyPr>
          <a:lstStyle/>
          <a:p>
            <a:pPr algn="ctr"/>
            <a:r>
              <a:rPr lang="en-US" i="1" dirty="0"/>
              <a:t>a</a:t>
            </a:r>
            <a:r>
              <a:rPr lang="en-US" i="1" baseline="-25000" dirty="0"/>
              <a:t>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B24A44-BC6F-4E28-8B76-9BBBB451FDAF}"/>
              </a:ext>
            </a:extLst>
          </p:cNvPr>
          <p:cNvGrpSpPr/>
          <p:nvPr/>
        </p:nvGrpSpPr>
        <p:grpSpPr>
          <a:xfrm>
            <a:off x="4105571" y="4041648"/>
            <a:ext cx="1234120" cy="2139696"/>
            <a:chOff x="2581571" y="4041648"/>
            <a:chExt cx="1234120" cy="21396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C607A05F-B910-4977-9E5D-5A5784BBBD1F}"/>
                    </a:ext>
                  </a:extLst>
                </p:cNvPr>
                <p:cNvSpPr txBox="1"/>
                <p:nvPr/>
              </p:nvSpPr>
              <p:spPr>
                <a:xfrm>
                  <a:off x="2581571" y="4041648"/>
                  <a:ext cx="1234120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000"/>
                          <m:t>Pr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m:rPr>
                            <m:nor/>
                          </m:rPr>
                          <a:rPr lang="en-US" sz="2000" i="1"/>
                          <m:t>a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m:rPr>
                            <m:nor/>
                          </m:rPr>
                          <a:rPr lang="en-US" sz="2000" i="1">
                            <a:ea typeface="Cambria Math" panose="020405030504060302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000" i="1" baseline="-25000"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C607A05F-B910-4977-9E5D-5A5784BBBD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1571" y="4041648"/>
                  <a:ext cx="1234120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3448" t="-2000" r="-6404" b="-3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18" name="Group List">
              <a:extLst>
                <a:ext uri="{FF2B5EF4-FFF2-40B4-BE49-F238E27FC236}">
                  <a16:creationId xmlns:a16="http://schemas.microsoft.com/office/drawing/2014/main" id="{43CDD763-28CD-487A-B35E-E7B8C6FA718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30211" y="4389120"/>
              <a:ext cx="140216" cy="1792224"/>
              <a:chOff x="3657600" y="914400"/>
              <a:chExt cx="228924" cy="2926080"/>
            </a:xfrm>
          </p:grpSpPr>
          <p:sp>
            <p:nvSpPr>
              <p:cNvPr id="295" name="TextBox 294">
                <a:extLst>
                  <a:ext uri="{FF2B5EF4-FFF2-40B4-BE49-F238E27FC236}">
                    <a16:creationId xmlns:a16="http://schemas.microsoft.com/office/drawing/2014/main" id="{FBFF8AD8-F5A0-4500-9C60-59D8396A809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9144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96" name="TextBox 295">
                <a:extLst>
                  <a:ext uri="{FF2B5EF4-FFF2-40B4-BE49-F238E27FC236}">
                    <a16:creationId xmlns:a16="http://schemas.microsoft.com/office/drawing/2014/main" id="{DEEA04E9-64AF-402A-9759-7E9C6E1B6FC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0058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97" name="TextBox 296">
                <a:extLst>
                  <a:ext uri="{FF2B5EF4-FFF2-40B4-BE49-F238E27FC236}">
                    <a16:creationId xmlns:a16="http://schemas.microsoft.com/office/drawing/2014/main" id="{6419E7A8-6705-425A-8FBE-E9FD7F073AE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0972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98" name="TextBox 297">
                <a:extLst>
                  <a:ext uri="{FF2B5EF4-FFF2-40B4-BE49-F238E27FC236}">
                    <a16:creationId xmlns:a16="http://schemas.microsoft.com/office/drawing/2014/main" id="{9F7F1FF5-6855-44F3-8407-CF597F8E8FC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1887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99" name="TextBox 298">
                <a:extLst>
                  <a:ext uri="{FF2B5EF4-FFF2-40B4-BE49-F238E27FC236}">
                    <a16:creationId xmlns:a16="http://schemas.microsoft.com/office/drawing/2014/main" id="{46ACDE23-6E95-4864-B118-82759E33BF9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2801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B4A8CB91-E4D1-4C5B-B9B2-0A3294E29E8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3716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31D4EC82-48E8-4D9E-8175-E2231413861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4630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02" name="TextBox 301">
                <a:extLst>
                  <a:ext uri="{FF2B5EF4-FFF2-40B4-BE49-F238E27FC236}">
                    <a16:creationId xmlns:a16="http://schemas.microsoft.com/office/drawing/2014/main" id="{D9F68F80-0B74-4F28-BFFB-ABCC46B4DC8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5544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03" name="TextBox 302">
                <a:extLst>
                  <a:ext uri="{FF2B5EF4-FFF2-40B4-BE49-F238E27FC236}">
                    <a16:creationId xmlns:a16="http://schemas.microsoft.com/office/drawing/2014/main" id="{139E86EA-868A-4A48-8D02-EDFBB722316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6459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TextBox 303">
                <a:extLst>
                  <a:ext uri="{FF2B5EF4-FFF2-40B4-BE49-F238E27FC236}">
                    <a16:creationId xmlns:a16="http://schemas.microsoft.com/office/drawing/2014/main" id="{1116025D-1474-4277-BCD9-8FD282BA25E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7373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C6026360-7437-4049-9483-536D22701CE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8288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06" name="TextBox 305">
                <a:extLst>
                  <a:ext uri="{FF2B5EF4-FFF2-40B4-BE49-F238E27FC236}">
                    <a16:creationId xmlns:a16="http://schemas.microsoft.com/office/drawing/2014/main" id="{9CD016E0-F18F-4F6C-A458-6B6FB74B771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9202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07" name="TextBox 306">
                <a:extLst>
                  <a:ext uri="{FF2B5EF4-FFF2-40B4-BE49-F238E27FC236}">
                    <a16:creationId xmlns:a16="http://schemas.microsoft.com/office/drawing/2014/main" id="{78D9FF90-CC3B-42C7-98B5-16E6F71E7F6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0116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08" name="TextBox 307">
                <a:extLst>
                  <a:ext uri="{FF2B5EF4-FFF2-40B4-BE49-F238E27FC236}">
                    <a16:creationId xmlns:a16="http://schemas.microsoft.com/office/drawing/2014/main" id="{CC733286-5025-436C-A930-E7C8A67BDD6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1031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09" name="TextBox 308">
                <a:extLst>
                  <a:ext uri="{FF2B5EF4-FFF2-40B4-BE49-F238E27FC236}">
                    <a16:creationId xmlns:a16="http://schemas.microsoft.com/office/drawing/2014/main" id="{F18763C9-E28C-47E4-B8C0-75081518FC5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1945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10" name="TextBox 309">
                <a:extLst>
                  <a:ext uri="{FF2B5EF4-FFF2-40B4-BE49-F238E27FC236}">
                    <a16:creationId xmlns:a16="http://schemas.microsoft.com/office/drawing/2014/main" id="{91A8396B-95B9-4862-B072-C2860A2691B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2860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11" name="TextBox 310">
                <a:extLst>
                  <a:ext uri="{FF2B5EF4-FFF2-40B4-BE49-F238E27FC236}">
                    <a16:creationId xmlns:a16="http://schemas.microsoft.com/office/drawing/2014/main" id="{BB721B78-E6D9-4976-A34D-6C73A79E26B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3774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12" name="TextBox 311">
                <a:extLst>
                  <a:ext uri="{FF2B5EF4-FFF2-40B4-BE49-F238E27FC236}">
                    <a16:creationId xmlns:a16="http://schemas.microsoft.com/office/drawing/2014/main" id="{1E6E0064-B346-4831-8D8F-57CEDD0B807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4688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13" name="TextBox 312">
                <a:extLst>
                  <a:ext uri="{FF2B5EF4-FFF2-40B4-BE49-F238E27FC236}">
                    <a16:creationId xmlns:a16="http://schemas.microsoft.com/office/drawing/2014/main" id="{493408BF-AFF8-4B7C-8A16-E1BB0FFA316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5603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14" name="TextBox 313">
                <a:extLst>
                  <a:ext uri="{FF2B5EF4-FFF2-40B4-BE49-F238E27FC236}">
                    <a16:creationId xmlns:a16="http://schemas.microsoft.com/office/drawing/2014/main" id="{D598A40D-BCD4-47BC-A02A-C3794585242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6517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15" name="TextBox 314">
                <a:extLst>
                  <a:ext uri="{FF2B5EF4-FFF2-40B4-BE49-F238E27FC236}">
                    <a16:creationId xmlns:a16="http://schemas.microsoft.com/office/drawing/2014/main" id="{D8117331-A2CF-42A8-BA83-C67A827854B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7432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16" name="TextBox 315">
                <a:extLst>
                  <a:ext uri="{FF2B5EF4-FFF2-40B4-BE49-F238E27FC236}">
                    <a16:creationId xmlns:a16="http://schemas.microsoft.com/office/drawing/2014/main" id="{CF625228-F5BC-4B04-B5AF-CB3777FA3C4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8346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17" name="TextBox 316">
                <a:extLst>
                  <a:ext uri="{FF2B5EF4-FFF2-40B4-BE49-F238E27FC236}">
                    <a16:creationId xmlns:a16="http://schemas.microsoft.com/office/drawing/2014/main" id="{4601B856-3EAB-4C44-B1DF-1BAE864F34D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9260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18" name="TextBox 317">
                <a:extLst>
                  <a:ext uri="{FF2B5EF4-FFF2-40B4-BE49-F238E27FC236}">
                    <a16:creationId xmlns:a16="http://schemas.microsoft.com/office/drawing/2014/main" id="{4FE449E1-FC06-4A54-A326-C8C9EB1791D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0175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19" name="TextBox 318">
                <a:extLst>
                  <a:ext uri="{FF2B5EF4-FFF2-40B4-BE49-F238E27FC236}">
                    <a16:creationId xmlns:a16="http://schemas.microsoft.com/office/drawing/2014/main" id="{5593AE92-087B-4FE9-8302-DF6A42CC1F9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1089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20" name="TextBox 319">
                <a:extLst>
                  <a:ext uri="{FF2B5EF4-FFF2-40B4-BE49-F238E27FC236}">
                    <a16:creationId xmlns:a16="http://schemas.microsoft.com/office/drawing/2014/main" id="{CB2D2F91-3830-498E-9B7D-02204561550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2004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21" name="TextBox 320">
                <a:extLst>
                  <a:ext uri="{FF2B5EF4-FFF2-40B4-BE49-F238E27FC236}">
                    <a16:creationId xmlns:a16="http://schemas.microsoft.com/office/drawing/2014/main" id="{D128A5CB-6708-46FB-9C16-CD1FA602240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2918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22" name="TextBox 321">
                <a:extLst>
                  <a:ext uri="{FF2B5EF4-FFF2-40B4-BE49-F238E27FC236}">
                    <a16:creationId xmlns:a16="http://schemas.microsoft.com/office/drawing/2014/main" id="{A2A443CD-8F64-42F5-B063-E87992CED36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3832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23" name="TextBox 322">
                <a:extLst>
                  <a:ext uri="{FF2B5EF4-FFF2-40B4-BE49-F238E27FC236}">
                    <a16:creationId xmlns:a16="http://schemas.microsoft.com/office/drawing/2014/main" id="{949F15D7-8FFF-49AC-A4B5-9F3CC8B7805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4747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24" name="TextBox 323">
                <a:extLst>
                  <a:ext uri="{FF2B5EF4-FFF2-40B4-BE49-F238E27FC236}">
                    <a16:creationId xmlns:a16="http://schemas.microsoft.com/office/drawing/2014/main" id="{6FFD4032-0DFC-45A9-9A55-A2DD327D0CB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5661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34C9A5A0-5A56-4128-874E-2F42DF9BA75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6576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50892D39-835F-4421-8289-6E67A9C6014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7490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19" name="Rectangle 218">
            <a:extLst>
              <a:ext uri="{FF2B5EF4-FFF2-40B4-BE49-F238E27FC236}">
                <a16:creationId xmlns:a16="http://schemas.microsoft.com/office/drawing/2014/main" id="{3AF70FBD-FB7C-4ACC-8C64-C7782B0B4D29}"/>
              </a:ext>
            </a:extLst>
          </p:cNvPr>
          <p:cNvSpPr/>
          <p:nvPr/>
        </p:nvSpPr>
        <p:spPr>
          <a:xfrm>
            <a:off x="5623475" y="5029200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👎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3AAD08F0-9CEB-47CC-9F50-84936DD5052B}"/>
              </a:ext>
            </a:extLst>
          </p:cNvPr>
          <p:cNvSpPr txBox="1">
            <a:spLocks/>
          </p:cNvSpPr>
          <p:nvPr/>
        </p:nvSpPr>
        <p:spPr>
          <a:xfrm>
            <a:off x="5486315" y="4680573"/>
            <a:ext cx="731520" cy="3657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1">
            <a:noAutofit/>
          </a:bodyPr>
          <a:lstStyle/>
          <a:p>
            <a:pPr algn="ctr"/>
            <a:r>
              <a:rPr lang="en-US" i="1" dirty="0"/>
              <a:t>a</a:t>
            </a:r>
            <a:r>
              <a:rPr lang="en-US" i="1" baseline="-25000" dirty="0"/>
              <a:t>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788AE7-C333-483C-832F-E31251EE9A5A}"/>
              </a:ext>
            </a:extLst>
          </p:cNvPr>
          <p:cNvGrpSpPr/>
          <p:nvPr/>
        </p:nvGrpSpPr>
        <p:grpSpPr>
          <a:xfrm>
            <a:off x="6007523" y="4041648"/>
            <a:ext cx="1798698" cy="2139696"/>
            <a:chOff x="4483523" y="4041648"/>
            <a:chExt cx="1798698" cy="2139696"/>
          </a:xfrm>
        </p:grpSpPr>
        <p:grpSp>
          <p:nvGrpSpPr>
            <p:cNvPr id="222" name="Group List">
              <a:extLst>
                <a:ext uri="{FF2B5EF4-FFF2-40B4-BE49-F238E27FC236}">
                  <a16:creationId xmlns:a16="http://schemas.microsoft.com/office/drawing/2014/main" id="{9A0B8723-5A63-4720-94AD-A23B5BBCB58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15627" y="4389120"/>
              <a:ext cx="140216" cy="1792224"/>
              <a:chOff x="3657600" y="914400"/>
              <a:chExt cx="228924" cy="2926080"/>
            </a:xfrm>
          </p:grpSpPr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5455CEFD-F418-4F33-A08C-AA507CCEC69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9144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A4757FEC-54B6-42AE-A6DE-F80336B5C53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0058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253264C6-6689-40A1-AB1A-427CE10113A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0972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66" name="TextBox 265">
                <a:extLst>
                  <a:ext uri="{FF2B5EF4-FFF2-40B4-BE49-F238E27FC236}">
                    <a16:creationId xmlns:a16="http://schemas.microsoft.com/office/drawing/2014/main" id="{1E42AF69-021D-47D5-A1A9-F8EDA882D2D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1887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67" name="TextBox 266">
                <a:extLst>
                  <a:ext uri="{FF2B5EF4-FFF2-40B4-BE49-F238E27FC236}">
                    <a16:creationId xmlns:a16="http://schemas.microsoft.com/office/drawing/2014/main" id="{F39F81F4-90E8-4907-9B17-05D0AB99286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2801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C2F9E00D-4719-45C1-BD31-8080A308F6A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3716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69" name="TextBox 268">
                <a:extLst>
                  <a:ext uri="{FF2B5EF4-FFF2-40B4-BE49-F238E27FC236}">
                    <a16:creationId xmlns:a16="http://schemas.microsoft.com/office/drawing/2014/main" id="{C1C9D98B-AF7A-4C68-9C90-2B833A5D986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4630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70" name="TextBox 269">
                <a:extLst>
                  <a:ext uri="{FF2B5EF4-FFF2-40B4-BE49-F238E27FC236}">
                    <a16:creationId xmlns:a16="http://schemas.microsoft.com/office/drawing/2014/main" id="{C5C145D7-BC15-46CD-BD73-21838D13161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5544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71" name="TextBox 270">
                <a:extLst>
                  <a:ext uri="{FF2B5EF4-FFF2-40B4-BE49-F238E27FC236}">
                    <a16:creationId xmlns:a16="http://schemas.microsoft.com/office/drawing/2014/main" id="{386B9AC8-5CCB-428E-BB44-D2F562270B7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6459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72" name="TextBox 271">
                <a:extLst>
                  <a:ext uri="{FF2B5EF4-FFF2-40B4-BE49-F238E27FC236}">
                    <a16:creationId xmlns:a16="http://schemas.microsoft.com/office/drawing/2014/main" id="{F40846F5-EA9C-4C1C-AE98-3457BFF1AD1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7373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73" name="TextBox 272">
                <a:extLst>
                  <a:ext uri="{FF2B5EF4-FFF2-40B4-BE49-F238E27FC236}">
                    <a16:creationId xmlns:a16="http://schemas.microsoft.com/office/drawing/2014/main" id="{C6378F20-653A-41FB-B899-C874C0FD7DB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8288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74" name="TextBox 273">
                <a:extLst>
                  <a:ext uri="{FF2B5EF4-FFF2-40B4-BE49-F238E27FC236}">
                    <a16:creationId xmlns:a16="http://schemas.microsoft.com/office/drawing/2014/main" id="{18815EF2-B4A6-441C-8344-FC6906A00F4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9202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25CE4E3C-CF05-4809-8459-25EEE068896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0116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CC1D9C64-BCA3-487A-A219-F2FDA339855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1031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351A5918-A27E-4049-9042-74BA9CBE2C1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1945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78" name="TextBox 277">
                <a:extLst>
                  <a:ext uri="{FF2B5EF4-FFF2-40B4-BE49-F238E27FC236}">
                    <a16:creationId xmlns:a16="http://schemas.microsoft.com/office/drawing/2014/main" id="{2A474A79-FB50-4D39-A34E-68243803091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2860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TextBox 278">
                <a:extLst>
                  <a:ext uri="{FF2B5EF4-FFF2-40B4-BE49-F238E27FC236}">
                    <a16:creationId xmlns:a16="http://schemas.microsoft.com/office/drawing/2014/main" id="{A5E5E064-F31E-47F5-8D93-A18329CD2E0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3774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80" name="TextBox 279">
                <a:extLst>
                  <a:ext uri="{FF2B5EF4-FFF2-40B4-BE49-F238E27FC236}">
                    <a16:creationId xmlns:a16="http://schemas.microsoft.com/office/drawing/2014/main" id="{F2AF361B-537B-4AA6-84DE-40FDAB3CEA4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4688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81" name="TextBox 280">
                <a:extLst>
                  <a:ext uri="{FF2B5EF4-FFF2-40B4-BE49-F238E27FC236}">
                    <a16:creationId xmlns:a16="http://schemas.microsoft.com/office/drawing/2014/main" id="{262F8D7C-224D-47E9-B7A8-A6933AB3EDC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5603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82" name="TextBox 281">
                <a:extLst>
                  <a:ext uri="{FF2B5EF4-FFF2-40B4-BE49-F238E27FC236}">
                    <a16:creationId xmlns:a16="http://schemas.microsoft.com/office/drawing/2014/main" id="{AF847F9E-88D9-4C96-899D-70FEE88D5DC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6517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83" name="TextBox 282">
                <a:extLst>
                  <a:ext uri="{FF2B5EF4-FFF2-40B4-BE49-F238E27FC236}">
                    <a16:creationId xmlns:a16="http://schemas.microsoft.com/office/drawing/2014/main" id="{8F354264-6C85-4D7D-9A98-4F9F7BD5C9A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7432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84" name="TextBox 283">
                <a:extLst>
                  <a:ext uri="{FF2B5EF4-FFF2-40B4-BE49-F238E27FC236}">
                    <a16:creationId xmlns:a16="http://schemas.microsoft.com/office/drawing/2014/main" id="{7A5FBE95-5E81-44DC-91AF-1B138E28838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8346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85" name="TextBox 284">
                <a:extLst>
                  <a:ext uri="{FF2B5EF4-FFF2-40B4-BE49-F238E27FC236}">
                    <a16:creationId xmlns:a16="http://schemas.microsoft.com/office/drawing/2014/main" id="{AAC1BF43-B5BC-4993-99EA-2044F130FA9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9260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86" name="TextBox 285">
                <a:extLst>
                  <a:ext uri="{FF2B5EF4-FFF2-40B4-BE49-F238E27FC236}">
                    <a16:creationId xmlns:a16="http://schemas.microsoft.com/office/drawing/2014/main" id="{22B34791-03F0-43B9-B5B1-EE4F3FBF021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0175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87" name="TextBox 286">
                <a:extLst>
                  <a:ext uri="{FF2B5EF4-FFF2-40B4-BE49-F238E27FC236}">
                    <a16:creationId xmlns:a16="http://schemas.microsoft.com/office/drawing/2014/main" id="{82DA616D-74AD-443A-B0AC-6EDCC658C65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1089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C41CE276-DE47-4A22-A675-880E794B0B4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2004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89" name="TextBox 288">
                <a:extLst>
                  <a:ext uri="{FF2B5EF4-FFF2-40B4-BE49-F238E27FC236}">
                    <a16:creationId xmlns:a16="http://schemas.microsoft.com/office/drawing/2014/main" id="{8D145FD3-55B4-4D8C-ACEE-D14A678C6BB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2918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90" name="TextBox 289">
                <a:extLst>
                  <a:ext uri="{FF2B5EF4-FFF2-40B4-BE49-F238E27FC236}">
                    <a16:creationId xmlns:a16="http://schemas.microsoft.com/office/drawing/2014/main" id="{F4F6516E-EDC0-4C9F-A917-1DC1778F33C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3832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91" name="TextBox 290">
                <a:extLst>
                  <a:ext uri="{FF2B5EF4-FFF2-40B4-BE49-F238E27FC236}">
                    <a16:creationId xmlns:a16="http://schemas.microsoft.com/office/drawing/2014/main" id="{2CA981EC-A31C-4350-9D9D-BDEAADA4B84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4747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92" name="TextBox 291">
                <a:extLst>
                  <a:ext uri="{FF2B5EF4-FFF2-40B4-BE49-F238E27FC236}">
                    <a16:creationId xmlns:a16="http://schemas.microsoft.com/office/drawing/2014/main" id="{D35B3B0F-0697-47A1-B75D-710050C0A10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5661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93" name="TextBox 292">
                <a:extLst>
                  <a:ext uri="{FF2B5EF4-FFF2-40B4-BE49-F238E27FC236}">
                    <a16:creationId xmlns:a16="http://schemas.microsoft.com/office/drawing/2014/main" id="{1FEE1087-1D16-48C4-A56B-57362715867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6576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94" name="TextBox 293">
                <a:extLst>
                  <a:ext uri="{FF2B5EF4-FFF2-40B4-BE49-F238E27FC236}">
                    <a16:creationId xmlns:a16="http://schemas.microsoft.com/office/drawing/2014/main" id="{8AA53486-89F2-4D06-967A-0F5752EA6F5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7490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3" name="TextBox 222">
                  <a:extLst>
                    <a:ext uri="{FF2B5EF4-FFF2-40B4-BE49-F238E27FC236}">
                      <a16:creationId xmlns:a16="http://schemas.microsoft.com/office/drawing/2014/main" id="{0F76151B-1284-46EC-B0BA-9F85CAA2C6F4}"/>
                    </a:ext>
                  </a:extLst>
                </p:cNvPr>
                <p:cNvSpPr txBox="1"/>
                <p:nvPr/>
              </p:nvSpPr>
              <p:spPr>
                <a:xfrm>
                  <a:off x="4483523" y="4041648"/>
                  <a:ext cx="1798698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000"/>
                          <m:t>Pr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m:rPr>
                            <m:nor/>
                          </m:rPr>
                          <a:rPr lang="en-US" sz="2000" i="1"/>
                          <m:t>a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∣¬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000" i="1"/>
                              <m:t>a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2000" i="1"/>
                              <m:t>1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,¬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000" i="1"/>
                              <m:t>a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2000" i="1"/>
                              <m:t>2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23" name="TextBox 222">
                  <a:extLst>
                    <a:ext uri="{FF2B5EF4-FFF2-40B4-BE49-F238E27FC236}">
                      <a16:creationId xmlns:a16="http://schemas.microsoft.com/office/drawing/2014/main" id="{0F76151B-1284-46EC-B0BA-9F85CAA2C6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3523" y="4041648"/>
                  <a:ext cx="1798698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2703" t="-2000" r="-4392" b="-3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E5351E1B-0436-464D-AA33-10B47DBD20DB}"/>
              </a:ext>
            </a:extLst>
          </p:cNvPr>
          <p:cNvCxnSpPr>
            <a:cxnSpLocks/>
            <a:stCxn id="263" idx="3"/>
            <a:endCxn id="227" idx="1"/>
          </p:cNvCxnSpPr>
          <p:nvPr/>
        </p:nvCxnSpPr>
        <p:spPr>
          <a:xfrm>
            <a:off x="6979843" y="4417125"/>
            <a:ext cx="691888" cy="4395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4BE7E7CF-5BC6-4027-835A-2A28821A8BB4}"/>
              </a:ext>
            </a:extLst>
          </p:cNvPr>
          <p:cNvCxnSpPr>
            <a:cxnSpLocks/>
            <a:stCxn id="231" idx="1"/>
            <a:endCxn id="227" idx="3"/>
          </p:cNvCxnSpPr>
          <p:nvPr/>
        </p:nvCxnSpPr>
        <p:spPr>
          <a:xfrm flipH="1">
            <a:off x="8403251" y="4417125"/>
            <a:ext cx="621792" cy="439583"/>
          </a:xfrm>
          <a:prstGeom prst="line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Rectangle 225">
            <a:extLst>
              <a:ext uri="{FF2B5EF4-FFF2-40B4-BE49-F238E27FC236}">
                <a16:creationId xmlns:a16="http://schemas.microsoft.com/office/drawing/2014/main" id="{1FA7AA2C-6B08-4D79-B832-2728143D98C2}"/>
              </a:ext>
            </a:extLst>
          </p:cNvPr>
          <p:cNvSpPr/>
          <p:nvPr/>
        </p:nvSpPr>
        <p:spPr>
          <a:xfrm>
            <a:off x="7799747" y="4303038"/>
            <a:ext cx="463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👍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1B2D2591-934C-4415-B3E7-012AE025A61D}"/>
              </a:ext>
            </a:extLst>
          </p:cNvPr>
          <p:cNvSpPr txBox="1">
            <a:spLocks/>
          </p:cNvSpPr>
          <p:nvPr/>
        </p:nvSpPr>
        <p:spPr>
          <a:xfrm>
            <a:off x="7671731" y="4673827"/>
            <a:ext cx="731520" cy="3657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1">
            <a:noAutofit/>
          </a:bodyPr>
          <a:lstStyle/>
          <a:p>
            <a:pPr algn="ctr"/>
            <a:r>
              <a:rPr lang="en-US" i="1" dirty="0"/>
              <a:t>a</a:t>
            </a:r>
            <a:r>
              <a:rPr lang="en-US" i="1" baseline="-25000" dirty="0"/>
              <a:t>3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E7329D9-2FBD-4B63-9229-397EAF409F63}"/>
              </a:ext>
            </a:extLst>
          </p:cNvPr>
          <p:cNvGrpSpPr/>
          <p:nvPr/>
        </p:nvGrpSpPr>
        <p:grpSpPr>
          <a:xfrm>
            <a:off x="7946052" y="4042592"/>
            <a:ext cx="2152063" cy="2138752"/>
            <a:chOff x="6422051" y="4042592"/>
            <a:chExt cx="2152063" cy="2138752"/>
          </a:xfrm>
        </p:grpSpPr>
        <p:grpSp>
          <p:nvGrpSpPr>
            <p:cNvPr id="229" name="Group List">
              <a:extLst>
                <a:ext uri="{FF2B5EF4-FFF2-40B4-BE49-F238E27FC236}">
                  <a16:creationId xmlns:a16="http://schemas.microsoft.com/office/drawing/2014/main" id="{69DADC11-7FA2-4220-942A-9BDEFC87B00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01043" y="4389120"/>
              <a:ext cx="140216" cy="1792224"/>
              <a:chOff x="3657600" y="914400"/>
              <a:chExt cx="228924" cy="2926080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2E94380F-7427-4E9B-92BB-75264B913FD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914400"/>
                <a:ext cx="228924" cy="9144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32" name="TextBox 231">
                <a:extLst>
                  <a:ext uri="{FF2B5EF4-FFF2-40B4-BE49-F238E27FC236}">
                    <a16:creationId xmlns:a16="http://schemas.microsoft.com/office/drawing/2014/main" id="{00EDBB34-94B2-4F3E-A19E-827195F7BE0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0058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33" name="TextBox 232">
                <a:extLst>
                  <a:ext uri="{FF2B5EF4-FFF2-40B4-BE49-F238E27FC236}">
                    <a16:creationId xmlns:a16="http://schemas.microsoft.com/office/drawing/2014/main" id="{C31D31C3-CC95-400D-8E1F-27B32ED60AB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0972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34" name="TextBox 233">
                <a:extLst>
                  <a:ext uri="{FF2B5EF4-FFF2-40B4-BE49-F238E27FC236}">
                    <a16:creationId xmlns:a16="http://schemas.microsoft.com/office/drawing/2014/main" id="{4367D6E6-0CB8-4451-88DD-286096FF509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1887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2C0DCA3C-0D8E-42A2-B410-5EBB8CA7D0B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2801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36" name="TextBox 235">
                <a:extLst>
                  <a:ext uri="{FF2B5EF4-FFF2-40B4-BE49-F238E27FC236}">
                    <a16:creationId xmlns:a16="http://schemas.microsoft.com/office/drawing/2014/main" id="{EF399FF5-F6F8-415E-AC21-37794758A8B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3716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37" name="TextBox 236">
                <a:extLst>
                  <a:ext uri="{FF2B5EF4-FFF2-40B4-BE49-F238E27FC236}">
                    <a16:creationId xmlns:a16="http://schemas.microsoft.com/office/drawing/2014/main" id="{1A2D42AB-DA4A-4D5A-9E02-EE65DF69B72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4630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41F7EE9E-3D37-4C92-B434-A4C2DEB6A66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5544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27E103CE-D868-4FAC-8966-B5F732E4EE8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6459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966C11A6-4D7E-4A64-8E11-121D0A4DD7D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7373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41" name="TextBox 240">
                <a:extLst>
                  <a:ext uri="{FF2B5EF4-FFF2-40B4-BE49-F238E27FC236}">
                    <a16:creationId xmlns:a16="http://schemas.microsoft.com/office/drawing/2014/main" id="{425773C9-EB68-443A-B826-E6D40ABC4E1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8288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7484CCD0-33F3-4CFE-9A6B-E52E64E3D70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9202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22C04B5A-4F95-45A2-8092-D6ACB1BDEFB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0116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DDF966FC-7865-4159-976B-1323E54CC68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1031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E8546223-EC50-4840-94F8-8FE95BE1A20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1945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2639EA49-FE4C-406C-B6BA-919F93E6E4A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2860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6090EC0C-84AB-4AEA-823A-378EBA6B6BD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3774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734ED263-D2E5-469E-B32E-D8DC113BA35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4688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CDA09204-F953-48D5-B670-B863D9CB3FD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5603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1BEE856B-6E15-4A3F-87A9-9610196B58C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6517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51" name="TextBox 250">
                <a:extLst>
                  <a:ext uri="{FF2B5EF4-FFF2-40B4-BE49-F238E27FC236}">
                    <a16:creationId xmlns:a16="http://schemas.microsoft.com/office/drawing/2014/main" id="{88C50446-C081-4D89-A861-2C2F6FB64C1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7432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52" name="TextBox 251">
                <a:extLst>
                  <a:ext uri="{FF2B5EF4-FFF2-40B4-BE49-F238E27FC236}">
                    <a16:creationId xmlns:a16="http://schemas.microsoft.com/office/drawing/2014/main" id="{53CDEB6D-4E0A-4039-8B83-87051C2F7A3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8346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53" name="TextBox 252">
                <a:extLst>
                  <a:ext uri="{FF2B5EF4-FFF2-40B4-BE49-F238E27FC236}">
                    <a16:creationId xmlns:a16="http://schemas.microsoft.com/office/drawing/2014/main" id="{918928E1-32CA-4A68-A1AB-B5A72625909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9260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54" name="TextBox 253">
                <a:extLst>
                  <a:ext uri="{FF2B5EF4-FFF2-40B4-BE49-F238E27FC236}">
                    <a16:creationId xmlns:a16="http://schemas.microsoft.com/office/drawing/2014/main" id="{91B57441-A50B-4109-A18C-7B7E212595B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0175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A87C515E-0C8B-4A1A-BF24-834C4A7F509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1089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56" name="TextBox 255">
                <a:extLst>
                  <a:ext uri="{FF2B5EF4-FFF2-40B4-BE49-F238E27FC236}">
                    <a16:creationId xmlns:a16="http://schemas.microsoft.com/office/drawing/2014/main" id="{AF30F79F-1B09-4C1D-8526-B7AD7ECDF08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2004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57" name="TextBox 256">
                <a:extLst>
                  <a:ext uri="{FF2B5EF4-FFF2-40B4-BE49-F238E27FC236}">
                    <a16:creationId xmlns:a16="http://schemas.microsoft.com/office/drawing/2014/main" id="{960D8EBE-798E-48C6-A458-0D8851768C5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2918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58" name="TextBox 257">
                <a:extLst>
                  <a:ext uri="{FF2B5EF4-FFF2-40B4-BE49-F238E27FC236}">
                    <a16:creationId xmlns:a16="http://schemas.microsoft.com/office/drawing/2014/main" id="{2B19CBDE-CD81-4A5B-BE9C-4E6D23F95D7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3832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59" name="TextBox 258">
                <a:extLst>
                  <a:ext uri="{FF2B5EF4-FFF2-40B4-BE49-F238E27FC236}">
                    <a16:creationId xmlns:a16="http://schemas.microsoft.com/office/drawing/2014/main" id="{A1784B07-6998-4024-B7BE-7F1C5864004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4747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A4C80F6B-AE68-44AA-861E-B893744B04A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5661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3D5AEF88-47E7-4DE6-92B3-A7F5E06E8A2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6576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62" name="TextBox 261">
                <a:extLst>
                  <a:ext uri="{FF2B5EF4-FFF2-40B4-BE49-F238E27FC236}">
                    <a16:creationId xmlns:a16="http://schemas.microsoft.com/office/drawing/2014/main" id="{3DA45E6B-0772-41DD-9139-1C04BE5D2C1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7490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0" name="TextBox 229">
                  <a:extLst>
                    <a:ext uri="{FF2B5EF4-FFF2-40B4-BE49-F238E27FC236}">
                      <a16:creationId xmlns:a16="http://schemas.microsoft.com/office/drawing/2014/main" id="{32B90221-7414-4295-A2CB-7BB29171B135}"/>
                    </a:ext>
                  </a:extLst>
                </p:cNvPr>
                <p:cNvSpPr txBox="1"/>
                <p:nvPr/>
              </p:nvSpPr>
              <p:spPr>
                <a:xfrm>
                  <a:off x="6422051" y="4042592"/>
                  <a:ext cx="2152063" cy="3458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000"/>
                          <m:t>Pr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000" i="1"/>
                          <m:t>a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∣¬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000" i="1"/>
                              <m:t>a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2000" i="1"/>
                              <m:t>1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,¬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000" i="1"/>
                              <m:t>a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2000" i="1"/>
                              <m:t>2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000" i="1"/>
                              <m:t>a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2000" i="1"/>
                              <m:t>3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30" name="TextBox 229">
                  <a:extLst>
                    <a:ext uri="{FF2B5EF4-FFF2-40B4-BE49-F238E27FC236}">
                      <a16:creationId xmlns:a16="http://schemas.microsoft.com/office/drawing/2014/main" id="{32B90221-7414-4295-A2CB-7BB29171B1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2051" y="4042592"/>
                  <a:ext cx="2152063" cy="345800"/>
                </a:xfrm>
                <a:prstGeom prst="rect">
                  <a:avLst/>
                </a:prstGeom>
                <a:blipFill>
                  <a:blip r:embed="rId7"/>
                  <a:stretch>
                    <a:fillRect l="-2260" r="-3672" b="-280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DC25E6A8-2773-4813-9C5B-7EC9F471FD60}"/>
              </a:ext>
            </a:extLst>
          </p:cNvPr>
          <p:cNvSpPr/>
          <p:nvPr/>
        </p:nvSpPr>
        <p:spPr>
          <a:xfrm>
            <a:off x="4849859" y="3802894"/>
            <a:ext cx="2583508" cy="865121"/>
          </a:xfrm>
          <a:prstGeom prst="wedgeRectCallout">
            <a:avLst>
              <a:gd name="adj1" fmla="val -67541"/>
              <a:gd name="adj2" fmla="val -54459"/>
            </a:avLst>
          </a:prstGeom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Few true alarms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Lots of false alarms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Not ordered</a:t>
            </a:r>
          </a:p>
        </p:txBody>
      </p:sp>
    </p:spTree>
    <p:extLst>
      <p:ext uri="{BB962C8B-B14F-4D97-AF65-F5344CB8AC3E}">
        <p14:creationId xmlns:p14="http://schemas.microsoft.com/office/powerpoint/2010/main" val="43789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/>
      <p:bldP spid="215" grpId="0"/>
      <p:bldP spid="216" grpId="0" animBg="1"/>
      <p:bldP spid="219" grpId="0"/>
      <p:bldP spid="220" grpId="0" animBg="1"/>
      <p:bldP spid="226" grpId="0"/>
      <p:bldP spid="227" grpId="0" animBg="1"/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7759A1-056F-460E-B906-5CE39C3DD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ESEC / FSE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517C51-FD50-4984-AE46-0B6F7AD73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Boosting Static Analysis Accuracy with Instrumented Test Executions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A05997-4A18-40FA-B94E-36D04C9FB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D330-7B2D-456A-9ADF-254437783C9D}" type="slidenum">
              <a:rPr lang="en-US" smtClean="0"/>
              <a:t>18</a:t>
            </a:fld>
            <a:endParaRPr lang="en-US"/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20773C4E-19B5-45CC-AB1F-258CB5FAB0E4}"/>
              </a:ext>
            </a:extLst>
          </p:cNvPr>
          <p:cNvGrpSpPr/>
          <p:nvPr/>
        </p:nvGrpSpPr>
        <p:grpSpPr>
          <a:xfrm>
            <a:off x="2212397" y="4041648"/>
            <a:ext cx="7885718" cy="2142744"/>
            <a:chOff x="2212397" y="4041648"/>
            <a:chExt cx="7885718" cy="214274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97FA228-6CD8-406A-962C-9FAE75D14269}"/>
                </a:ext>
              </a:extLst>
            </p:cNvPr>
            <p:cNvCxnSpPr>
              <a:stCxn id="12" idx="3"/>
              <a:endCxn id="45" idx="1"/>
            </p:cNvCxnSpPr>
            <p:nvPr/>
          </p:nvCxnSpPr>
          <p:spPr>
            <a:xfrm>
              <a:off x="2609395" y="4420173"/>
              <a:ext cx="691504" cy="43653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1F8DF44-CCE7-471E-9C84-6E3A4CABAD68}"/>
                </a:ext>
              </a:extLst>
            </p:cNvPr>
            <p:cNvCxnSpPr>
              <a:cxnSpLocks/>
              <a:stCxn id="80" idx="1"/>
              <a:endCxn id="45" idx="3"/>
            </p:cNvCxnSpPr>
            <p:nvPr/>
          </p:nvCxnSpPr>
          <p:spPr>
            <a:xfrm flipH="1" flipV="1">
              <a:off x="4032419" y="4856707"/>
              <a:ext cx="621792" cy="1296634"/>
            </a:xfrm>
            <a:prstGeom prst="line">
              <a:avLst/>
            </a:prstGeom>
            <a:ln w="28575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C735390-3E76-4FDC-9990-0800E1CF0207}"/>
                </a:ext>
              </a:extLst>
            </p:cNvPr>
            <p:cNvCxnSpPr>
              <a:cxnSpLocks/>
              <a:stCxn id="49" idx="3"/>
              <a:endCxn id="82" idx="1"/>
            </p:cNvCxnSpPr>
            <p:nvPr/>
          </p:nvCxnSpPr>
          <p:spPr>
            <a:xfrm>
              <a:off x="4794427" y="4417125"/>
              <a:ext cx="691888" cy="44632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C32408C-2779-4198-A1E0-0D2E936DC4F5}"/>
                </a:ext>
              </a:extLst>
            </p:cNvPr>
            <p:cNvCxnSpPr>
              <a:cxnSpLocks/>
              <a:stCxn id="116" idx="1"/>
              <a:endCxn id="82" idx="3"/>
            </p:cNvCxnSpPr>
            <p:nvPr/>
          </p:nvCxnSpPr>
          <p:spPr>
            <a:xfrm flipH="1" flipV="1">
              <a:off x="6217835" y="4863454"/>
              <a:ext cx="621792" cy="1233881"/>
            </a:xfrm>
            <a:prstGeom prst="line">
              <a:avLst/>
            </a:prstGeom>
            <a:ln w="28575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33E29DC-F4AE-49B9-B3D7-47FB11919BBC}"/>
                </a:ext>
              </a:extLst>
            </p:cNvPr>
            <p:cNvGrpSpPr/>
            <p:nvPr/>
          </p:nvGrpSpPr>
          <p:grpSpPr>
            <a:xfrm>
              <a:off x="2212397" y="4041648"/>
              <a:ext cx="642804" cy="2142744"/>
              <a:chOff x="688397" y="4041648"/>
              <a:chExt cx="642804" cy="214274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96D68452-3D1D-44F0-B8CB-FC312810A373}"/>
                      </a:ext>
                    </a:extLst>
                  </p:cNvPr>
                  <p:cNvSpPr txBox="1"/>
                  <p:nvPr/>
                </p:nvSpPr>
                <p:spPr>
                  <a:xfrm>
                    <a:off x="688397" y="4041648"/>
                    <a:ext cx="642804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2000"/>
                            <m:t>Pr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m:rPr>
                              <m:nor/>
                            </m:rPr>
                            <a:rPr lang="en-US" sz="2000" i="1"/>
                            <m:t>a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211" name="TextBox 210">
                    <a:extLst>
                      <a:ext uri="{FF2B5EF4-FFF2-40B4-BE49-F238E27FC236}">
                        <a16:creationId xmlns:a16="http://schemas.microsoft.com/office/drawing/2014/main" id="{4BD208F1-FB9D-4740-8573-D9232031738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8397" y="4041648"/>
                    <a:ext cx="642804" cy="30777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6667" t="-2000" r="-13333" b="-36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1" name="Group List">
                <a:extLst>
                  <a:ext uri="{FF2B5EF4-FFF2-40B4-BE49-F238E27FC236}">
                    <a16:creationId xmlns:a16="http://schemas.microsoft.com/office/drawing/2014/main" id="{FF4473F3-5972-4492-970C-DAB22F55A90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45179" y="4392168"/>
                <a:ext cx="140216" cy="1792224"/>
                <a:chOff x="3657600" y="914400"/>
                <a:chExt cx="228924" cy="2926080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4709DB3-32D8-4329-9A77-BA612C76D0CC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91440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406CC0D-8E63-4B77-9854-3F1CFAE67485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00584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F9338D2-3019-4463-89EC-7B641A633B99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09728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B8B959D-975D-4B1B-B850-792BDA06056B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18872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B7219B1-0ADE-4891-B35C-E76564A0DBE7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28016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46C0EFD-DFBE-4244-9C9E-59D3D33286B6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37160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24D890E-CB85-4DE3-B288-3C04616D38D1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46304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A9FC767-CB3F-48B5-A7A0-BCBB694FC9ED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55448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1EC6E13-FE96-4AC7-B971-1A903F628651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64592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7CBC1EFD-EF06-4B94-8AA8-E5CF2837CE73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73736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DE25251-BD21-4A8C-BBBB-160B5BD25870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82880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45FF60C-0E87-4439-8B99-5E1416FE41FE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92024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BB0EA5B-D29E-42CC-8CBD-3A6092991A45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01168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AC8BD36-E574-45A5-A73E-3219C52ED7B0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10312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085D61B-25FF-4F7C-8DAB-BEFC362151EA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19456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6DA7247-4C79-4F19-BC16-6950E57947D9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28600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4ACBBA2-2127-4D33-B9BC-B48451D363E3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37744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8719B5A-0138-4602-B35D-26373F05378A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46888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5AEB537-3D24-40A8-B062-F972E3B04BDB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56032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86AFF4D-0089-4CDC-B464-CA19BF4BA4FD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65176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96A8E98-CFEA-485F-B389-F1B55A421539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74320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62E581B3-21E2-4525-B64E-4E3579F992AB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83464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34644C3-4415-4E0A-9F58-D39A54AECEA7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92608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12D444D-DD71-46F0-AAC7-3970F433FECE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01752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4F141D8-3C23-4538-8F28-18E6CB44CE13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10896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27ACDAC-160B-45E2-A9E1-60BBDE63A7A5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20040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E58B4E5D-96A0-414F-9538-3C6159D08A18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29184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87423D64-ACBD-4670-944A-7FCF25138D4F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38328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6017F9A-F656-4AD9-A3EE-A73D40DBF607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47472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BFF97C3-AB55-4905-947F-8F8A0D2A271E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56616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23EC8348-9036-42B7-B632-FC68949F6DDB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65760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A9659D0D-B933-40EC-86AB-BBF29DA1476D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74904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E0A1319-F272-46D3-8A6A-905F42F6769B}"/>
                </a:ext>
              </a:extLst>
            </p:cNvPr>
            <p:cNvSpPr/>
            <p:nvPr/>
          </p:nvSpPr>
          <p:spPr>
            <a:xfrm>
              <a:off x="3428915" y="5029200"/>
              <a:ext cx="4700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👎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F971160-1BE9-48BB-B23C-1CC1F09B1BE7}"/>
                </a:ext>
              </a:extLst>
            </p:cNvPr>
            <p:cNvSpPr txBox="1">
              <a:spLocks/>
            </p:cNvSpPr>
            <p:nvPr/>
          </p:nvSpPr>
          <p:spPr>
            <a:xfrm>
              <a:off x="3300899" y="4673827"/>
              <a:ext cx="731520" cy="36576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 anchorCtr="1">
              <a:noAutofit/>
            </a:bodyPr>
            <a:lstStyle/>
            <a:p>
              <a:pPr algn="ctr"/>
              <a:r>
                <a:rPr lang="en-US" i="1" dirty="0"/>
                <a:t>a</a:t>
              </a:r>
              <a:r>
                <a:rPr lang="en-US" i="1" baseline="-25000" dirty="0"/>
                <a:t>1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8AB839A-C19D-48EB-A507-40C4AF31C2C7}"/>
                </a:ext>
              </a:extLst>
            </p:cNvPr>
            <p:cNvGrpSpPr/>
            <p:nvPr/>
          </p:nvGrpSpPr>
          <p:grpSpPr>
            <a:xfrm>
              <a:off x="4105571" y="4041648"/>
              <a:ext cx="1234120" cy="2139696"/>
              <a:chOff x="2581571" y="4041648"/>
              <a:chExt cx="1234120" cy="213969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DFBFD30B-D07F-40BC-A7C5-2F8036EACE8D}"/>
                      </a:ext>
                    </a:extLst>
                  </p:cNvPr>
                  <p:cNvSpPr txBox="1"/>
                  <p:nvPr/>
                </p:nvSpPr>
                <p:spPr>
                  <a:xfrm>
                    <a:off x="2581571" y="4041648"/>
                    <a:ext cx="1234120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2000"/>
                            <m:t>Pr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m:rPr>
                              <m:nor/>
                            </m:rPr>
                            <a:rPr lang="en-US" sz="2000" i="1"/>
                            <m:t>a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∣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¬</m:t>
                          </m:r>
                          <m:r>
                            <m:rPr>
                              <m:nor/>
                            </m:rPr>
                            <a:rPr lang="en-US" sz="2000" i="1">
                              <a:ea typeface="Cambria Math" panose="02040503050406030204" pitchFamily="18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en-US" sz="2000" i="1" baseline="-25000"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210" name="TextBox 209">
                    <a:extLst>
                      <a:ext uri="{FF2B5EF4-FFF2-40B4-BE49-F238E27FC236}">
                        <a16:creationId xmlns:a16="http://schemas.microsoft.com/office/drawing/2014/main" id="{C607A05F-B910-4977-9E5D-5A5784BBBD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81571" y="4041648"/>
                    <a:ext cx="1234120" cy="30777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448" t="-2000" r="-6404" b="-36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48" name="Group List">
                <a:extLst>
                  <a:ext uri="{FF2B5EF4-FFF2-40B4-BE49-F238E27FC236}">
                    <a16:creationId xmlns:a16="http://schemas.microsoft.com/office/drawing/2014/main" id="{32E28884-68B0-4B18-BACC-3DE17929639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130211" y="4389120"/>
                <a:ext cx="140216" cy="1792224"/>
                <a:chOff x="3657600" y="914400"/>
                <a:chExt cx="228924" cy="2926080"/>
              </a:xfrm>
            </p:grpSpPr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4D4EAC3F-CE9D-4883-BEEB-457D89E6ACDE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91440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EA35A570-DC00-4D44-ADD7-882C1B911A45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00584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E86D5E32-D989-4AAE-B210-AB14A149F0FD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09728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299E6F47-62F9-4273-B2E0-214B3D93FD25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18872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A22D4BB4-EC53-4FB8-8DFA-27493CB6778B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28016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5D7FB57B-67BE-481C-A17C-EC39F1762D42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37160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51EF314A-CE04-499B-BE04-DA68255ADD99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46304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587E0F2-CE25-4916-953D-F666A1C8A68F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55448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5A81101D-923F-4BD5-BFBD-B2271AEFE286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64592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7AABF22A-C081-425C-AEDE-1F25E58D0C07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73736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2E61AA13-1063-4F2C-AD3D-EC2FA1B38A51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82880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7402DB29-CDE4-4819-9790-4AF9425C25BF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92024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DC1533F5-48F8-4A48-A12E-5E297BE192E8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01168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AF6C80C0-FA6D-4CC9-B297-875E1C96D4D6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10312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B163F45B-0D6F-45F7-8840-42A89D9CDDCB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19456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AB6851D9-0B90-4F24-A652-12932F778670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28600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AE01AB8-53AB-4454-B86F-BA9D4CF40764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37744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FDA89182-3595-4B32-BF1F-7D207A8FD0F3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46888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E760B7E6-C0AF-4D91-BF9D-786B1FD218C1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56032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C251B0A7-8D26-4CBE-9B49-3E890C590C18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65176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F9AE8671-31A3-44EE-BA5B-D244B61096A4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74320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A7C2DAE9-307B-4DEA-A429-A130AC7C485D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83464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F2EF80ED-16D2-48A6-AE33-E64C04E47822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92608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7573FDEA-1CEA-47B6-9B1E-F5C97BF6A708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01752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67DCC3BC-3337-4CF5-89E3-E328D300D074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10896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C90D63FB-5B62-49BD-AE52-D3CAE6BA8243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20040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331661E7-EC32-4FB2-9B97-0252F018D35D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29184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6D5DEF85-3E57-4070-9831-A0F54FC26360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38328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D9380B07-8023-4B42-9A9D-5E32628C2592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47472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C27D9E27-C3B5-459F-8E41-E7AC1856E222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56616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FA014A3B-6E46-472C-93A2-0F9ACB771ED9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65760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C04EC4B8-62DE-48BB-92BF-092F26240682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74904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8DFA9BF3-042D-44E4-BB0D-844E3AEA05F0}"/>
                </a:ext>
              </a:extLst>
            </p:cNvPr>
            <p:cNvSpPr/>
            <p:nvPr/>
          </p:nvSpPr>
          <p:spPr>
            <a:xfrm>
              <a:off x="5623475" y="5029200"/>
              <a:ext cx="4700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👎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2D6C668-7564-4D40-BF21-D6A008342D6F}"/>
                </a:ext>
              </a:extLst>
            </p:cNvPr>
            <p:cNvSpPr txBox="1">
              <a:spLocks/>
            </p:cNvSpPr>
            <p:nvPr/>
          </p:nvSpPr>
          <p:spPr>
            <a:xfrm>
              <a:off x="5486315" y="4680573"/>
              <a:ext cx="731520" cy="36576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 anchorCtr="1">
              <a:noAutofit/>
            </a:bodyPr>
            <a:lstStyle/>
            <a:p>
              <a:pPr algn="ctr"/>
              <a:r>
                <a:rPr lang="en-US" i="1" dirty="0"/>
                <a:t>a</a:t>
              </a:r>
              <a:r>
                <a:rPr lang="en-US" i="1" baseline="-25000" dirty="0"/>
                <a:t>2</a:t>
              </a: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C35146D9-0F1D-4032-88AA-F5928511F838}"/>
                </a:ext>
              </a:extLst>
            </p:cNvPr>
            <p:cNvGrpSpPr/>
            <p:nvPr/>
          </p:nvGrpSpPr>
          <p:grpSpPr>
            <a:xfrm>
              <a:off x="6007523" y="4041648"/>
              <a:ext cx="1798698" cy="2139696"/>
              <a:chOff x="4483523" y="4041648"/>
              <a:chExt cx="1798698" cy="2139696"/>
            </a:xfrm>
          </p:grpSpPr>
          <p:grpSp>
            <p:nvGrpSpPr>
              <p:cNvPr id="84" name="Group List">
                <a:extLst>
                  <a:ext uri="{FF2B5EF4-FFF2-40B4-BE49-F238E27FC236}">
                    <a16:creationId xmlns:a16="http://schemas.microsoft.com/office/drawing/2014/main" id="{A2AD7A4D-EEBD-49D2-B122-AF24FF0A6BC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15627" y="4389120"/>
                <a:ext cx="140216" cy="1792224"/>
                <a:chOff x="3657600" y="914400"/>
                <a:chExt cx="228924" cy="2926080"/>
              </a:xfrm>
            </p:grpSpPr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2B2EB7B4-9C97-45F7-A64B-B8DBAD357DC5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91440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57B64BB1-724D-4D2A-B022-23B8BFFDAC54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00584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B4F401B4-CB45-4716-AF97-A6A041F37246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09728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E5F41DF7-B9FC-4A0C-97C7-6F3897FFFBE6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18872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BA321E64-0C5D-47E0-8132-990583998865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28016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09B64A17-EA85-4FBF-92A3-1F501F0FE3FF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37160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AA5E680D-13F8-4942-A404-DE7756383999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46304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080890C7-0AFE-414B-B578-6EEE2A1BC5F5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55448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15C76B02-7184-4A1C-A102-47E26F5164A3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64592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B59D43B5-3251-406C-87D5-6909825DA6FF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73736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1298E1DA-CADF-4384-A24E-70E2274D10B1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82880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E3EBE8B1-B75C-4DB1-89BE-40C642AFE50F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92024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D56C1874-8661-4688-8EB9-93B319E2C536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01168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06201986-FF8C-480C-9B56-8C2186F34A69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10312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BAEED57B-F9CA-4B4F-BC71-E985CA498343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19456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9345F95E-60C5-4263-A082-6B25846A1D30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28600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41F4639C-52AA-4680-A7D7-B2CD86B7F25B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37744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DD096FAF-26D5-4C49-B609-80E88AE0D23C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46888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46B8C690-C384-4DB9-8522-0D72BCC475C7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56032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0BF555A6-EF7F-4697-A0C3-1EABEEB3CCD0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65176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07FE2EDF-9A2B-4977-BC6A-6E49887F09FB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74320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04E39C34-18BC-4DB6-8C0A-2E1AB3CFA559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83464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BB11AC7B-984D-4D43-A8CC-3C5741AB60FF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92608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A26F026C-A336-4542-B6F1-BE4F8CA30624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01752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ECCA0AC6-D61D-4D37-ADA4-4B4E8AF9FC36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10896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3C27808C-63D2-4C41-8876-F185774C7C9F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20040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D5ACE8F9-F25A-4856-B3A6-EE82AB3CD2E5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29184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BBD15A67-97A8-4BC8-8410-BB6A70DE90DA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38328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547FC28B-7870-4025-8AA2-09FD95E201F3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47472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66602609-92AF-4BA7-80E8-7070D74CE660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56616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E07BB953-EB26-4B89-896B-4237F10C9B6B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65760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841FF19D-9971-44B7-B189-37B9D97EC9B3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74904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54352642-9420-4CFA-914C-5A5DA6C3D249}"/>
                      </a:ext>
                    </a:extLst>
                  </p:cNvPr>
                  <p:cNvSpPr txBox="1"/>
                  <p:nvPr/>
                </p:nvSpPr>
                <p:spPr>
                  <a:xfrm>
                    <a:off x="4483523" y="4041648"/>
                    <a:ext cx="1798698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2000"/>
                            <m:t>Pr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m:rPr>
                              <m:nor/>
                            </m:rPr>
                            <a:rPr lang="en-US" sz="2000" i="1"/>
                            <m:t>a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∣¬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2000" i="1"/>
                                <m:t>a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2000" i="1"/>
                                <m:t>1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,¬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2000" i="1"/>
                                <m:t>a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2000" i="1"/>
                                <m:t>2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223" name="TextBox 222">
                    <a:extLst>
                      <a:ext uri="{FF2B5EF4-FFF2-40B4-BE49-F238E27FC236}">
                        <a16:creationId xmlns:a16="http://schemas.microsoft.com/office/drawing/2014/main" id="{0F76151B-1284-46EC-B0BA-9F85CAA2C6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83523" y="4041648"/>
                    <a:ext cx="1798698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703" t="-2000" r="-4392" b="-36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B5BC40CF-BBF0-43E5-BE0A-58D0F90828D6}"/>
                </a:ext>
              </a:extLst>
            </p:cNvPr>
            <p:cNvCxnSpPr>
              <a:cxnSpLocks/>
              <a:stCxn id="86" idx="3"/>
              <a:endCxn id="121" idx="1"/>
            </p:cNvCxnSpPr>
            <p:nvPr/>
          </p:nvCxnSpPr>
          <p:spPr>
            <a:xfrm>
              <a:off x="6979843" y="4417125"/>
              <a:ext cx="691888" cy="43958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069E290-EC9E-4805-A796-47F5C9C73F4D}"/>
                </a:ext>
              </a:extLst>
            </p:cNvPr>
            <p:cNvCxnSpPr>
              <a:cxnSpLocks/>
              <a:stCxn id="125" idx="1"/>
              <a:endCxn id="121" idx="3"/>
            </p:cNvCxnSpPr>
            <p:nvPr/>
          </p:nvCxnSpPr>
          <p:spPr>
            <a:xfrm flipH="1">
              <a:off x="8403251" y="4417125"/>
              <a:ext cx="621792" cy="439583"/>
            </a:xfrm>
            <a:prstGeom prst="line">
              <a:avLst/>
            </a:prstGeom>
            <a:ln w="28575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CFFE76E-FBF1-4768-AEC3-DBB6929DA8FF}"/>
                </a:ext>
              </a:extLst>
            </p:cNvPr>
            <p:cNvSpPr/>
            <p:nvPr/>
          </p:nvSpPr>
          <p:spPr>
            <a:xfrm>
              <a:off x="7799747" y="4303038"/>
              <a:ext cx="4635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</a:rPr>
                <a:t>👍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E6677E07-4A9E-42A3-917F-72E33C9D7488}"/>
                </a:ext>
              </a:extLst>
            </p:cNvPr>
            <p:cNvSpPr txBox="1">
              <a:spLocks/>
            </p:cNvSpPr>
            <p:nvPr/>
          </p:nvSpPr>
          <p:spPr>
            <a:xfrm>
              <a:off x="7671731" y="4673827"/>
              <a:ext cx="731520" cy="36576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 anchorCtr="1">
              <a:noAutofit/>
            </a:bodyPr>
            <a:lstStyle/>
            <a:p>
              <a:pPr algn="ctr"/>
              <a:r>
                <a:rPr lang="en-US" i="1" dirty="0"/>
                <a:t>a</a:t>
              </a:r>
              <a:r>
                <a:rPr lang="en-US" i="1" baseline="-25000" dirty="0"/>
                <a:t>3</a:t>
              </a:r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A39751B1-F4BA-4336-8EB5-6CB351199BEE}"/>
                </a:ext>
              </a:extLst>
            </p:cNvPr>
            <p:cNvGrpSpPr/>
            <p:nvPr/>
          </p:nvGrpSpPr>
          <p:grpSpPr>
            <a:xfrm>
              <a:off x="7946052" y="4042592"/>
              <a:ext cx="2152063" cy="2138752"/>
              <a:chOff x="6422051" y="4042592"/>
              <a:chExt cx="2152063" cy="2138752"/>
            </a:xfrm>
          </p:grpSpPr>
          <p:grpSp>
            <p:nvGrpSpPr>
              <p:cNvPr id="123" name="Group List">
                <a:extLst>
                  <a:ext uri="{FF2B5EF4-FFF2-40B4-BE49-F238E27FC236}">
                    <a16:creationId xmlns:a16="http://schemas.microsoft.com/office/drawing/2014/main" id="{50DEF85B-204C-47ED-8B89-313752ED37B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501043" y="4389120"/>
                <a:ext cx="140216" cy="1792224"/>
                <a:chOff x="3657600" y="914400"/>
                <a:chExt cx="228924" cy="2926080"/>
              </a:xfrm>
            </p:grpSpPr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3E1D6316-3E6C-49A7-98DF-BBE020894D78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914400"/>
                  <a:ext cx="228924" cy="9144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35A2350F-42FB-49B5-B473-A35D4EE62DFE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00584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7AD11483-6BA7-40A1-9449-AD07B8F0AF13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09728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3BF5FF8A-EB08-4B06-B5D5-0A97B3F78C72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18872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E4BC2A5D-4A0E-412F-A315-391A4A88D2FB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28016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9CE81F81-B00E-40EB-93FF-FC8052C43A63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37160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700A636B-B69B-45F5-95AB-702F9654B07F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46304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4F265D68-17FF-40FF-B4CD-44AE470B0013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55448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97A8B5E6-5835-4D63-9205-64C9A6A2E669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64592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CAD1EC35-939C-45A2-A7E1-F253774862B8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73736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907BA1BB-57AC-4037-AE37-2F20BD88090A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82880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34177442-68BE-479A-939D-82A531C7CFDD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192024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1C1096D6-8647-4146-808C-4682E5CA1BD8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01168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EEB6F0D0-BD43-446D-B660-D8695D239F3D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10312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671972A7-93CB-40D3-A3B0-5B81779DE232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19456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D00D2A02-2701-47C1-909D-8ABEFAC59117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28600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DEDAA48E-BAC0-449F-BBDE-65CFEAF0C000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37744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0B1C1020-8726-42B7-BB67-55216D53E9D1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46888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EECD1139-2AE7-4CDE-ABD0-4717F17C885B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56032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E3D38FA8-0756-43A0-8C13-DA080376C30E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65176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1D01319F-70A5-4F8E-8BA6-B4FF8ED8C204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74320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61454E64-2A73-4BA4-8B35-CEB5D71C41C5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83464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CB4FED06-39D8-422C-9C0A-BA1C0182D31D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292608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1DECB773-FFD9-4914-BE43-54D0EF6C3DCE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01752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2E0100E6-90A8-4B73-8762-F7B40306F77F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10896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371F22D4-30CC-43ED-A85B-4C4E8D7F4A81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20040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04EDDB9C-613F-4D66-9CE7-BFE4FE62E3B8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29184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60147B91-1691-42D4-A60D-12D0FD009167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38328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A0AFD69A-E8E0-403B-BBB1-5EF2DD8ECF13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47472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3A231028-DADA-49AC-9649-DC49208477E8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56616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1214B8AA-783A-4645-95B2-38F2AD5724BC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65760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B48FF234-AD59-456F-B23E-534019AC4999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57600" y="3749040"/>
                  <a:ext cx="228924" cy="91440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TextBox 123">
                    <a:extLst>
                      <a:ext uri="{FF2B5EF4-FFF2-40B4-BE49-F238E27FC236}">
                        <a16:creationId xmlns:a16="http://schemas.microsoft.com/office/drawing/2014/main" id="{51C70700-C8F0-4332-9BB6-159167A5BF96}"/>
                      </a:ext>
                    </a:extLst>
                  </p:cNvPr>
                  <p:cNvSpPr txBox="1"/>
                  <p:nvPr/>
                </p:nvSpPr>
                <p:spPr>
                  <a:xfrm>
                    <a:off x="6422051" y="4042592"/>
                    <a:ext cx="2152063" cy="34580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2000"/>
                            <m:t>Pr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2000" i="1"/>
                            <m:t>a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∣¬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2000" i="1"/>
                                <m:t>a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2000" i="1"/>
                                <m:t>1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,¬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2000" i="1"/>
                                <m:t>a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2000" i="1"/>
                                <m:t>2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2000" i="1"/>
                                <m:t>a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2000" i="1"/>
                                <m:t>3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230" name="TextBox 229">
                    <a:extLst>
                      <a:ext uri="{FF2B5EF4-FFF2-40B4-BE49-F238E27FC236}">
                        <a16:creationId xmlns:a16="http://schemas.microsoft.com/office/drawing/2014/main" id="{32B90221-7414-4295-A2CB-7BB29171B13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22051" y="4042592"/>
                    <a:ext cx="2152063" cy="34580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260" r="-3672" b="-280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470650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9BD3B2-7F49-4B05-9314-5AA0A03A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ESEC / FSE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43C60C-970E-4499-A57A-1489D1CAE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Boosting Static Analysis Accuracy with Instrumented Test Executions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DEEB9-E0A6-4B29-A8B6-5CBF39180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D330-7B2D-456A-9ADF-254437783C9D}" type="slidenum">
              <a:rPr lang="en-US" smtClean="0"/>
              <a:t>19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8BE82E1-240E-4AF1-8469-E7155C1881A6}"/>
              </a:ext>
            </a:extLst>
          </p:cNvPr>
          <p:cNvGrpSpPr/>
          <p:nvPr/>
        </p:nvGrpSpPr>
        <p:grpSpPr>
          <a:xfrm>
            <a:off x="3340700" y="1879329"/>
            <a:ext cx="5510599" cy="3099342"/>
            <a:chOff x="6172202" y="1983019"/>
            <a:chExt cx="5510599" cy="30993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4648CBD-50DA-4016-BCB6-F10274B39BE7}"/>
                </a:ext>
              </a:extLst>
            </p:cNvPr>
            <p:cNvSpPr txBox="1"/>
            <p:nvPr/>
          </p:nvSpPr>
          <p:spPr>
            <a:xfrm>
              <a:off x="8359209" y="2915590"/>
              <a:ext cx="1143262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path(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L3</a:t>
              </a:r>
              <a:r>
                <a:rPr lang="en-US" sz="1400" dirty="0"/>
                <a:t>, 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L4</a:t>
              </a:r>
              <a:r>
                <a:rPr lang="en-US" sz="1400" dirty="0"/>
                <a:t>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A4E5F4D-930C-4982-A6A7-B63D31451023}"/>
                </a:ext>
              </a:extLst>
            </p:cNvPr>
            <p:cNvSpPr txBox="1"/>
            <p:nvPr/>
          </p:nvSpPr>
          <p:spPr>
            <a:xfrm>
              <a:off x="7658332" y="3842013"/>
              <a:ext cx="1143262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path(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L3</a:t>
              </a:r>
              <a:r>
                <a:rPr lang="en-US" sz="1400" dirty="0"/>
                <a:t>, 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L5</a:t>
              </a:r>
              <a:r>
                <a:rPr lang="en-US" sz="1400" dirty="0"/>
                <a:t>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619B653-2F16-4B9D-930D-D541119951B4}"/>
                </a:ext>
              </a:extLst>
            </p:cNvPr>
            <p:cNvSpPr txBox="1"/>
            <p:nvPr/>
          </p:nvSpPr>
          <p:spPr>
            <a:xfrm>
              <a:off x="9062174" y="3842013"/>
              <a:ext cx="1143262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path(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L3</a:t>
              </a:r>
              <a:r>
                <a:rPr lang="en-US" sz="1400" dirty="0"/>
                <a:t>, 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L6</a:t>
              </a:r>
              <a:r>
                <a:rPr lang="en-US" sz="1400" dirty="0"/>
                <a:t>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9B91A8-C0F5-4208-B574-65467E7D31B2}"/>
                </a:ext>
              </a:extLst>
            </p:cNvPr>
            <p:cNvSpPr txBox="1"/>
            <p:nvPr/>
          </p:nvSpPr>
          <p:spPr>
            <a:xfrm>
              <a:off x="7041959" y="4765911"/>
              <a:ext cx="963725" cy="307777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Alarm(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L5</a:t>
              </a:r>
              <a:r>
                <a:rPr lang="en-US" sz="1400" dirty="0"/>
                <a:t>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6C26FA1-0BDA-4E9B-A38E-9A6CDC78FB36}"/>
                </a:ext>
              </a:extLst>
            </p:cNvPr>
            <p:cNvSpPr txBox="1"/>
            <p:nvPr/>
          </p:nvSpPr>
          <p:spPr>
            <a:xfrm>
              <a:off x="6172202" y="3842013"/>
              <a:ext cx="1220206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Overflow(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L5</a:t>
              </a:r>
              <a:r>
                <a:rPr lang="en-US" sz="1400" dirty="0"/>
                <a:t>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511DD7-130C-4BFD-A44E-A730FC6B3707}"/>
                </a:ext>
              </a:extLst>
            </p:cNvPr>
            <p:cNvSpPr txBox="1"/>
            <p:nvPr/>
          </p:nvSpPr>
          <p:spPr>
            <a:xfrm>
              <a:off x="9883444" y="4774584"/>
              <a:ext cx="963725" cy="307777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Alarm(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L6</a:t>
              </a:r>
              <a:r>
                <a:rPr lang="en-US" sz="1400" dirty="0"/>
                <a:t>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E999D3A-3242-472D-A678-BC67F2DB711F}"/>
                </a:ext>
              </a:extLst>
            </p:cNvPr>
            <p:cNvSpPr txBox="1"/>
            <p:nvPr/>
          </p:nvSpPr>
          <p:spPr>
            <a:xfrm>
              <a:off x="10462595" y="3842013"/>
              <a:ext cx="1220206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Overflow(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L6</a:t>
              </a:r>
              <a:r>
                <a:rPr lang="en-US" sz="1400" dirty="0"/>
                <a:t>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3C9791-708D-48DD-B703-464F8E9D32E6}"/>
                </a:ext>
              </a:extLst>
            </p:cNvPr>
            <p:cNvSpPr txBox="1"/>
            <p:nvPr/>
          </p:nvSpPr>
          <p:spPr>
            <a:xfrm>
              <a:off x="6923654" y="2915590"/>
              <a:ext cx="1172116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edge(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L4</a:t>
              </a:r>
              <a:r>
                <a:rPr lang="en-US" sz="1400" dirty="0"/>
                <a:t>, 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L5</a:t>
              </a:r>
              <a:r>
                <a:rPr lang="en-US" sz="1400" dirty="0"/>
                <a:t>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C09D0D-2A3B-46A7-812C-A477BE08CDC7}"/>
                </a:ext>
              </a:extLst>
            </p:cNvPr>
            <p:cNvSpPr txBox="1"/>
            <p:nvPr/>
          </p:nvSpPr>
          <p:spPr>
            <a:xfrm>
              <a:off x="9765139" y="2917523"/>
              <a:ext cx="1172116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edge(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L4</a:t>
              </a:r>
              <a:r>
                <a:rPr lang="en-US" sz="1400" dirty="0"/>
                <a:t>, 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L6</a:t>
              </a:r>
              <a:r>
                <a:rPr lang="en-US" sz="1400" dirty="0"/>
                <a:t>)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EF981D6-9C25-4A0C-8FF2-91EEC5BF52FE}"/>
                </a:ext>
              </a:extLst>
            </p:cNvPr>
            <p:cNvCxnSpPr>
              <a:cxnSpLocks/>
              <a:stCxn id="6" idx="2"/>
              <a:endCxn id="7" idx="0"/>
            </p:cNvCxnSpPr>
            <p:nvPr/>
          </p:nvCxnSpPr>
          <p:spPr>
            <a:xfrm flipH="1">
              <a:off x="8229963" y="3223367"/>
              <a:ext cx="700877" cy="618646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B8BE7C1-B080-4BB1-8F6E-ADDC7A019838}"/>
                </a:ext>
              </a:extLst>
            </p:cNvPr>
            <p:cNvCxnSpPr>
              <a:cxnSpLocks/>
              <a:stCxn id="13" idx="2"/>
              <a:endCxn id="7" idx="0"/>
            </p:cNvCxnSpPr>
            <p:nvPr/>
          </p:nvCxnSpPr>
          <p:spPr>
            <a:xfrm>
              <a:off x="7509712" y="3223367"/>
              <a:ext cx="720251" cy="618646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AAF1AC1-4659-4C4B-B040-0283B56A9D13}"/>
                </a:ext>
              </a:extLst>
            </p:cNvPr>
            <p:cNvCxnSpPr>
              <a:cxnSpLocks/>
              <a:stCxn id="6" idx="2"/>
              <a:endCxn id="8" idx="0"/>
            </p:cNvCxnSpPr>
            <p:nvPr/>
          </p:nvCxnSpPr>
          <p:spPr>
            <a:xfrm>
              <a:off x="8930840" y="3223367"/>
              <a:ext cx="702965" cy="618646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7E20C1B-B0C5-424E-9AD7-B1877BDF1C2D}"/>
                </a:ext>
              </a:extLst>
            </p:cNvPr>
            <p:cNvCxnSpPr>
              <a:cxnSpLocks/>
              <a:stCxn id="14" idx="2"/>
              <a:endCxn id="8" idx="0"/>
            </p:cNvCxnSpPr>
            <p:nvPr/>
          </p:nvCxnSpPr>
          <p:spPr>
            <a:xfrm flipH="1">
              <a:off x="9633805" y="3225300"/>
              <a:ext cx="717392" cy="616713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DF1DB0C-7E73-412E-A0BA-55519DB6807F}"/>
                </a:ext>
              </a:extLst>
            </p:cNvPr>
            <p:cNvCxnSpPr>
              <a:cxnSpLocks/>
              <a:stCxn id="7" idx="2"/>
              <a:endCxn id="9" idx="0"/>
            </p:cNvCxnSpPr>
            <p:nvPr/>
          </p:nvCxnSpPr>
          <p:spPr>
            <a:xfrm flipH="1">
              <a:off x="7523822" y="4149790"/>
              <a:ext cx="706141" cy="61612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7898646-7EB7-4E65-9F03-2AFCB1FF7F5D}"/>
                </a:ext>
              </a:extLst>
            </p:cNvPr>
            <p:cNvCxnSpPr>
              <a:cxnSpLocks/>
              <a:stCxn id="10" idx="2"/>
              <a:endCxn id="9" idx="0"/>
            </p:cNvCxnSpPr>
            <p:nvPr/>
          </p:nvCxnSpPr>
          <p:spPr>
            <a:xfrm>
              <a:off x="6782305" y="4149790"/>
              <a:ext cx="741517" cy="61612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C9FCE88-42D6-4594-9B84-5455BC2192B1}"/>
                </a:ext>
              </a:extLst>
            </p:cNvPr>
            <p:cNvCxnSpPr>
              <a:cxnSpLocks/>
              <a:stCxn id="8" idx="2"/>
              <a:endCxn id="11" idx="0"/>
            </p:cNvCxnSpPr>
            <p:nvPr/>
          </p:nvCxnSpPr>
          <p:spPr>
            <a:xfrm>
              <a:off x="9633805" y="4149790"/>
              <a:ext cx="731502" cy="624794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5B0484C-7289-4B60-8D6B-ADD0B3D577E2}"/>
                </a:ext>
              </a:extLst>
            </p:cNvPr>
            <p:cNvCxnSpPr>
              <a:cxnSpLocks/>
              <a:stCxn id="12" idx="2"/>
              <a:endCxn id="11" idx="0"/>
            </p:cNvCxnSpPr>
            <p:nvPr/>
          </p:nvCxnSpPr>
          <p:spPr>
            <a:xfrm flipH="1">
              <a:off x="10365307" y="4149790"/>
              <a:ext cx="707391" cy="624794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5F23DD6-D47F-420C-A0B6-F4A97112B7D7}"/>
                </a:ext>
              </a:extLst>
            </p:cNvPr>
            <p:cNvSpPr txBox="1"/>
            <p:nvPr/>
          </p:nvSpPr>
          <p:spPr>
            <a:xfrm>
              <a:off x="8761563" y="1983019"/>
              <a:ext cx="338554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⋯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2A1791A-9293-4EB8-A0DE-2532FFC8303E}"/>
                </a:ext>
              </a:extLst>
            </p:cNvPr>
            <p:cNvCxnSpPr>
              <a:cxnSpLocks/>
              <a:stCxn id="23" idx="2"/>
              <a:endCxn id="6" idx="0"/>
            </p:cNvCxnSpPr>
            <p:nvPr/>
          </p:nvCxnSpPr>
          <p:spPr>
            <a:xfrm>
              <a:off x="8930840" y="2290796"/>
              <a:ext cx="0" cy="624794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4870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B1FA6-7FAE-4807-8BA6-284B5E8FF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Two Paradigms of Software Validation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5E4A796-4A3C-4E17-8695-288E2A0A00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5D9C162-CE9A-4337-B3B9-0DC7FAE17C7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7C62E-2730-4154-B564-53FDB14C3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ESEC / FSE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901E6-8E72-45CE-87DA-D724ECB4F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Boosting Static Analysis Accuracy with Instrumented Test Executions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57CAE-6F9E-4808-B1FD-E30924F4F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D330-7B2D-456A-9ADF-254437783C9D}" type="slidenum">
              <a:rPr lang="en-US" smtClean="0"/>
              <a:t>2</a:t>
            </a:fld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07F9C6B-640F-42C0-8FA3-680E05367580}"/>
              </a:ext>
            </a:extLst>
          </p:cNvPr>
          <p:cNvSpPr>
            <a:spLocks noChangeAspect="1"/>
          </p:cNvSpPr>
          <p:nvPr/>
        </p:nvSpPr>
        <p:spPr>
          <a:xfrm flipV="1">
            <a:off x="1447800" y="2172494"/>
            <a:ext cx="2743200" cy="3657600"/>
          </a:xfrm>
          <a:custGeom>
            <a:avLst/>
            <a:gdLst>
              <a:gd name="connsiteX0" fmla="*/ 1371600 w 2743200"/>
              <a:gd name="connsiteY0" fmla="*/ 4745736 h 4745736"/>
              <a:gd name="connsiteX1" fmla="*/ 2743200 w 2743200"/>
              <a:gd name="connsiteY1" fmla="*/ 2372868 h 4745736"/>
              <a:gd name="connsiteX2" fmla="*/ 1371600 w 2743200"/>
              <a:gd name="connsiteY2" fmla="*/ 0 h 4745736"/>
              <a:gd name="connsiteX3" fmla="*/ 0 w 2743200"/>
              <a:gd name="connsiteY3" fmla="*/ 2372868 h 474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4745736">
                <a:moveTo>
                  <a:pt x="1371600" y="4745736"/>
                </a:moveTo>
                <a:lnTo>
                  <a:pt x="2743200" y="2372868"/>
                </a:lnTo>
                <a:lnTo>
                  <a:pt x="1371600" y="0"/>
                </a:lnTo>
                <a:lnTo>
                  <a:pt x="0" y="2372868"/>
                </a:ln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371600 w 2743200"/>
                      <a:gd name="connsiteY0" fmla="*/ 3657600 h 3657600"/>
                      <a:gd name="connsiteX1" fmla="*/ 1714500 w 2743200"/>
                      <a:gd name="connsiteY1" fmla="*/ 3200400 h 3657600"/>
                      <a:gd name="connsiteX2" fmla="*/ 2071116 w 2743200"/>
                      <a:gd name="connsiteY2" fmla="*/ 2724912 h 3657600"/>
                      <a:gd name="connsiteX3" fmla="*/ 2372868 w 2743200"/>
                      <a:gd name="connsiteY3" fmla="*/ 2322576 h 3657600"/>
                      <a:gd name="connsiteX4" fmla="*/ 2743200 w 2743200"/>
                      <a:gd name="connsiteY4" fmla="*/ 1828800 h 3657600"/>
                      <a:gd name="connsiteX5" fmla="*/ 2386584 w 2743200"/>
                      <a:gd name="connsiteY5" fmla="*/ 1353312 h 3657600"/>
                      <a:gd name="connsiteX6" fmla="*/ 2071116 w 2743200"/>
                      <a:gd name="connsiteY6" fmla="*/ 932688 h 3657600"/>
                      <a:gd name="connsiteX7" fmla="*/ 1728216 w 2743200"/>
                      <a:gd name="connsiteY7" fmla="*/ 475488 h 3657600"/>
                      <a:gd name="connsiteX8" fmla="*/ 1371600 w 2743200"/>
                      <a:gd name="connsiteY8" fmla="*/ 0 h 3657600"/>
                      <a:gd name="connsiteX9" fmla="*/ 1069848 w 2743200"/>
                      <a:gd name="connsiteY9" fmla="*/ 402336 h 3657600"/>
                      <a:gd name="connsiteX10" fmla="*/ 713232 w 2743200"/>
                      <a:gd name="connsiteY10" fmla="*/ 877824 h 3657600"/>
                      <a:gd name="connsiteX11" fmla="*/ 397764 w 2743200"/>
                      <a:gd name="connsiteY11" fmla="*/ 1298448 h 3657600"/>
                      <a:gd name="connsiteX12" fmla="*/ 0 w 2743200"/>
                      <a:gd name="connsiteY12" fmla="*/ 1828800 h 3657600"/>
                      <a:gd name="connsiteX13" fmla="*/ 329184 w 2743200"/>
                      <a:gd name="connsiteY13" fmla="*/ 2267712 h 3657600"/>
                      <a:gd name="connsiteX14" fmla="*/ 672084 w 2743200"/>
                      <a:gd name="connsiteY14" fmla="*/ 2724912 h 3657600"/>
                      <a:gd name="connsiteX15" fmla="*/ 1028700 w 2743200"/>
                      <a:gd name="connsiteY15" fmla="*/ 3200400 h 3657600"/>
                      <a:gd name="connsiteX16" fmla="*/ 1371600 w 2743200"/>
                      <a:gd name="connsiteY16" fmla="*/ 3657600 h 3657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743200" h="3657600" fill="none" extrusionOk="0">
                        <a:moveTo>
                          <a:pt x="1371600" y="3657600"/>
                        </a:moveTo>
                        <a:cubicBezTo>
                          <a:pt x="1462786" y="3521361"/>
                          <a:pt x="1661645" y="3309614"/>
                          <a:pt x="1714500" y="3200400"/>
                        </a:cubicBezTo>
                        <a:cubicBezTo>
                          <a:pt x="1767355" y="3091186"/>
                          <a:pt x="1964880" y="2881870"/>
                          <a:pt x="2071116" y="2724912"/>
                        </a:cubicBezTo>
                        <a:cubicBezTo>
                          <a:pt x="2177352" y="2567954"/>
                          <a:pt x="2310571" y="2441110"/>
                          <a:pt x="2372868" y="2322576"/>
                        </a:cubicBezTo>
                        <a:cubicBezTo>
                          <a:pt x="2435165" y="2204042"/>
                          <a:pt x="2557944" y="2033772"/>
                          <a:pt x="2743200" y="1828800"/>
                        </a:cubicBezTo>
                        <a:cubicBezTo>
                          <a:pt x="2580932" y="1596648"/>
                          <a:pt x="2531241" y="1575440"/>
                          <a:pt x="2386584" y="1353312"/>
                        </a:cubicBezTo>
                        <a:cubicBezTo>
                          <a:pt x="2241927" y="1131184"/>
                          <a:pt x="2167137" y="1049086"/>
                          <a:pt x="2071116" y="932688"/>
                        </a:cubicBezTo>
                        <a:cubicBezTo>
                          <a:pt x="1975095" y="816290"/>
                          <a:pt x="1816564" y="597137"/>
                          <a:pt x="1728216" y="475488"/>
                        </a:cubicBezTo>
                        <a:cubicBezTo>
                          <a:pt x="1639868" y="353839"/>
                          <a:pt x="1495795" y="208904"/>
                          <a:pt x="1371600" y="0"/>
                        </a:cubicBezTo>
                        <a:cubicBezTo>
                          <a:pt x="1283560" y="145547"/>
                          <a:pt x="1147992" y="312655"/>
                          <a:pt x="1069848" y="402336"/>
                        </a:cubicBezTo>
                        <a:cubicBezTo>
                          <a:pt x="991704" y="492017"/>
                          <a:pt x="876132" y="672147"/>
                          <a:pt x="713232" y="877824"/>
                        </a:cubicBezTo>
                        <a:cubicBezTo>
                          <a:pt x="550332" y="1083501"/>
                          <a:pt x="529801" y="1092024"/>
                          <a:pt x="397764" y="1298448"/>
                        </a:cubicBezTo>
                        <a:cubicBezTo>
                          <a:pt x="265727" y="1504872"/>
                          <a:pt x="181788" y="1562087"/>
                          <a:pt x="0" y="1828800"/>
                        </a:cubicBezTo>
                        <a:cubicBezTo>
                          <a:pt x="98827" y="1954087"/>
                          <a:pt x="244361" y="2187824"/>
                          <a:pt x="329184" y="2267712"/>
                        </a:cubicBezTo>
                        <a:cubicBezTo>
                          <a:pt x="414007" y="2347600"/>
                          <a:pt x="537123" y="2566336"/>
                          <a:pt x="672084" y="2724912"/>
                        </a:cubicBezTo>
                        <a:cubicBezTo>
                          <a:pt x="807045" y="2883488"/>
                          <a:pt x="898810" y="3017575"/>
                          <a:pt x="1028700" y="3200400"/>
                        </a:cubicBezTo>
                        <a:cubicBezTo>
                          <a:pt x="1158590" y="3383225"/>
                          <a:pt x="1260855" y="3527515"/>
                          <a:pt x="1371600" y="3657600"/>
                        </a:cubicBezTo>
                        <a:close/>
                      </a:path>
                      <a:path w="2743200" h="3657600" stroke="0" extrusionOk="0">
                        <a:moveTo>
                          <a:pt x="1371600" y="3657600"/>
                        </a:moveTo>
                        <a:cubicBezTo>
                          <a:pt x="1503768" y="3452435"/>
                          <a:pt x="1590184" y="3394093"/>
                          <a:pt x="1700784" y="3218688"/>
                        </a:cubicBezTo>
                        <a:cubicBezTo>
                          <a:pt x="1811384" y="3043283"/>
                          <a:pt x="1870266" y="3021490"/>
                          <a:pt x="2002536" y="2816352"/>
                        </a:cubicBezTo>
                        <a:cubicBezTo>
                          <a:pt x="2134806" y="2611214"/>
                          <a:pt x="2240826" y="2453085"/>
                          <a:pt x="2372868" y="2322576"/>
                        </a:cubicBezTo>
                        <a:cubicBezTo>
                          <a:pt x="2504910" y="2192067"/>
                          <a:pt x="2592821" y="1997716"/>
                          <a:pt x="2743200" y="1828800"/>
                        </a:cubicBezTo>
                        <a:cubicBezTo>
                          <a:pt x="2617823" y="1688229"/>
                          <a:pt x="2509237" y="1533996"/>
                          <a:pt x="2414016" y="1389888"/>
                        </a:cubicBezTo>
                        <a:cubicBezTo>
                          <a:pt x="2318795" y="1245780"/>
                          <a:pt x="2222301" y="1145195"/>
                          <a:pt x="2098548" y="969264"/>
                        </a:cubicBezTo>
                        <a:cubicBezTo>
                          <a:pt x="1974795" y="793333"/>
                          <a:pt x="1882383" y="693137"/>
                          <a:pt x="1755648" y="512064"/>
                        </a:cubicBezTo>
                        <a:cubicBezTo>
                          <a:pt x="1628913" y="330991"/>
                          <a:pt x="1559032" y="214701"/>
                          <a:pt x="1371600" y="0"/>
                        </a:cubicBezTo>
                        <a:cubicBezTo>
                          <a:pt x="1237294" y="202639"/>
                          <a:pt x="1154908" y="283920"/>
                          <a:pt x="1056132" y="420624"/>
                        </a:cubicBezTo>
                        <a:cubicBezTo>
                          <a:pt x="957356" y="557328"/>
                          <a:pt x="819591" y="775074"/>
                          <a:pt x="713232" y="877824"/>
                        </a:cubicBezTo>
                        <a:cubicBezTo>
                          <a:pt x="606873" y="980574"/>
                          <a:pt x="459465" y="1196582"/>
                          <a:pt x="370332" y="1335024"/>
                        </a:cubicBezTo>
                        <a:cubicBezTo>
                          <a:pt x="281199" y="1473466"/>
                          <a:pt x="169278" y="1583785"/>
                          <a:pt x="0" y="1828800"/>
                        </a:cubicBezTo>
                        <a:cubicBezTo>
                          <a:pt x="117511" y="2026520"/>
                          <a:pt x="267360" y="2172130"/>
                          <a:pt x="370332" y="2322576"/>
                        </a:cubicBezTo>
                        <a:cubicBezTo>
                          <a:pt x="473304" y="2473022"/>
                          <a:pt x="623725" y="2701754"/>
                          <a:pt x="740664" y="2816352"/>
                        </a:cubicBezTo>
                        <a:cubicBezTo>
                          <a:pt x="857603" y="2930950"/>
                          <a:pt x="1089358" y="3258334"/>
                          <a:pt x="1371600" y="36576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E82AB34-18B6-42E9-9D7B-3B7BD2392957}"/>
              </a:ext>
            </a:extLst>
          </p:cNvPr>
          <p:cNvSpPr/>
          <p:nvPr/>
        </p:nvSpPr>
        <p:spPr>
          <a:xfrm>
            <a:off x="2229621" y="3454426"/>
            <a:ext cx="589779" cy="1099052"/>
          </a:xfrm>
          <a:prstGeom prst="ellipse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9FD6571-32FA-4DAB-B5CA-A01E39AB1088}"/>
              </a:ext>
            </a:extLst>
          </p:cNvPr>
          <p:cNvGrpSpPr/>
          <p:nvPr/>
        </p:nvGrpSpPr>
        <p:grpSpPr>
          <a:xfrm>
            <a:off x="2445032" y="2172494"/>
            <a:ext cx="374368" cy="1373372"/>
            <a:chOff x="2445032" y="2172494"/>
            <a:chExt cx="374368" cy="137337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96D7EB4-8021-41EF-9793-F829EABA1017}"/>
                </a:ext>
              </a:extLst>
            </p:cNvPr>
            <p:cNvCxnSpPr>
              <a:cxnSpLocks/>
              <a:stCxn id="24" idx="0"/>
              <a:endCxn id="20" idx="0"/>
            </p:cNvCxnSpPr>
            <p:nvPr/>
          </p:nvCxnSpPr>
          <p:spPr>
            <a:xfrm flipV="1">
              <a:off x="2536472" y="2172494"/>
              <a:ext cx="282928" cy="1190492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2EB1830-A3DC-4090-90DE-67C2367C8D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032" y="3362986"/>
              <a:ext cx="182880" cy="18288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84AC8B6-56FC-432C-907E-1EB74DB4D16E}"/>
              </a:ext>
            </a:extLst>
          </p:cNvPr>
          <p:cNvGrpSpPr/>
          <p:nvPr/>
        </p:nvGrpSpPr>
        <p:grpSpPr>
          <a:xfrm>
            <a:off x="2445032" y="4476985"/>
            <a:ext cx="374368" cy="1353109"/>
            <a:chOff x="2445032" y="4476985"/>
            <a:chExt cx="374368" cy="135310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C68A341-F657-4B79-8EB4-18D84F4A3CD5}"/>
                </a:ext>
              </a:extLst>
            </p:cNvPr>
            <p:cNvCxnSpPr>
              <a:cxnSpLocks/>
              <a:stCxn id="20" idx="2"/>
              <a:endCxn id="25" idx="4"/>
            </p:cNvCxnSpPr>
            <p:nvPr/>
          </p:nvCxnSpPr>
          <p:spPr>
            <a:xfrm flipH="1" flipV="1">
              <a:off x="2536472" y="4659865"/>
              <a:ext cx="282928" cy="1170229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A48DAA2-412D-40A1-A445-A7AF456A56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032" y="4476985"/>
              <a:ext cx="182880" cy="18288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49FD8C3-B4F5-45B3-8570-7EDDB8C7DEB7}"/>
              </a:ext>
            </a:extLst>
          </p:cNvPr>
          <p:cNvSpPr txBox="1"/>
          <p:nvPr/>
        </p:nvSpPr>
        <p:spPr>
          <a:xfrm>
            <a:off x="4921739" y="1941661"/>
            <a:ext cx="5822461" cy="14157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2880" tIns="91440" rIns="182880" bIns="9144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Static reasoning:</a:t>
            </a:r>
            <a:r>
              <a:rPr lang="en-US" sz="2000" dirty="0"/>
              <a:t> Abstract interpretation, program logics, type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Establish upper bounds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Challenges with </a:t>
            </a:r>
            <a:r>
              <a:rPr lang="en-US" sz="2000" b="1" dirty="0">
                <a:solidFill>
                  <a:srgbClr val="FF0000"/>
                </a:solidFill>
              </a:rPr>
              <a:t>false warnings</a:t>
            </a:r>
            <a:r>
              <a:rPr lang="en-US" sz="2000" dirty="0"/>
              <a:t>, i.e., </a:t>
            </a:r>
            <a:r>
              <a:rPr lang="en-US" sz="2000" i="1" dirty="0"/>
              <a:t>precision</a:t>
            </a:r>
            <a:endParaRPr lang="en-US" sz="20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21C338E-7224-40E0-863A-409A39E5B1D1}"/>
              </a:ext>
            </a:extLst>
          </p:cNvPr>
          <p:cNvCxnSpPr>
            <a:cxnSpLocks/>
            <a:stCxn id="24" idx="6"/>
            <a:endCxn id="26" idx="1"/>
          </p:cNvCxnSpPr>
          <p:nvPr/>
        </p:nvCxnSpPr>
        <p:spPr>
          <a:xfrm flipV="1">
            <a:off x="2627912" y="2649547"/>
            <a:ext cx="2293827" cy="804879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17938D6-6042-40A2-85CD-584D674FC304}"/>
              </a:ext>
            </a:extLst>
          </p:cNvPr>
          <p:cNvSpPr txBox="1"/>
          <p:nvPr/>
        </p:nvSpPr>
        <p:spPr>
          <a:xfrm>
            <a:off x="4921738" y="4952930"/>
            <a:ext cx="5822461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2880" tIns="91440" rIns="182880" bIns="9144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Dynamic analyses</a:t>
            </a:r>
            <a:r>
              <a:rPr lang="en-US" sz="2000" dirty="0"/>
              <a:t>, fuzzing symbolic execution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Establish lower bounds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Challenges with </a:t>
            </a:r>
            <a:r>
              <a:rPr lang="en-US" sz="2000" b="1" dirty="0">
                <a:solidFill>
                  <a:srgbClr val="FF0000"/>
                </a:solidFill>
              </a:rPr>
              <a:t>missed bugs</a:t>
            </a:r>
            <a:r>
              <a:rPr lang="en-US" sz="2000" dirty="0"/>
              <a:t>, i.e., </a:t>
            </a:r>
            <a:r>
              <a:rPr lang="en-US" sz="2000" i="1" dirty="0"/>
              <a:t>recall</a:t>
            </a:r>
            <a:endParaRPr lang="en-US" sz="2000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5F8E56F-64B8-4B62-A5AA-957C0B44ABA6}"/>
              </a:ext>
            </a:extLst>
          </p:cNvPr>
          <p:cNvCxnSpPr>
            <a:cxnSpLocks/>
            <a:stCxn id="25" idx="6"/>
            <a:endCxn id="27" idx="1"/>
          </p:cNvCxnSpPr>
          <p:nvPr/>
        </p:nvCxnSpPr>
        <p:spPr>
          <a:xfrm>
            <a:off x="2627912" y="4568425"/>
            <a:ext cx="2293826" cy="938503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631926C-C707-4AE3-BADA-961AC1A213C8}"/>
              </a:ext>
            </a:extLst>
          </p:cNvPr>
          <p:cNvGrpSpPr/>
          <p:nvPr/>
        </p:nvGrpSpPr>
        <p:grpSpPr>
          <a:xfrm>
            <a:off x="838200" y="1825624"/>
            <a:ext cx="10515600" cy="4351339"/>
            <a:chOff x="838200" y="1825624"/>
            <a:chExt cx="10515600" cy="4351339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D37CC39-D941-40D7-A1BE-C96F6EE8BE40}"/>
                </a:ext>
              </a:extLst>
            </p:cNvPr>
            <p:cNvSpPr/>
            <p:nvPr/>
          </p:nvSpPr>
          <p:spPr>
            <a:xfrm>
              <a:off x="838200" y="1825624"/>
              <a:ext cx="10515600" cy="4351339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C572B9A-983B-4C23-BBC8-AB0A12C4B70B}"/>
                </a:ext>
              </a:extLst>
            </p:cNvPr>
            <p:cNvSpPr txBox="1"/>
            <p:nvPr/>
          </p:nvSpPr>
          <p:spPr>
            <a:xfrm>
              <a:off x="838200" y="2598003"/>
              <a:ext cx="10515600" cy="166199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0" tIns="91440" rIns="182880" bIns="91440" rtlCol="0">
              <a:spAutoFit/>
            </a:bodyPr>
            <a:lstStyle/>
            <a:p>
              <a:pPr algn="ctr"/>
              <a:r>
                <a:rPr lang="en-US" sz="3200" b="1" dirty="0"/>
                <a:t>Goal of our Research</a:t>
              </a:r>
            </a:p>
            <a:p>
              <a:pPr algn="ctr"/>
              <a:r>
                <a:rPr lang="en-US" sz="3200" dirty="0"/>
                <a:t>Can we leverage dynamic evidence from test executions to improve static analysis accuracy?</a:t>
              </a:r>
            </a:p>
          </p:txBody>
        </p:sp>
      </p:grp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3C70775-619D-4853-B157-7644BDD8D8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8188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62"/>
    </mc:Choice>
    <mc:Fallback>
      <p:transition spd="slow" advTm="54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 animBg="1"/>
      <p:bldP spid="26" grpId="0" uiExpand="1" build="allAtOnce" animBg="1"/>
      <p:bldP spid="27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382B2-8C6E-45CA-96E2-868985D8E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Reasoning for Program Analysis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16841C0-9E70-4668-ACAA-89503F69324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(R. et al., PLDI 2018)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587486E-E7F8-460B-9775-989FFA1A29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Analyzed the program using the </a:t>
            </a:r>
            <a:r>
              <a:rPr lang="en-US" b="1" dirty="0"/>
              <a:t>Sparrow</a:t>
            </a:r>
            <a:r>
              <a:rPr lang="en-US" dirty="0"/>
              <a:t> static analyzer  (Oh et al., PLDI 2012)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Both are false warnings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7A188-43C4-48E6-9473-3E07A5EEB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ESEC / FSE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C9C32-A895-4CDA-AC23-7C10394B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Boosting Static Analysis Accuracy with Instrumented Test Executions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99AE6-F46B-45F9-A625-ACFA2611D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D330-7B2D-456A-9ADF-254437783C9D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A7D24AE-BF29-4A6F-8EAE-D2ED84061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847207"/>
              </p:ext>
            </p:extLst>
          </p:nvPr>
        </p:nvGraphicFramePr>
        <p:xfrm>
          <a:off x="899160" y="2414016"/>
          <a:ext cx="5120640" cy="316992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581199884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8175536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755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5694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1730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055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⚠️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466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⚠️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774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9924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000" b="0" i="0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b="0" i="0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6576728"/>
                  </a:ext>
                </a:extLst>
              </a:tr>
            </a:tbl>
          </a:graphicData>
        </a:graphic>
      </p:graphicFrame>
      <p:graphicFrame>
        <p:nvGraphicFramePr>
          <p:cNvPr id="12" name="Table 8">
            <a:extLst>
              <a:ext uri="{FF2B5EF4-FFF2-40B4-BE49-F238E27FC236}">
                <a16:creationId xmlns:a16="http://schemas.microsoft.com/office/drawing/2014/main" id="{7FC79D9F-1A3E-45DA-AA12-058D4E7181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775377"/>
              </p:ext>
            </p:extLst>
          </p:nvPr>
        </p:nvGraphicFramePr>
        <p:xfrm>
          <a:off x="899160" y="2414016"/>
          <a:ext cx="5120640" cy="316992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835322618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1187141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B00040"/>
                          </a:solidFill>
                          <a:effectLst/>
                          <a:latin typeface="Consolas" panose="020B0609020204030204" pitchFamily="49" charset="0"/>
                        </a:rPr>
                        <a:t>char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666666"/>
                          </a:solidFill>
                          <a:effectLst/>
                          <a:latin typeface="Consolas" panose="020B0609020204030204" pitchFamily="49" charset="0"/>
                        </a:rPr>
                        <a:t>*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line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666666"/>
                          </a:solidFill>
                          <a:effectLst/>
                          <a:latin typeface="Consolas" panose="020B0609020204030204" pitchFamily="49" charset="0"/>
                        </a:rPr>
                        <a:t>=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⋯;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43489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B00040"/>
                          </a:solidFill>
                          <a:effectLst/>
                          <a:latin typeface="Consolas" panose="020B0609020204030204" pitchFamily="49" charset="0"/>
                        </a:rPr>
                        <a:t>char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666666"/>
                          </a:solidFill>
                          <a:effectLst/>
                          <a:latin typeface="Consolas" panose="020B0609020204030204" pitchFamily="49" charset="0"/>
                        </a:rPr>
                        <a:t>*</a:t>
                      </a:r>
                      <a:r>
                        <a:rPr lang="en-US" sz="2000" dirty="0" err="1">
                          <a:latin typeface="Consolas" panose="020B0609020204030204" pitchFamily="49" charset="0"/>
                        </a:rPr>
                        <a:t>tok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666666"/>
                          </a:solidFill>
                          <a:effectLst/>
                          <a:latin typeface="Consolas" panose="020B0609020204030204" pitchFamily="49" charset="0"/>
                        </a:rPr>
                        <a:t>=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 err="1">
                          <a:latin typeface="Consolas" panose="020B0609020204030204" pitchFamily="49" charset="0"/>
                        </a:rPr>
                        <a:t>strtok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(line,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BA2121"/>
                          </a:solidFill>
                          <a:effectLst/>
                          <a:latin typeface="Consolas" panose="020B0609020204030204" pitchFamily="49" charset="0"/>
                        </a:rPr>
                        <a:t>" "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);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31469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B00040"/>
                          </a:solidFill>
                          <a:effectLst/>
                          <a:latin typeface="Consolas" panose="020B0609020204030204" pitchFamily="49" charset="0"/>
                        </a:rPr>
                        <a:t>char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666666"/>
                          </a:solidFill>
                          <a:effectLst/>
                          <a:latin typeface="Consolas" panose="020B0609020204030204" pitchFamily="49" charset="0"/>
                        </a:rPr>
                        <a:t>*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p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666666"/>
                          </a:solidFill>
                          <a:effectLst/>
                          <a:latin typeface="Consolas" panose="020B0609020204030204" pitchFamily="49" charset="0"/>
                        </a:rPr>
                        <a:t>=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 err="1">
                          <a:latin typeface="Consolas" panose="020B0609020204030204" pitchFamily="49" charset="0"/>
                        </a:rPr>
                        <a:t>strlen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(line);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69614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Consolas" panose="020B0609020204030204" pitchFamily="49" charset="0"/>
                        </a:rPr>
                        <a:t>while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(p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666666"/>
                          </a:solidFill>
                          <a:effectLst/>
                          <a:latin typeface="Consolas" panose="020B0609020204030204" pitchFamily="49" charset="0"/>
                        </a:rPr>
                        <a:t>&gt;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 err="1">
                          <a:latin typeface="Consolas" panose="020B0609020204030204" pitchFamily="49" charset="0"/>
                        </a:rPr>
                        <a:t>tok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)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{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1255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Consolas" panose="020B0609020204030204" pitchFamily="49" charset="0"/>
                        </a:rPr>
                        <a:t>   if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isdigit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(p))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Consolas" panose="020B0609020204030204" pitchFamily="49" charset="0"/>
                        </a:rPr>
                        <a:t>break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;</a:t>
                      </a:r>
                      <a:endParaRPr lang="en-US" sz="2000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72078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Consolas" panose="020B0609020204030204" pitchFamily="49" charset="0"/>
                        </a:rPr>
                        <a:t>   if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isalpha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(p))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Consolas" panose="020B0609020204030204" pitchFamily="49" charset="0"/>
                        </a:rPr>
                        <a:t>break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;</a:t>
                      </a:r>
                      <a:endParaRPr lang="en-US" sz="2000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60548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   p--;</a:t>
                      </a:r>
                      <a:endParaRPr lang="en-US" sz="2000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19798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</a:rPr>
                        <a:t>}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0725663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B978C8A5-7078-493E-8B50-15F85B4147FD}"/>
              </a:ext>
            </a:extLst>
          </p:cNvPr>
          <p:cNvGrpSpPr/>
          <p:nvPr/>
        </p:nvGrpSpPr>
        <p:grpSpPr>
          <a:xfrm>
            <a:off x="6061164" y="3971742"/>
            <a:ext cx="4223657" cy="870858"/>
            <a:chOff x="6061164" y="3971742"/>
            <a:chExt cx="4223657" cy="870858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B5701D42-BB70-4B21-B014-57467A71A6EB}"/>
                </a:ext>
              </a:extLst>
            </p:cNvPr>
            <p:cNvSpPr/>
            <p:nvPr/>
          </p:nvSpPr>
          <p:spPr>
            <a:xfrm>
              <a:off x="6061164" y="3971742"/>
              <a:ext cx="259080" cy="870858"/>
            </a:xfrm>
            <a:prstGeom prst="rightBrac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DAD2802-2639-4841-8093-85CCF95BDC26}"/>
                </a:ext>
              </a:extLst>
            </p:cNvPr>
            <p:cNvSpPr txBox="1"/>
            <p:nvPr/>
          </p:nvSpPr>
          <p:spPr>
            <a:xfrm>
              <a:off x="6472644" y="3991672"/>
              <a:ext cx="3812177" cy="830997"/>
            </a:xfrm>
            <a:prstGeom prst="rect">
              <a:avLst/>
            </a:prstGeom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dirty="0"/>
                <a:t>Potential buffer overflows at lines </a:t>
              </a:r>
              <a:r>
                <a: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L5</a:t>
              </a:r>
              <a:r>
                <a:rPr lang="en-US" sz="2400" dirty="0"/>
                <a:t> and </a:t>
              </a:r>
              <a:r>
                <a: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L6</a:t>
              </a:r>
            </a:p>
          </p:txBody>
        </p:sp>
      </p:grp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DE694B3-8A5B-4A06-A123-3D23AC255E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6184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59"/>
    </mc:Choice>
    <mc:Fallback>
      <p:transition spd="slow" advTm="46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1FBAE-E7DF-4FD4-8844-0114F384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Reasoning for Program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C5B31-C5E9-49DA-AA2A-A08C75E09F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(R. et al., PLDI 2018)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8B2414-50CC-4A37-ADA4-F6093543F4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Step 1:</a:t>
            </a:r>
            <a:r>
              <a:rPr lang="en-US" dirty="0"/>
              <a:t> Record the derivation process used to produce alarms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490E4-7A52-4592-846B-190FD44CF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ESEC / FSE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1123D-F869-4A42-8519-2AD77A91B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Boosting Static Analysis Accuracy with Instrumented Test Executions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62CC9-AF3F-4385-B765-29CF7BBD0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D330-7B2D-456A-9ADF-254437783C9D}" type="slidenum">
              <a:rPr lang="en-US" smtClean="0"/>
              <a:t>4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160D0A-297F-4F43-A3C4-0D0F2E27220A}"/>
              </a:ext>
            </a:extLst>
          </p:cNvPr>
          <p:cNvGrpSpPr/>
          <p:nvPr/>
        </p:nvGrpSpPr>
        <p:grpSpPr>
          <a:xfrm>
            <a:off x="6172200" y="3077621"/>
            <a:ext cx="5510599" cy="3099342"/>
            <a:chOff x="6172202" y="1983019"/>
            <a:chExt cx="5510599" cy="309934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8AC04A-D6FB-4EA0-B485-0C53ECEA8565}"/>
                </a:ext>
              </a:extLst>
            </p:cNvPr>
            <p:cNvSpPr txBox="1"/>
            <p:nvPr/>
          </p:nvSpPr>
          <p:spPr>
            <a:xfrm>
              <a:off x="8359209" y="2915590"/>
              <a:ext cx="1143262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path(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L3</a:t>
              </a:r>
              <a:r>
                <a:rPr lang="en-US" sz="1400" dirty="0"/>
                <a:t>, 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L4</a:t>
              </a:r>
              <a:r>
                <a:rPr lang="en-US" sz="1400" dirty="0"/>
                <a:t>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B15E451-0FB1-4837-B23A-B458617E0FDC}"/>
                </a:ext>
              </a:extLst>
            </p:cNvPr>
            <p:cNvSpPr txBox="1"/>
            <p:nvPr/>
          </p:nvSpPr>
          <p:spPr>
            <a:xfrm>
              <a:off x="7658332" y="3842013"/>
              <a:ext cx="1143262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path(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L3</a:t>
              </a:r>
              <a:r>
                <a:rPr lang="en-US" sz="1400" dirty="0"/>
                <a:t>, 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L5</a:t>
              </a:r>
              <a:r>
                <a:rPr lang="en-US" sz="1400" dirty="0"/>
                <a:t>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44BF4D-EC9B-49CE-8C3F-7A61DB924A81}"/>
                </a:ext>
              </a:extLst>
            </p:cNvPr>
            <p:cNvSpPr txBox="1"/>
            <p:nvPr/>
          </p:nvSpPr>
          <p:spPr>
            <a:xfrm>
              <a:off x="9062174" y="3842013"/>
              <a:ext cx="1143262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path(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L3</a:t>
              </a:r>
              <a:r>
                <a:rPr lang="en-US" sz="1400" dirty="0"/>
                <a:t>, 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L6</a:t>
              </a:r>
              <a:r>
                <a:rPr lang="en-US" sz="1400" dirty="0"/>
                <a:t>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4A8DF4C-E4A9-41B3-A99B-A71E45C4C1A2}"/>
                </a:ext>
              </a:extLst>
            </p:cNvPr>
            <p:cNvSpPr txBox="1"/>
            <p:nvPr/>
          </p:nvSpPr>
          <p:spPr>
            <a:xfrm>
              <a:off x="7041959" y="4765911"/>
              <a:ext cx="963725" cy="307777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Alarm(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L5</a:t>
              </a:r>
              <a:r>
                <a:rPr lang="en-US" sz="1400" dirty="0"/>
                <a:t>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DBEEDF-9203-4E23-8B06-BB77FD94C0FD}"/>
                </a:ext>
              </a:extLst>
            </p:cNvPr>
            <p:cNvSpPr txBox="1"/>
            <p:nvPr/>
          </p:nvSpPr>
          <p:spPr>
            <a:xfrm>
              <a:off x="6172202" y="3842013"/>
              <a:ext cx="1220206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Overflow(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L5</a:t>
              </a:r>
              <a:r>
                <a:rPr lang="en-US" sz="1400" dirty="0"/>
                <a:t>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A8A1A4C-EC61-441C-8A7A-A475839AD93D}"/>
                </a:ext>
              </a:extLst>
            </p:cNvPr>
            <p:cNvSpPr txBox="1"/>
            <p:nvPr/>
          </p:nvSpPr>
          <p:spPr>
            <a:xfrm>
              <a:off x="9883444" y="4774584"/>
              <a:ext cx="963725" cy="307777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Alarm(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L6</a:t>
              </a:r>
              <a:r>
                <a:rPr lang="en-US" sz="1400" dirty="0"/>
                <a:t>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9F9B534-38E4-4381-9C27-7D2F3B9B7908}"/>
                </a:ext>
              </a:extLst>
            </p:cNvPr>
            <p:cNvSpPr txBox="1"/>
            <p:nvPr/>
          </p:nvSpPr>
          <p:spPr>
            <a:xfrm>
              <a:off x="10462595" y="3842013"/>
              <a:ext cx="1220206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Overflow(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L6</a:t>
              </a:r>
              <a:r>
                <a:rPr lang="en-US" sz="1400" dirty="0"/>
                <a:t>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E959B1E-8556-4B9A-B42F-3DF273D8B5CD}"/>
                </a:ext>
              </a:extLst>
            </p:cNvPr>
            <p:cNvSpPr txBox="1"/>
            <p:nvPr/>
          </p:nvSpPr>
          <p:spPr>
            <a:xfrm>
              <a:off x="6923654" y="2915590"/>
              <a:ext cx="1172116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edge(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L4</a:t>
              </a:r>
              <a:r>
                <a:rPr lang="en-US" sz="1400" dirty="0"/>
                <a:t>, 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L5</a:t>
              </a:r>
              <a:r>
                <a:rPr lang="en-US" sz="1400" dirty="0"/>
                <a:t>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D82C1FF-59F6-4CDD-BF7A-B1878A460628}"/>
                </a:ext>
              </a:extLst>
            </p:cNvPr>
            <p:cNvSpPr txBox="1"/>
            <p:nvPr/>
          </p:nvSpPr>
          <p:spPr>
            <a:xfrm>
              <a:off x="9765139" y="2917523"/>
              <a:ext cx="1172116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edge(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L4</a:t>
              </a:r>
              <a:r>
                <a:rPr lang="en-US" sz="1400" dirty="0"/>
                <a:t>, 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L6</a:t>
              </a:r>
              <a:r>
                <a:rPr lang="en-US" sz="1400" dirty="0"/>
                <a:t>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EEB153E-4586-4E21-99A1-609903C44041}"/>
                </a:ext>
              </a:extLst>
            </p:cNvPr>
            <p:cNvCxnSpPr>
              <a:cxnSpLocks/>
              <a:stCxn id="12" idx="2"/>
              <a:endCxn id="13" idx="0"/>
            </p:cNvCxnSpPr>
            <p:nvPr/>
          </p:nvCxnSpPr>
          <p:spPr>
            <a:xfrm flipH="1">
              <a:off x="8229963" y="3223367"/>
              <a:ext cx="700877" cy="618646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3E4C74C-DD5F-42AD-A356-AD1B18A3C27A}"/>
                </a:ext>
              </a:extLst>
            </p:cNvPr>
            <p:cNvCxnSpPr>
              <a:cxnSpLocks/>
              <a:stCxn id="20" idx="2"/>
              <a:endCxn id="13" idx="0"/>
            </p:cNvCxnSpPr>
            <p:nvPr/>
          </p:nvCxnSpPr>
          <p:spPr>
            <a:xfrm>
              <a:off x="7509712" y="3223367"/>
              <a:ext cx="720251" cy="618646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B28605A-E943-4205-BE2C-0AC0E91644CB}"/>
                </a:ext>
              </a:extLst>
            </p:cNvPr>
            <p:cNvCxnSpPr>
              <a:cxnSpLocks/>
              <a:stCxn id="12" idx="2"/>
              <a:endCxn id="14" idx="0"/>
            </p:cNvCxnSpPr>
            <p:nvPr/>
          </p:nvCxnSpPr>
          <p:spPr>
            <a:xfrm>
              <a:off x="8930840" y="3223367"/>
              <a:ext cx="702965" cy="618646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D0171CF-9606-418B-A4A6-B7A9F10CE48E}"/>
                </a:ext>
              </a:extLst>
            </p:cNvPr>
            <p:cNvCxnSpPr>
              <a:cxnSpLocks/>
              <a:stCxn id="21" idx="2"/>
              <a:endCxn id="14" idx="0"/>
            </p:cNvCxnSpPr>
            <p:nvPr/>
          </p:nvCxnSpPr>
          <p:spPr>
            <a:xfrm flipH="1">
              <a:off x="9633805" y="3225300"/>
              <a:ext cx="717392" cy="616713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3AF0A1F-1E5E-4B68-A273-7836DD929D43}"/>
                </a:ext>
              </a:extLst>
            </p:cNvPr>
            <p:cNvCxnSpPr>
              <a:cxnSpLocks/>
              <a:stCxn id="13" idx="2"/>
              <a:endCxn id="15" idx="0"/>
            </p:cNvCxnSpPr>
            <p:nvPr/>
          </p:nvCxnSpPr>
          <p:spPr>
            <a:xfrm flipH="1">
              <a:off x="7523822" y="4149790"/>
              <a:ext cx="706141" cy="61612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4D03CFE-EED2-4D99-81E4-A36FFA2D8C08}"/>
                </a:ext>
              </a:extLst>
            </p:cNvPr>
            <p:cNvCxnSpPr>
              <a:cxnSpLocks/>
              <a:stCxn id="17" idx="2"/>
              <a:endCxn id="15" idx="0"/>
            </p:cNvCxnSpPr>
            <p:nvPr/>
          </p:nvCxnSpPr>
          <p:spPr>
            <a:xfrm>
              <a:off x="6782305" y="4149790"/>
              <a:ext cx="741517" cy="61612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ADF2A9E0-0EC5-43B0-A3D7-7AEB8AB73AE7}"/>
                </a:ext>
              </a:extLst>
            </p:cNvPr>
            <p:cNvCxnSpPr>
              <a:cxnSpLocks/>
              <a:stCxn id="14" idx="2"/>
              <a:endCxn id="18" idx="0"/>
            </p:cNvCxnSpPr>
            <p:nvPr/>
          </p:nvCxnSpPr>
          <p:spPr>
            <a:xfrm>
              <a:off x="9633805" y="4149790"/>
              <a:ext cx="731502" cy="624794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780ACCA-9D9F-4258-B09E-04557AD3CEBA}"/>
                </a:ext>
              </a:extLst>
            </p:cNvPr>
            <p:cNvCxnSpPr>
              <a:cxnSpLocks/>
              <a:stCxn id="19" idx="2"/>
              <a:endCxn id="18" idx="0"/>
            </p:cNvCxnSpPr>
            <p:nvPr/>
          </p:nvCxnSpPr>
          <p:spPr>
            <a:xfrm flipH="1">
              <a:off x="10365307" y="4149790"/>
              <a:ext cx="707391" cy="624794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A6D1C44-D0D0-4BC1-BBF5-C3D0B8D3E3F4}"/>
                </a:ext>
              </a:extLst>
            </p:cNvPr>
            <p:cNvSpPr txBox="1"/>
            <p:nvPr/>
          </p:nvSpPr>
          <p:spPr>
            <a:xfrm>
              <a:off x="8761563" y="1983019"/>
              <a:ext cx="338554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⋯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2E82E0C-0144-42BE-BE4B-2212B99F3D77}"/>
                </a:ext>
              </a:extLst>
            </p:cNvPr>
            <p:cNvCxnSpPr>
              <a:cxnSpLocks/>
              <a:stCxn id="46" idx="2"/>
              <a:endCxn id="12" idx="0"/>
            </p:cNvCxnSpPr>
            <p:nvPr/>
          </p:nvCxnSpPr>
          <p:spPr>
            <a:xfrm>
              <a:off x="8930840" y="2290796"/>
              <a:ext cx="0" cy="624794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E30608B4-5A60-430D-B72F-D66B7E57D6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647300"/>
              </p:ext>
            </p:extLst>
          </p:nvPr>
        </p:nvGraphicFramePr>
        <p:xfrm>
          <a:off x="899160" y="2414016"/>
          <a:ext cx="5120640" cy="316992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581199884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8175536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755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5694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1730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055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⚠️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466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⚠️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774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9924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000" b="0" i="0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b="0" i="0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6576728"/>
                  </a:ext>
                </a:extLst>
              </a:tr>
            </a:tbl>
          </a:graphicData>
        </a:graphic>
      </p:graphicFrame>
      <p:graphicFrame>
        <p:nvGraphicFramePr>
          <p:cNvPr id="29" name="Table 8">
            <a:extLst>
              <a:ext uri="{FF2B5EF4-FFF2-40B4-BE49-F238E27FC236}">
                <a16:creationId xmlns:a16="http://schemas.microsoft.com/office/drawing/2014/main" id="{7B1EF587-B147-4A8C-8DAD-DA2E8423C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726826"/>
              </p:ext>
            </p:extLst>
          </p:nvPr>
        </p:nvGraphicFramePr>
        <p:xfrm>
          <a:off x="899160" y="2414016"/>
          <a:ext cx="5120640" cy="316992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835322618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1187141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B00040"/>
                          </a:solidFill>
                          <a:effectLst/>
                          <a:latin typeface="Consolas" panose="020B0609020204030204" pitchFamily="49" charset="0"/>
                        </a:rPr>
                        <a:t>char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666666"/>
                          </a:solidFill>
                          <a:effectLst/>
                          <a:latin typeface="Consolas" panose="020B0609020204030204" pitchFamily="49" charset="0"/>
                        </a:rPr>
                        <a:t>*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line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666666"/>
                          </a:solidFill>
                          <a:effectLst/>
                          <a:latin typeface="Consolas" panose="020B0609020204030204" pitchFamily="49" charset="0"/>
                        </a:rPr>
                        <a:t>=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⋯;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43489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B00040"/>
                          </a:solidFill>
                          <a:effectLst/>
                          <a:latin typeface="Consolas" panose="020B0609020204030204" pitchFamily="49" charset="0"/>
                        </a:rPr>
                        <a:t>char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666666"/>
                          </a:solidFill>
                          <a:effectLst/>
                          <a:latin typeface="Consolas" panose="020B0609020204030204" pitchFamily="49" charset="0"/>
                        </a:rPr>
                        <a:t>*</a:t>
                      </a:r>
                      <a:r>
                        <a:rPr lang="en-US" sz="2000" dirty="0" err="1">
                          <a:latin typeface="Consolas" panose="020B0609020204030204" pitchFamily="49" charset="0"/>
                        </a:rPr>
                        <a:t>tok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666666"/>
                          </a:solidFill>
                          <a:effectLst/>
                          <a:latin typeface="Consolas" panose="020B0609020204030204" pitchFamily="49" charset="0"/>
                        </a:rPr>
                        <a:t>=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 err="1">
                          <a:latin typeface="Consolas" panose="020B0609020204030204" pitchFamily="49" charset="0"/>
                        </a:rPr>
                        <a:t>strtok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(line,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BA2121"/>
                          </a:solidFill>
                          <a:effectLst/>
                          <a:latin typeface="Consolas" panose="020B0609020204030204" pitchFamily="49" charset="0"/>
                        </a:rPr>
                        <a:t>" "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);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31469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B00040"/>
                          </a:solidFill>
                          <a:effectLst/>
                          <a:latin typeface="Consolas" panose="020B0609020204030204" pitchFamily="49" charset="0"/>
                        </a:rPr>
                        <a:t>char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666666"/>
                          </a:solidFill>
                          <a:effectLst/>
                          <a:latin typeface="Consolas" panose="020B0609020204030204" pitchFamily="49" charset="0"/>
                        </a:rPr>
                        <a:t>*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p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666666"/>
                          </a:solidFill>
                          <a:effectLst/>
                          <a:latin typeface="Consolas" panose="020B0609020204030204" pitchFamily="49" charset="0"/>
                        </a:rPr>
                        <a:t>=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 err="1">
                          <a:latin typeface="Consolas" panose="020B0609020204030204" pitchFamily="49" charset="0"/>
                        </a:rPr>
                        <a:t>strlen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(line);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69614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Consolas" panose="020B0609020204030204" pitchFamily="49" charset="0"/>
                        </a:rPr>
                        <a:t>while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(p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666666"/>
                          </a:solidFill>
                          <a:effectLst/>
                          <a:latin typeface="Consolas" panose="020B0609020204030204" pitchFamily="49" charset="0"/>
                        </a:rPr>
                        <a:t>&gt;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 err="1">
                          <a:latin typeface="Consolas" panose="020B0609020204030204" pitchFamily="49" charset="0"/>
                        </a:rPr>
                        <a:t>tok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)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{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1255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Consolas" panose="020B0609020204030204" pitchFamily="49" charset="0"/>
                        </a:rPr>
                        <a:t>   if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isdigit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(p))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Consolas" panose="020B0609020204030204" pitchFamily="49" charset="0"/>
                        </a:rPr>
                        <a:t>break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;</a:t>
                      </a:r>
                      <a:endParaRPr lang="en-US" sz="2000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72078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Consolas" panose="020B0609020204030204" pitchFamily="49" charset="0"/>
                        </a:rPr>
                        <a:t>   if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isalpha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(p))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Consolas" panose="020B0609020204030204" pitchFamily="49" charset="0"/>
                        </a:rPr>
                        <a:t>break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;</a:t>
                      </a:r>
                      <a:endParaRPr lang="en-US" sz="2000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60548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   p--;</a:t>
                      </a:r>
                      <a:endParaRPr lang="en-US" sz="2000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19798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</a:rPr>
                        <a:t>}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0725663"/>
                  </a:ext>
                </a:extLst>
              </a:tr>
            </a:tbl>
          </a:graphicData>
        </a:graphic>
      </p:graphicFrame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566D384-D4A8-4419-9624-2CC23AEFB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52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73"/>
    </mc:Choice>
    <mc:Fallback>
      <p:transition spd="slow" advTm="25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1FBAE-E7DF-4FD4-8844-0114F384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Reasoning for Program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C5B31-C5E9-49DA-AA2A-A08C75E09F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(R. et al., PLDI 2018)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8B2414-50CC-4A37-ADA4-F6093543F4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Step 2:</a:t>
            </a:r>
            <a:r>
              <a:rPr lang="en-US" dirty="0"/>
              <a:t> Convert derivation graph into a Bayesian network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490E4-7A52-4592-846B-190FD44CF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ESEC / FSE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1123D-F869-4A42-8519-2AD77A91B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Boosting Static Analysis Accuracy with Instrumented Test Executions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62CC9-AF3F-4385-B765-29CF7BBD0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D330-7B2D-456A-9ADF-254437783C9D}" type="slidenum">
              <a:rPr lang="en-US" smtClean="0"/>
              <a:t>5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160D0A-297F-4F43-A3C4-0D0F2E27220A}"/>
              </a:ext>
            </a:extLst>
          </p:cNvPr>
          <p:cNvGrpSpPr/>
          <p:nvPr/>
        </p:nvGrpSpPr>
        <p:grpSpPr>
          <a:xfrm>
            <a:off x="6172200" y="3077621"/>
            <a:ext cx="5510599" cy="3099342"/>
            <a:chOff x="6172202" y="1983019"/>
            <a:chExt cx="5510599" cy="309934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8AC04A-D6FB-4EA0-B485-0C53ECEA8565}"/>
                </a:ext>
              </a:extLst>
            </p:cNvPr>
            <p:cNvSpPr txBox="1"/>
            <p:nvPr/>
          </p:nvSpPr>
          <p:spPr>
            <a:xfrm>
              <a:off x="8359209" y="2915590"/>
              <a:ext cx="1143262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path(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L3</a:t>
              </a:r>
              <a:r>
                <a:rPr lang="en-US" sz="1400" dirty="0"/>
                <a:t>, 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L4</a:t>
              </a:r>
              <a:r>
                <a:rPr lang="en-US" sz="1400" dirty="0"/>
                <a:t>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B15E451-0FB1-4837-B23A-B458617E0FDC}"/>
                </a:ext>
              </a:extLst>
            </p:cNvPr>
            <p:cNvSpPr txBox="1"/>
            <p:nvPr/>
          </p:nvSpPr>
          <p:spPr>
            <a:xfrm>
              <a:off x="7658332" y="3842013"/>
              <a:ext cx="1143262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path(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L3</a:t>
              </a:r>
              <a:r>
                <a:rPr lang="en-US" sz="1400" dirty="0"/>
                <a:t>, 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L5</a:t>
              </a:r>
              <a:r>
                <a:rPr lang="en-US" sz="1400" dirty="0"/>
                <a:t>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44BF4D-EC9B-49CE-8C3F-7A61DB924A81}"/>
                </a:ext>
              </a:extLst>
            </p:cNvPr>
            <p:cNvSpPr txBox="1"/>
            <p:nvPr/>
          </p:nvSpPr>
          <p:spPr>
            <a:xfrm>
              <a:off x="9062174" y="3842013"/>
              <a:ext cx="1143262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path(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L3</a:t>
              </a:r>
              <a:r>
                <a:rPr lang="en-US" sz="1400" dirty="0"/>
                <a:t>, 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L6</a:t>
              </a:r>
              <a:r>
                <a:rPr lang="en-US" sz="1400" dirty="0"/>
                <a:t>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4A8DF4C-E4A9-41B3-A99B-A71E45C4C1A2}"/>
                </a:ext>
              </a:extLst>
            </p:cNvPr>
            <p:cNvSpPr txBox="1"/>
            <p:nvPr/>
          </p:nvSpPr>
          <p:spPr>
            <a:xfrm>
              <a:off x="7041959" y="4765911"/>
              <a:ext cx="963725" cy="307777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Alarm(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L5</a:t>
              </a:r>
              <a:r>
                <a:rPr lang="en-US" sz="1400" dirty="0"/>
                <a:t>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DBEEDF-9203-4E23-8B06-BB77FD94C0FD}"/>
                </a:ext>
              </a:extLst>
            </p:cNvPr>
            <p:cNvSpPr txBox="1"/>
            <p:nvPr/>
          </p:nvSpPr>
          <p:spPr>
            <a:xfrm>
              <a:off x="6172202" y="3842013"/>
              <a:ext cx="1220206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Overflow(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L5</a:t>
              </a:r>
              <a:r>
                <a:rPr lang="en-US" sz="1400" dirty="0"/>
                <a:t>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A8A1A4C-EC61-441C-8A7A-A475839AD93D}"/>
                </a:ext>
              </a:extLst>
            </p:cNvPr>
            <p:cNvSpPr txBox="1"/>
            <p:nvPr/>
          </p:nvSpPr>
          <p:spPr>
            <a:xfrm>
              <a:off x="9883444" y="4774584"/>
              <a:ext cx="963725" cy="307777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Alarm(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L6</a:t>
              </a:r>
              <a:r>
                <a:rPr lang="en-US" sz="1400" dirty="0"/>
                <a:t>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9F9B534-38E4-4381-9C27-7D2F3B9B7908}"/>
                </a:ext>
              </a:extLst>
            </p:cNvPr>
            <p:cNvSpPr txBox="1"/>
            <p:nvPr/>
          </p:nvSpPr>
          <p:spPr>
            <a:xfrm>
              <a:off x="10462595" y="3842013"/>
              <a:ext cx="1220206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Overflow(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L6</a:t>
              </a:r>
              <a:r>
                <a:rPr lang="en-US" sz="1400" dirty="0"/>
                <a:t>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E959B1E-8556-4B9A-B42F-3DF273D8B5CD}"/>
                </a:ext>
              </a:extLst>
            </p:cNvPr>
            <p:cNvSpPr txBox="1"/>
            <p:nvPr/>
          </p:nvSpPr>
          <p:spPr>
            <a:xfrm>
              <a:off x="6923654" y="2915590"/>
              <a:ext cx="1172116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edge(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L4</a:t>
              </a:r>
              <a:r>
                <a:rPr lang="en-US" sz="1400" dirty="0"/>
                <a:t>, 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L5</a:t>
              </a:r>
              <a:r>
                <a:rPr lang="en-US" sz="1400" dirty="0"/>
                <a:t>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D82C1FF-59F6-4CDD-BF7A-B1878A460628}"/>
                </a:ext>
              </a:extLst>
            </p:cNvPr>
            <p:cNvSpPr txBox="1"/>
            <p:nvPr/>
          </p:nvSpPr>
          <p:spPr>
            <a:xfrm>
              <a:off x="9765139" y="2917523"/>
              <a:ext cx="1172116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edge(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L4</a:t>
              </a:r>
              <a:r>
                <a:rPr lang="en-US" sz="1400" dirty="0"/>
                <a:t>, 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L6</a:t>
              </a:r>
              <a:r>
                <a:rPr lang="en-US" sz="1400" dirty="0"/>
                <a:t>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EEB153E-4586-4E21-99A1-609903C44041}"/>
                </a:ext>
              </a:extLst>
            </p:cNvPr>
            <p:cNvCxnSpPr>
              <a:stCxn id="12" idx="2"/>
              <a:endCxn id="13" idx="0"/>
            </p:cNvCxnSpPr>
            <p:nvPr/>
          </p:nvCxnSpPr>
          <p:spPr>
            <a:xfrm flipH="1">
              <a:off x="8229963" y="3223367"/>
              <a:ext cx="700877" cy="618646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3E4C74C-DD5F-42AD-A356-AD1B18A3C27A}"/>
                </a:ext>
              </a:extLst>
            </p:cNvPr>
            <p:cNvCxnSpPr>
              <a:cxnSpLocks/>
              <a:stCxn id="20" idx="2"/>
              <a:endCxn id="13" idx="0"/>
            </p:cNvCxnSpPr>
            <p:nvPr/>
          </p:nvCxnSpPr>
          <p:spPr>
            <a:xfrm>
              <a:off x="7509712" y="3223367"/>
              <a:ext cx="720251" cy="618646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B28605A-E943-4205-BE2C-0AC0E91644CB}"/>
                </a:ext>
              </a:extLst>
            </p:cNvPr>
            <p:cNvCxnSpPr>
              <a:cxnSpLocks/>
              <a:stCxn id="12" idx="2"/>
              <a:endCxn id="14" idx="0"/>
            </p:cNvCxnSpPr>
            <p:nvPr/>
          </p:nvCxnSpPr>
          <p:spPr>
            <a:xfrm>
              <a:off x="8930840" y="3223367"/>
              <a:ext cx="702965" cy="618646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D0171CF-9606-418B-A4A6-B7A9F10CE48E}"/>
                </a:ext>
              </a:extLst>
            </p:cNvPr>
            <p:cNvCxnSpPr>
              <a:cxnSpLocks/>
              <a:stCxn id="21" idx="2"/>
              <a:endCxn id="14" idx="0"/>
            </p:cNvCxnSpPr>
            <p:nvPr/>
          </p:nvCxnSpPr>
          <p:spPr>
            <a:xfrm flipH="1">
              <a:off x="9633805" y="3225300"/>
              <a:ext cx="717392" cy="616713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3AF0A1F-1E5E-4B68-A273-7836DD929D43}"/>
                </a:ext>
              </a:extLst>
            </p:cNvPr>
            <p:cNvCxnSpPr>
              <a:cxnSpLocks/>
              <a:stCxn id="13" idx="2"/>
              <a:endCxn id="15" idx="0"/>
            </p:cNvCxnSpPr>
            <p:nvPr/>
          </p:nvCxnSpPr>
          <p:spPr>
            <a:xfrm flipH="1">
              <a:off x="7523822" y="4149790"/>
              <a:ext cx="706141" cy="61612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4D03CFE-EED2-4D99-81E4-A36FFA2D8C08}"/>
                </a:ext>
              </a:extLst>
            </p:cNvPr>
            <p:cNvCxnSpPr>
              <a:cxnSpLocks/>
              <a:stCxn id="17" idx="2"/>
              <a:endCxn id="15" idx="0"/>
            </p:cNvCxnSpPr>
            <p:nvPr/>
          </p:nvCxnSpPr>
          <p:spPr>
            <a:xfrm>
              <a:off x="6782305" y="4149790"/>
              <a:ext cx="741517" cy="61612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ADF2A9E0-0EC5-43B0-A3D7-7AEB8AB73AE7}"/>
                </a:ext>
              </a:extLst>
            </p:cNvPr>
            <p:cNvCxnSpPr>
              <a:cxnSpLocks/>
              <a:stCxn id="14" idx="2"/>
              <a:endCxn id="18" idx="0"/>
            </p:cNvCxnSpPr>
            <p:nvPr/>
          </p:nvCxnSpPr>
          <p:spPr>
            <a:xfrm>
              <a:off x="9633805" y="4149790"/>
              <a:ext cx="731502" cy="624794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780ACCA-9D9F-4258-B09E-04557AD3CEBA}"/>
                </a:ext>
              </a:extLst>
            </p:cNvPr>
            <p:cNvCxnSpPr>
              <a:cxnSpLocks/>
              <a:stCxn id="19" idx="2"/>
              <a:endCxn id="18" idx="0"/>
            </p:cNvCxnSpPr>
            <p:nvPr/>
          </p:nvCxnSpPr>
          <p:spPr>
            <a:xfrm flipH="1">
              <a:off x="10365307" y="4149790"/>
              <a:ext cx="707391" cy="624794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A6D1C44-D0D0-4BC1-BBF5-C3D0B8D3E3F4}"/>
                </a:ext>
              </a:extLst>
            </p:cNvPr>
            <p:cNvSpPr txBox="1"/>
            <p:nvPr/>
          </p:nvSpPr>
          <p:spPr>
            <a:xfrm>
              <a:off x="8761563" y="1983019"/>
              <a:ext cx="338554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⋯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2E82E0C-0144-42BE-BE4B-2212B99F3D77}"/>
                </a:ext>
              </a:extLst>
            </p:cNvPr>
            <p:cNvCxnSpPr>
              <a:cxnSpLocks/>
              <a:stCxn id="46" idx="2"/>
              <a:endCxn id="12" idx="0"/>
            </p:cNvCxnSpPr>
            <p:nvPr/>
          </p:nvCxnSpPr>
          <p:spPr>
            <a:xfrm>
              <a:off x="8930840" y="2290796"/>
              <a:ext cx="0" cy="624794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E30608B4-5A60-430D-B72F-D66B7E57D66D}"/>
              </a:ext>
            </a:extLst>
          </p:cNvPr>
          <p:cNvGraphicFramePr>
            <a:graphicFrameLocks noGrp="1"/>
          </p:cNvGraphicFramePr>
          <p:nvPr/>
        </p:nvGraphicFramePr>
        <p:xfrm>
          <a:off x="899160" y="2414016"/>
          <a:ext cx="5120640" cy="316992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581199884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8175536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755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5694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1730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055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⚠️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466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⚠️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774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9924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000" b="0" i="0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b="0" i="0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6576728"/>
                  </a:ext>
                </a:extLst>
              </a:tr>
            </a:tbl>
          </a:graphicData>
        </a:graphic>
      </p:graphicFrame>
      <p:graphicFrame>
        <p:nvGraphicFramePr>
          <p:cNvPr id="29" name="Table 8">
            <a:extLst>
              <a:ext uri="{FF2B5EF4-FFF2-40B4-BE49-F238E27FC236}">
                <a16:creationId xmlns:a16="http://schemas.microsoft.com/office/drawing/2014/main" id="{7B1EF587-B147-4A8C-8DAD-DA2E8423C292}"/>
              </a:ext>
            </a:extLst>
          </p:cNvPr>
          <p:cNvGraphicFramePr>
            <a:graphicFrameLocks noGrp="1"/>
          </p:cNvGraphicFramePr>
          <p:nvPr/>
        </p:nvGraphicFramePr>
        <p:xfrm>
          <a:off x="899160" y="2414016"/>
          <a:ext cx="5120640" cy="316992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835322618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1187141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B00040"/>
                          </a:solidFill>
                          <a:effectLst/>
                          <a:latin typeface="Consolas" panose="020B0609020204030204" pitchFamily="49" charset="0"/>
                        </a:rPr>
                        <a:t>char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666666"/>
                          </a:solidFill>
                          <a:effectLst/>
                          <a:latin typeface="Consolas" panose="020B0609020204030204" pitchFamily="49" charset="0"/>
                        </a:rPr>
                        <a:t>*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line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666666"/>
                          </a:solidFill>
                          <a:effectLst/>
                          <a:latin typeface="Consolas" panose="020B0609020204030204" pitchFamily="49" charset="0"/>
                        </a:rPr>
                        <a:t>=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⋯;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43489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B00040"/>
                          </a:solidFill>
                          <a:effectLst/>
                          <a:latin typeface="Consolas" panose="020B0609020204030204" pitchFamily="49" charset="0"/>
                        </a:rPr>
                        <a:t>char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666666"/>
                          </a:solidFill>
                          <a:effectLst/>
                          <a:latin typeface="Consolas" panose="020B0609020204030204" pitchFamily="49" charset="0"/>
                        </a:rPr>
                        <a:t>*</a:t>
                      </a:r>
                      <a:r>
                        <a:rPr lang="en-US" sz="2000" dirty="0" err="1">
                          <a:latin typeface="Consolas" panose="020B0609020204030204" pitchFamily="49" charset="0"/>
                        </a:rPr>
                        <a:t>tok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666666"/>
                          </a:solidFill>
                          <a:effectLst/>
                          <a:latin typeface="Consolas" panose="020B0609020204030204" pitchFamily="49" charset="0"/>
                        </a:rPr>
                        <a:t>=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 err="1">
                          <a:latin typeface="Consolas" panose="020B0609020204030204" pitchFamily="49" charset="0"/>
                        </a:rPr>
                        <a:t>strtok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(line,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BA2121"/>
                          </a:solidFill>
                          <a:effectLst/>
                          <a:latin typeface="Consolas" panose="020B0609020204030204" pitchFamily="49" charset="0"/>
                        </a:rPr>
                        <a:t>" "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);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31469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B00040"/>
                          </a:solidFill>
                          <a:effectLst/>
                          <a:latin typeface="Consolas" panose="020B0609020204030204" pitchFamily="49" charset="0"/>
                        </a:rPr>
                        <a:t>char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666666"/>
                          </a:solidFill>
                          <a:effectLst/>
                          <a:latin typeface="Consolas" panose="020B0609020204030204" pitchFamily="49" charset="0"/>
                        </a:rPr>
                        <a:t>*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p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666666"/>
                          </a:solidFill>
                          <a:effectLst/>
                          <a:latin typeface="Consolas" panose="020B0609020204030204" pitchFamily="49" charset="0"/>
                        </a:rPr>
                        <a:t>=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 err="1">
                          <a:latin typeface="Consolas" panose="020B0609020204030204" pitchFamily="49" charset="0"/>
                        </a:rPr>
                        <a:t>strlen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(line);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69614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Consolas" panose="020B0609020204030204" pitchFamily="49" charset="0"/>
                        </a:rPr>
                        <a:t>while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(p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666666"/>
                          </a:solidFill>
                          <a:effectLst/>
                          <a:latin typeface="Consolas" panose="020B0609020204030204" pitchFamily="49" charset="0"/>
                        </a:rPr>
                        <a:t>&gt;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 err="1">
                          <a:latin typeface="Consolas" panose="020B0609020204030204" pitchFamily="49" charset="0"/>
                        </a:rPr>
                        <a:t>tok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)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{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1255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Consolas" panose="020B0609020204030204" pitchFamily="49" charset="0"/>
                        </a:rPr>
                        <a:t>   if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isdigit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(p))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Consolas" panose="020B0609020204030204" pitchFamily="49" charset="0"/>
                        </a:rPr>
                        <a:t>break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;</a:t>
                      </a:r>
                      <a:endParaRPr lang="en-US" sz="2000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72078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Consolas" panose="020B0609020204030204" pitchFamily="49" charset="0"/>
                        </a:rPr>
                        <a:t>   if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isalpha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(p))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Consolas" panose="020B0609020204030204" pitchFamily="49" charset="0"/>
                        </a:rPr>
                        <a:t>break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;</a:t>
                      </a:r>
                      <a:endParaRPr lang="en-US" sz="2000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60548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   p--;</a:t>
                      </a:r>
                      <a:endParaRPr lang="en-US" sz="2000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19798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</a:rPr>
                        <a:t>}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0725663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68BACA51-F3D2-4FF7-B8D1-1E98E9A71E3E}"/>
              </a:ext>
            </a:extLst>
          </p:cNvPr>
          <p:cNvSpPr/>
          <p:nvPr/>
        </p:nvSpPr>
        <p:spPr>
          <a:xfrm>
            <a:off x="883311" y="1825625"/>
            <a:ext cx="5181600" cy="393074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peech Bubble: Rectangle 34">
            <a:extLst>
              <a:ext uri="{FF2B5EF4-FFF2-40B4-BE49-F238E27FC236}">
                <a16:creationId xmlns:a16="http://schemas.microsoft.com/office/drawing/2014/main" id="{563D48CD-C1F0-4DF3-868F-1D04EB07C589}"/>
              </a:ext>
            </a:extLst>
          </p:cNvPr>
          <p:cNvSpPr/>
          <p:nvPr/>
        </p:nvSpPr>
        <p:spPr>
          <a:xfrm>
            <a:off x="1310029" y="4800908"/>
            <a:ext cx="4389120" cy="886968"/>
          </a:xfrm>
          <a:prstGeom prst="wedgeRectCallout">
            <a:avLst>
              <a:gd name="adj1" fmla="val 76143"/>
              <a:gd name="adj2" fmla="val 85308"/>
            </a:avLst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7" name="Table 9">
                <a:extLst>
                  <a:ext uri="{FF2B5EF4-FFF2-40B4-BE49-F238E27FC236}">
                    <a16:creationId xmlns:a16="http://schemas.microsoft.com/office/drawing/2014/main" id="{EF72F0EC-658B-476F-BD3F-429FE0FEA5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8702019"/>
                  </p:ext>
                </p:extLst>
              </p:nvPr>
            </p:nvGraphicFramePr>
            <p:xfrm>
              <a:off x="1332889" y="4848152"/>
              <a:ext cx="4343400" cy="792480"/>
            </p:xfrm>
            <a:graphic>
              <a:graphicData uri="http://schemas.openxmlformats.org/drawingml/2006/table">
                <a:tbl>
                  <a:tblPr bandRow="1">
                    <a:tableStyleId>{2D5ABB26-0587-4C30-8999-92F81FD0307C}</a:tableStyleId>
                  </a:tblPr>
                  <a:tblGrid>
                    <a:gridCol w="3657600">
                      <a:extLst>
                        <a:ext uri="{9D8B030D-6E8A-4147-A177-3AD203B41FA5}">
                          <a16:colId xmlns:a16="http://schemas.microsoft.com/office/drawing/2014/main" val="3742290909"/>
                        </a:ext>
                      </a:extLst>
                    </a:gridCol>
                    <a:gridCol w="685800">
                      <a:extLst>
                        <a:ext uri="{9D8B030D-6E8A-4147-A177-3AD203B41FA5}">
                          <a16:colId xmlns:a16="http://schemas.microsoft.com/office/drawing/2014/main" val="47619766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Alarm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 sz="2000" b="0" i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onsolas" panose="020B0609020204030204" pitchFamily="49" charset="0"/>
                                    </a:rPr>
                                    <m:t>L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000" b="0" i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onsolas" panose="020B0609020204030204" pitchFamily="49" charset="0"/>
                                    </a:rPr>
                                    <m:t>5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∣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path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onsolas" panose="020B0609020204030204" pitchFamily="49" charset="0"/>
                                </a:rPr>
                                <m:t>L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onsolas" panose="020B0609020204030204" pitchFamily="49" charset="0"/>
                                </a:rPr>
                                <m:t>3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onsolas" panose="020B0609020204030204" pitchFamily="49" charset="0"/>
                                </a:rPr>
                                <m:t>L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onsolas" panose="020B0609020204030204" pitchFamily="49" charset="0"/>
                                </a:rPr>
                                <m:t>5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oMath>
                          </a14:m>
                          <a:r>
                            <a:rPr lang="en-US" sz="20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0.9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19663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Alarm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 sz="2000" b="0" i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onsolas" panose="020B0609020204030204" pitchFamily="49" charset="0"/>
                                    </a:rPr>
                                    <m:t>L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000" b="0" i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onsolas" panose="020B0609020204030204" pitchFamily="49" charset="0"/>
                                    </a:rPr>
                                    <m:t>5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∣¬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path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onsolas" panose="020B0609020204030204" pitchFamily="49" charset="0"/>
                                </a:rPr>
                                <m:t>L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onsolas" panose="020B0609020204030204" pitchFamily="49" charset="0"/>
                                </a:rPr>
                                <m:t>3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onsolas" panose="020B0609020204030204" pitchFamily="49" charset="0"/>
                                </a:rPr>
                                <m:t>L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onsolas" panose="020B0609020204030204" pitchFamily="49" charset="0"/>
                                </a:rPr>
                                <m:t>5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oMath>
                          </a14:m>
                          <a:r>
                            <a:rPr lang="en-US" sz="20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2391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7" name="Table 9">
                <a:extLst>
                  <a:ext uri="{FF2B5EF4-FFF2-40B4-BE49-F238E27FC236}">
                    <a16:creationId xmlns:a16="http://schemas.microsoft.com/office/drawing/2014/main" id="{EF72F0EC-658B-476F-BD3F-429FE0FEA5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8702019"/>
                  </p:ext>
                </p:extLst>
              </p:nvPr>
            </p:nvGraphicFramePr>
            <p:xfrm>
              <a:off x="1332889" y="4848152"/>
              <a:ext cx="4343400" cy="792480"/>
            </p:xfrm>
            <a:graphic>
              <a:graphicData uri="http://schemas.openxmlformats.org/drawingml/2006/table">
                <a:tbl>
                  <a:tblPr bandRow="1">
                    <a:tableStyleId>{2D5ABB26-0587-4C30-8999-92F81FD0307C}</a:tableStyleId>
                  </a:tblPr>
                  <a:tblGrid>
                    <a:gridCol w="3657600">
                      <a:extLst>
                        <a:ext uri="{9D8B030D-6E8A-4147-A177-3AD203B41FA5}">
                          <a16:colId xmlns:a16="http://schemas.microsoft.com/office/drawing/2014/main" val="3742290909"/>
                        </a:ext>
                      </a:extLst>
                    </a:gridCol>
                    <a:gridCol w="685800">
                      <a:extLst>
                        <a:ext uri="{9D8B030D-6E8A-4147-A177-3AD203B41FA5}">
                          <a16:colId xmlns:a16="http://schemas.microsoft.com/office/drawing/2014/main" val="476197660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7576" r="-18802" b="-1242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0.9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196632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109231" r="-18802" b="-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23917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8" name="Speech Bubble: Rectangle 37">
            <a:extLst>
              <a:ext uri="{FF2B5EF4-FFF2-40B4-BE49-F238E27FC236}">
                <a16:creationId xmlns:a16="http://schemas.microsoft.com/office/drawing/2014/main" id="{B788FA46-3B7D-4986-97B4-293D87826BAD}"/>
              </a:ext>
            </a:extLst>
          </p:cNvPr>
          <p:cNvSpPr/>
          <p:nvPr/>
        </p:nvSpPr>
        <p:spPr>
          <a:xfrm>
            <a:off x="1910060" y="3050184"/>
            <a:ext cx="4572000" cy="886968"/>
          </a:xfrm>
          <a:prstGeom prst="wedgeRectCallout">
            <a:avLst>
              <a:gd name="adj1" fmla="val 73355"/>
              <a:gd name="adj2" fmla="val 152376"/>
            </a:avLst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0" name="Table 9">
                <a:extLst>
                  <a:ext uri="{FF2B5EF4-FFF2-40B4-BE49-F238E27FC236}">
                    <a16:creationId xmlns:a16="http://schemas.microsoft.com/office/drawing/2014/main" id="{68F02A6A-7CEF-406F-A956-7808802B297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88402470"/>
                  </p:ext>
                </p:extLst>
              </p:nvPr>
            </p:nvGraphicFramePr>
            <p:xfrm>
              <a:off x="1932920" y="3097428"/>
              <a:ext cx="4526280" cy="792480"/>
            </p:xfrm>
            <a:graphic>
              <a:graphicData uri="http://schemas.openxmlformats.org/drawingml/2006/table">
                <a:tbl>
                  <a:tblPr bandRow="1">
                    <a:tableStyleId>{2D5ABB26-0587-4C30-8999-92F81FD0307C}</a:tableStyleId>
                  </a:tblPr>
                  <a:tblGrid>
                    <a:gridCol w="3840480">
                      <a:extLst>
                        <a:ext uri="{9D8B030D-6E8A-4147-A177-3AD203B41FA5}">
                          <a16:colId xmlns:a16="http://schemas.microsoft.com/office/drawing/2014/main" val="3742290909"/>
                        </a:ext>
                      </a:extLst>
                    </a:gridCol>
                    <a:gridCol w="685800">
                      <a:extLst>
                        <a:ext uri="{9D8B030D-6E8A-4147-A177-3AD203B41FA5}">
                          <a16:colId xmlns:a16="http://schemas.microsoft.com/office/drawing/2014/main" val="47619766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path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 sz="2000" b="0" i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onsolas" panose="020B0609020204030204" pitchFamily="49" charset="0"/>
                                    </a:rPr>
                                    <m:t>L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000" b="0" i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onsolas" panose="020B0609020204030204" pitchFamily="49" charset="0"/>
                                    </a:rPr>
                                    <m:t>3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000" b="0" i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onsolas" panose="020B0609020204030204" pitchFamily="49" charset="0"/>
                                    </a:rPr>
                                    <m:t>L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000" b="0" i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onsolas" panose="020B0609020204030204" pitchFamily="49" charset="0"/>
                                    </a:rPr>
                                    <m:t>5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∣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path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onsolas" panose="020B0609020204030204" pitchFamily="49" charset="0"/>
                                </a:rPr>
                                <m:t>L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onsolas" panose="020B0609020204030204" pitchFamily="49" charset="0"/>
                                </a:rPr>
                                <m:t>3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onsolas" panose="020B0609020204030204" pitchFamily="49" charset="0"/>
                                </a:rPr>
                                <m:t>L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onsolas" panose="020B0609020204030204" pitchFamily="49" charset="0"/>
                                </a:rPr>
                                <m:t>4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oMath>
                          </a14:m>
                          <a:r>
                            <a:rPr lang="en-US" sz="20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0.9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19663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path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 sz="2000" b="0" i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onsolas" panose="020B0609020204030204" pitchFamily="49" charset="0"/>
                                    </a:rPr>
                                    <m:t>L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000" b="0" i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onsolas" panose="020B0609020204030204" pitchFamily="49" charset="0"/>
                                    </a:rPr>
                                    <m:t>3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000" b="0" i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onsolas" panose="020B0609020204030204" pitchFamily="49" charset="0"/>
                                    </a:rPr>
                                    <m:t>L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000" b="0" i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onsolas" panose="020B0609020204030204" pitchFamily="49" charset="0"/>
                                    </a:rPr>
                                    <m:t>5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∣¬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path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onsolas" panose="020B0609020204030204" pitchFamily="49" charset="0"/>
                                </a:rPr>
                                <m:t>L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onsolas" panose="020B0609020204030204" pitchFamily="49" charset="0"/>
                                </a:rPr>
                                <m:t>3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onsolas" panose="020B0609020204030204" pitchFamily="49" charset="0"/>
                                </a:rPr>
                                <m:t>L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onsolas" panose="020B0609020204030204" pitchFamily="49" charset="0"/>
                                </a:rPr>
                                <m:t>4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oMath>
                          </a14:m>
                          <a:r>
                            <a:rPr lang="en-US" sz="20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2391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0" name="Table 9">
                <a:extLst>
                  <a:ext uri="{FF2B5EF4-FFF2-40B4-BE49-F238E27FC236}">
                    <a16:creationId xmlns:a16="http://schemas.microsoft.com/office/drawing/2014/main" id="{68F02A6A-7CEF-406F-A956-7808802B297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88402470"/>
                  </p:ext>
                </p:extLst>
              </p:nvPr>
            </p:nvGraphicFramePr>
            <p:xfrm>
              <a:off x="1932920" y="3097428"/>
              <a:ext cx="4526280" cy="792480"/>
            </p:xfrm>
            <a:graphic>
              <a:graphicData uri="http://schemas.openxmlformats.org/drawingml/2006/table">
                <a:tbl>
                  <a:tblPr bandRow="1">
                    <a:tableStyleId>{2D5ABB26-0587-4C30-8999-92F81FD0307C}</a:tableStyleId>
                  </a:tblPr>
                  <a:tblGrid>
                    <a:gridCol w="3840480">
                      <a:extLst>
                        <a:ext uri="{9D8B030D-6E8A-4147-A177-3AD203B41FA5}">
                          <a16:colId xmlns:a16="http://schemas.microsoft.com/office/drawing/2014/main" val="3742290909"/>
                        </a:ext>
                      </a:extLst>
                    </a:gridCol>
                    <a:gridCol w="685800">
                      <a:extLst>
                        <a:ext uri="{9D8B030D-6E8A-4147-A177-3AD203B41FA5}">
                          <a16:colId xmlns:a16="http://schemas.microsoft.com/office/drawing/2014/main" val="476197660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t="-7576" r="-17937" b="-1242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0.9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196632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t="-109231" r="-17937" b="-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23917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E82837A-D14F-4B66-BD98-A07D4EFE88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7044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69"/>
    </mc:Choice>
    <mc:Fallback>
      <p:transition spd="slow" advTm="45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build="p"/>
      <p:bldP spid="11" grpId="0" animBg="1"/>
      <p:bldP spid="35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1FBAE-E7DF-4FD4-8844-0114F384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Reasoning for Program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C5B31-C5E9-49DA-AA2A-A08C75E09F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(R. et al., PLDI 2018)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8B2414-50CC-4A37-ADA4-F6093543F4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Step 3:</a:t>
            </a:r>
            <a:r>
              <a:rPr lang="en-US" dirty="0"/>
              <a:t> Rank alarms according to confidence values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490E4-7A52-4592-846B-190FD44CF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ESEC / FSE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1123D-F869-4A42-8519-2AD77A91B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Boosting Static Analysis Accuracy with Instrumented Test Executions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62CC9-AF3F-4385-B765-29CF7BBD0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D330-7B2D-456A-9ADF-254437783C9D}" type="slidenum">
              <a:rPr lang="en-US" smtClean="0"/>
              <a:t>6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160D0A-297F-4F43-A3C4-0D0F2E27220A}"/>
              </a:ext>
            </a:extLst>
          </p:cNvPr>
          <p:cNvGrpSpPr/>
          <p:nvPr/>
        </p:nvGrpSpPr>
        <p:grpSpPr>
          <a:xfrm>
            <a:off x="6172200" y="3077621"/>
            <a:ext cx="5510599" cy="3099342"/>
            <a:chOff x="6172202" y="1983019"/>
            <a:chExt cx="5510599" cy="309934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8AC04A-D6FB-4EA0-B485-0C53ECEA8565}"/>
                </a:ext>
              </a:extLst>
            </p:cNvPr>
            <p:cNvSpPr txBox="1"/>
            <p:nvPr/>
          </p:nvSpPr>
          <p:spPr>
            <a:xfrm>
              <a:off x="8359209" y="2915590"/>
              <a:ext cx="1143262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path(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L3</a:t>
              </a:r>
              <a:r>
                <a:rPr lang="en-US" sz="1400" dirty="0"/>
                <a:t>, 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L4</a:t>
              </a:r>
              <a:r>
                <a:rPr lang="en-US" sz="1400" dirty="0"/>
                <a:t>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B15E451-0FB1-4837-B23A-B458617E0FDC}"/>
                </a:ext>
              </a:extLst>
            </p:cNvPr>
            <p:cNvSpPr txBox="1"/>
            <p:nvPr/>
          </p:nvSpPr>
          <p:spPr>
            <a:xfrm>
              <a:off x="7658332" y="3842013"/>
              <a:ext cx="1143262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path(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L3</a:t>
              </a:r>
              <a:r>
                <a:rPr lang="en-US" sz="1400" dirty="0"/>
                <a:t>, 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L5</a:t>
              </a:r>
              <a:r>
                <a:rPr lang="en-US" sz="1400" dirty="0"/>
                <a:t>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44BF4D-EC9B-49CE-8C3F-7A61DB924A81}"/>
                </a:ext>
              </a:extLst>
            </p:cNvPr>
            <p:cNvSpPr txBox="1"/>
            <p:nvPr/>
          </p:nvSpPr>
          <p:spPr>
            <a:xfrm>
              <a:off x="9062174" y="3842013"/>
              <a:ext cx="1143262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path(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L3</a:t>
              </a:r>
              <a:r>
                <a:rPr lang="en-US" sz="1400" dirty="0"/>
                <a:t>, 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L6</a:t>
              </a:r>
              <a:r>
                <a:rPr lang="en-US" sz="1400" dirty="0"/>
                <a:t>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4A8DF4C-E4A9-41B3-A99B-A71E45C4C1A2}"/>
                </a:ext>
              </a:extLst>
            </p:cNvPr>
            <p:cNvSpPr txBox="1"/>
            <p:nvPr/>
          </p:nvSpPr>
          <p:spPr>
            <a:xfrm>
              <a:off x="7041959" y="4765911"/>
              <a:ext cx="963725" cy="307777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Alarm(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L5</a:t>
              </a:r>
              <a:r>
                <a:rPr lang="en-US" sz="1400" dirty="0"/>
                <a:t>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DBEEDF-9203-4E23-8B06-BB77FD94C0FD}"/>
                </a:ext>
              </a:extLst>
            </p:cNvPr>
            <p:cNvSpPr txBox="1"/>
            <p:nvPr/>
          </p:nvSpPr>
          <p:spPr>
            <a:xfrm>
              <a:off x="6172202" y="3842013"/>
              <a:ext cx="1220206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Overflow(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L5</a:t>
              </a:r>
              <a:r>
                <a:rPr lang="en-US" sz="1400" dirty="0"/>
                <a:t>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A8A1A4C-EC61-441C-8A7A-A475839AD93D}"/>
                </a:ext>
              </a:extLst>
            </p:cNvPr>
            <p:cNvSpPr txBox="1"/>
            <p:nvPr/>
          </p:nvSpPr>
          <p:spPr>
            <a:xfrm>
              <a:off x="9883444" y="4774584"/>
              <a:ext cx="963725" cy="307777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Alarm(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L6</a:t>
              </a:r>
              <a:r>
                <a:rPr lang="en-US" sz="1400" dirty="0"/>
                <a:t>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9F9B534-38E4-4381-9C27-7D2F3B9B7908}"/>
                </a:ext>
              </a:extLst>
            </p:cNvPr>
            <p:cNvSpPr txBox="1"/>
            <p:nvPr/>
          </p:nvSpPr>
          <p:spPr>
            <a:xfrm>
              <a:off x="10462595" y="3842013"/>
              <a:ext cx="1220206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Overflow(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L6</a:t>
              </a:r>
              <a:r>
                <a:rPr lang="en-US" sz="1400" dirty="0"/>
                <a:t>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E959B1E-8556-4B9A-B42F-3DF273D8B5CD}"/>
                </a:ext>
              </a:extLst>
            </p:cNvPr>
            <p:cNvSpPr txBox="1"/>
            <p:nvPr/>
          </p:nvSpPr>
          <p:spPr>
            <a:xfrm>
              <a:off x="6923654" y="2915590"/>
              <a:ext cx="1172116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edge(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L4</a:t>
              </a:r>
              <a:r>
                <a:rPr lang="en-US" sz="1400" dirty="0"/>
                <a:t>, 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L5</a:t>
              </a:r>
              <a:r>
                <a:rPr lang="en-US" sz="1400" dirty="0"/>
                <a:t>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D82C1FF-59F6-4CDD-BF7A-B1878A460628}"/>
                </a:ext>
              </a:extLst>
            </p:cNvPr>
            <p:cNvSpPr txBox="1"/>
            <p:nvPr/>
          </p:nvSpPr>
          <p:spPr>
            <a:xfrm>
              <a:off x="9765139" y="2917523"/>
              <a:ext cx="1172116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edge(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L4</a:t>
              </a:r>
              <a:r>
                <a:rPr lang="en-US" sz="1400" dirty="0"/>
                <a:t>, 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nsolas" panose="020B0609020204030204" pitchFamily="49" charset="0"/>
                </a:rPr>
                <a:t>L6</a:t>
              </a:r>
              <a:r>
                <a:rPr lang="en-US" sz="1400" dirty="0"/>
                <a:t>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EEB153E-4586-4E21-99A1-609903C44041}"/>
                </a:ext>
              </a:extLst>
            </p:cNvPr>
            <p:cNvCxnSpPr>
              <a:stCxn id="12" idx="2"/>
              <a:endCxn id="13" idx="0"/>
            </p:cNvCxnSpPr>
            <p:nvPr/>
          </p:nvCxnSpPr>
          <p:spPr>
            <a:xfrm flipH="1">
              <a:off x="8229963" y="3223367"/>
              <a:ext cx="700877" cy="618646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3E4C74C-DD5F-42AD-A356-AD1B18A3C27A}"/>
                </a:ext>
              </a:extLst>
            </p:cNvPr>
            <p:cNvCxnSpPr>
              <a:cxnSpLocks/>
              <a:stCxn id="20" idx="2"/>
              <a:endCxn id="13" idx="0"/>
            </p:cNvCxnSpPr>
            <p:nvPr/>
          </p:nvCxnSpPr>
          <p:spPr>
            <a:xfrm>
              <a:off x="7509712" y="3223367"/>
              <a:ext cx="720251" cy="618646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B28605A-E943-4205-BE2C-0AC0E91644CB}"/>
                </a:ext>
              </a:extLst>
            </p:cNvPr>
            <p:cNvCxnSpPr>
              <a:cxnSpLocks/>
              <a:stCxn id="12" idx="2"/>
              <a:endCxn id="14" idx="0"/>
            </p:cNvCxnSpPr>
            <p:nvPr/>
          </p:nvCxnSpPr>
          <p:spPr>
            <a:xfrm>
              <a:off x="8930840" y="3223367"/>
              <a:ext cx="702965" cy="618646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D0171CF-9606-418B-A4A6-B7A9F10CE48E}"/>
                </a:ext>
              </a:extLst>
            </p:cNvPr>
            <p:cNvCxnSpPr>
              <a:cxnSpLocks/>
              <a:stCxn id="21" idx="2"/>
              <a:endCxn id="14" idx="0"/>
            </p:cNvCxnSpPr>
            <p:nvPr/>
          </p:nvCxnSpPr>
          <p:spPr>
            <a:xfrm flipH="1">
              <a:off x="9633805" y="3225300"/>
              <a:ext cx="717392" cy="616713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3AF0A1F-1E5E-4B68-A273-7836DD929D43}"/>
                </a:ext>
              </a:extLst>
            </p:cNvPr>
            <p:cNvCxnSpPr>
              <a:cxnSpLocks/>
              <a:stCxn id="13" idx="2"/>
              <a:endCxn id="15" idx="0"/>
            </p:cNvCxnSpPr>
            <p:nvPr/>
          </p:nvCxnSpPr>
          <p:spPr>
            <a:xfrm flipH="1">
              <a:off x="7523822" y="4149790"/>
              <a:ext cx="706141" cy="61612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4D03CFE-EED2-4D99-81E4-A36FFA2D8C08}"/>
                </a:ext>
              </a:extLst>
            </p:cNvPr>
            <p:cNvCxnSpPr>
              <a:cxnSpLocks/>
              <a:stCxn id="17" idx="2"/>
              <a:endCxn id="15" idx="0"/>
            </p:cNvCxnSpPr>
            <p:nvPr/>
          </p:nvCxnSpPr>
          <p:spPr>
            <a:xfrm>
              <a:off x="6782305" y="4149790"/>
              <a:ext cx="741517" cy="61612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ADF2A9E0-0EC5-43B0-A3D7-7AEB8AB73AE7}"/>
                </a:ext>
              </a:extLst>
            </p:cNvPr>
            <p:cNvCxnSpPr>
              <a:cxnSpLocks/>
              <a:stCxn id="14" idx="2"/>
              <a:endCxn id="18" idx="0"/>
            </p:cNvCxnSpPr>
            <p:nvPr/>
          </p:nvCxnSpPr>
          <p:spPr>
            <a:xfrm>
              <a:off x="9633805" y="4149790"/>
              <a:ext cx="731502" cy="624794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780ACCA-9D9F-4258-B09E-04557AD3CEBA}"/>
                </a:ext>
              </a:extLst>
            </p:cNvPr>
            <p:cNvCxnSpPr>
              <a:cxnSpLocks/>
              <a:stCxn id="19" idx="2"/>
              <a:endCxn id="18" idx="0"/>
            </p:cNvCxnSpPr>
            <p:nvPr/>
          </p:nvCxnSpPr>
          <p:spPr>
            <a:xfrm flipH="1">
              <a:off x="10365307" y="4149790"/>
              <a:ext cx="707391" cy="624794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A6D1C44-D0D0-4BC1-BBF5-C3D0B8D3E3F4}"/>
                </a:ext>
              </a:extLst>
            </p:cNvPr>
            <p:cNvSpPr txBox="1"/>
            <p:nvPr/>
          </p:nvSpPr>
          <p:spPr>
            <a:xfrm>
              <a:off x="8761563" y="1983019"/>
              <a:ext cx="338554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⋯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2E82E0C-0144-42BE-BE4B-2212B99F3D77}"/>
                </a:ext>
              </a:extLst>
            </p:cNvPr>
            <p:cNvCxnSpPr>
              <a:cxnSpLocks/>
              <a:stCxn id="46" idx="2"/>
              <a:endCxn id="12" idx="0"/>
            </p:cNvCxnSpPr>
            <p:nvPr/>
          </p:nvCxnSpPr>
          <p:spPr>
            <a:xfrm>
              <a:off x="8930840" y="2290796"/>
              <a:ext cx="0" cy="624794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E30608B4-5A60-430D-B72F-D66B7E57D66D}"/>
              </a:ext>
            </a:extLst>
          </p:cNvPr>
          <p:cNvGraphicFramePr>
            <a:graphicFrameLocks noGrp="1"/>
          </p:cNvGraphicFramePr>
          <p:nvPr/>
        </p:nvGraphicFramePr>
        <p:xfrm>
          <a:off x="899160" y="2414016"/>
          <a:ext cx="5120640" cy="316992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581199884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8175536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755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5694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1730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8055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⚠️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466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⚠️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774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9924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000" b="0" i="0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b="0" i="0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6576728"/>
                  </a:ext>
                </a:extLst>
              </a:tr>
            </a:tbl>
          </a:graphicData>
        </a:graphic>
      </p:graphicFrame>
      <p:graphicFrame>
        <p:nvGraphicFramePr>
          <p:cNvPr id="29" name="Table 8">
            <a:extLst>
              <a:ext uri="{FF2B5EF4-FFF2-40B4-BE49-F238E27FC236}">
                <a16:creationId xmlns:a16="http://schemas.microsoft.com/office/drawing/2014/main" id="{7B1EF587-B147-4A8C-8DAD-DA2E8423C292}"/>
              </a:ext>
            </a:extLst>
          </p:cNvPr>
          <p:cNvGraphicFramePr>
            <a:graphicFrameLocks noGrp="1"/>
          </p:cNvGraphicFramePr>
          <p:nvPr/>
        </p:nvGraphicFramePr>
        <p:xfrm>
          <a:off x="899160" y="2414016"/>
          <a:ext cx="5120640" cy="316992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835322618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1187141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B00040"/>
                          </a:solidFill>
                          <a:effectLst/>
                          <a:latin typeface="Consolas" panose="020B0609020204030204" pitchFamily="49" charset="0"/>
                        </a:rPr>
                        <a:t>char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666666"/>
                          </a:solidFill>
                          <a:effectLst/>
                          <a:latin typeface="Consolas" panose="020B0609020204030204" pitchFamily="49" charset="0"/>
                        </a:rPr>
                        <a:t>*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line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666666"/>
                          </a:solidFill>
                          <a:effectLst/>
                          <a:latin typeface="Consolas" panose="020B0609020204030204" pitchFamily="49" charset="0"/>
                        </a:rPr>
                        <a:t>=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⋯;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43489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B00040"/>
                          </a:solidFill>
                          <a:effectLst/>
                          <a:latin typeface="Consolas" panose="020B0609020204030204" pitchFamily="49" charset="0"/>
                        </a:rPr>
                        <a:t>char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666666"/>
                          </a:solidFill>
                          <a:effectLst/>
                          <a:latin typeface="Consolas" panose="020B0609020204030204" pitchFamily="49" charset="0"/>
                        </a:rPr>
                        <a:t>*</a:t>
                      </a:r>
                      <a:r>
                        <a:rPr lang="en-US" sz="2000" dirty="0" err="1">
                          <a:latin typeface="Consolas" panose="020B0609020204030204" pitchFamily="49" charset="0"/>
                        </a:rPr>
                        <a:t>tok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666666"/>
                          </a:solidFill>
                          <a:effectLst/>
                          <a:latin typeface="Consolas" panose="020B0609020204030204" pitchFamily="49" charset="0"/>
                        </a:rPr>
                        <a:t>=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 err="1">
                          <a:latin typeface="Consolas" panose="020B0609020204030204" pitchFamily="49" charset="0"/>
                        </a:rPr>
                        <a:t>strtok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(line,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BA2121"/>
                          </a:solidFill>
                          <a:effectLst/>
                          <a:latin typeface="Consolas" panose="020B0609020204030204" pitchFamily="49" charset="0"/>
                        </a:rPr>
                        <a:t>" "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);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31469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B00040"/>
                          </a:solidFill>
                          <a:effectLst/>
                          <a:latin typeface="Consolas" panose="020B0609020204030204" pitchFamily="49" charset="0"/>
                        </a:rPr>
                        <a:t>char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666666"/>
                          </a:solidFill>
                          <a:effectLst/>
                          <a:latin typeface="Consolas" panose="020B0609020204030204" pitchFamily="49" charset="0"/>
                        </a:rPr>
                        <a:t>*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p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666666"/>
                          </a:solidFill>
                          <a:effectLst/>
                          <a:latin typeface="Consolas" panose="020B0609020204030204" pitchFamily="49" charset="0"/>
                        </a:rPr>
                        <a:t>=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 err="1">
                          <a:latin typeface="Consolas" panose="020B0609020204030204" pitchFamily="49" charset="0"/>
                        </a:rPr>
                        <a:t>strlen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(line);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69614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Consolas" panose="020B0609020204030204" pitchFamily="49" charset="0"/>
                        </a:rPr>
                        <a:t>while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(p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666666"/>
                          </a:solidFill>
                          <a:effectLst/>
                          <a:latin typeface="Consolas" panose="020B0609020204030204" pitchFamily="49" charset="0"/>
                        </a:rPr>
                        <a:t>&gt;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 err="1">
                          <a:latin typeface="Consolas" panose="020B0609020204030204" pitchFamily="49" charset="0"/>
                        </a:rPr>
                        <a:t>tok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)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latin typeface="Consolas" panose="020B0609020204030204" pitchFamily="49" charset="0"/>
                        </a:rPr>
                        <a:t>{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1255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Consolas" panose="020B0609020204030204" pitchFamily="49" charset="0"/>
                        </a:rPr>
                        <a:t>   if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isdigit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(p))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Consolas" panose="020B0609020204030204" pitchFamily="49" charset="0"/>
                        </a:rPr>
                        <a:t>break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;</a:t>
                      </a:r>
                      <a:endParaRPr lang="en-US" sz="2000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72078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Consolas" panose="020B0609020204030204" pitchFamily="49" charset="0"/>
                        </a:rPr>
                        <a:t>   if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isalpha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(p))</a:t>
                      </a:r>
                      <a:r>
                        <a:rPr lang="en-US" sz="2000" dirty="0">
                          <a:solidFill>
                            <a:srgbClr val="BBBBBB"/>
                          </a:solidFill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Consolas" panose="020B0609020204030204" pitchFamily="49" charset="0"/>
                        </a:rPr>
                        <a:t>break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;</a:t>
                      </a:r>
                      <a:endParaRPr lang="en-US" sz="2000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60548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   p--;</a:t>
                      </a:r>
                      <a:endParaRPr lang="en-US" sz="2000" dirty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19798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nsolas" panose="020B0609020204030204" pitchFamily="49" charset="0"/>
                        </a:rPr>
                        <a:t>L8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</a:rPr>
                        <a:t>}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0725663"/>
                  </a:ext>
                </a:extLst>
              </a:tr>
            </a:tbl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9AB1DF2C-D606-4192-B64C-41242E29FA1B}"/>
              </a:ext>
            </a:extLst>
          </p:cNvPr>
          <p:cNvSpPr/>
          <p:nvPr/>
        </p:nvSpPr>
        <p:spPr>
          <a:xfrm>
            <a:off x="838200" y="1825625"/>
            <a:ext cx="5257800" cy="435133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Table 8">
                <a:extLst>
                  <a:ext uri="{FF2B5EF4-FFF2-40B4-BE49-F238E27FC236}">
                    <a16:creationId xmlns:a16="http://schemas.microsoft.com/office/drawing/2014/main" id="{E6186083-3782-4774-8CB4-9B4526C8AB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4193184"/>
                  </p:ext>
                </p:extLst>
              </p:nvPr>
            </p:nvGraphicFramePr>
            <p:xfrm>
              <a:off x="838200" y="1846080"/>
              <a:ext cx="2743200" cy="1783080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1828800">
                      <a:extLst>
                        <a:ext uri="{9D8B030D-6E8A-4147-A177-3AD203B41FA5}">
                          <a16:colId xmlns:a16="http://schemas.microsoft.com/office/drawing/2014/main" val="2853224798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129600074"/>
                        </a:ext>
                      </a:extLst>
                    </a:gridCol>
                  </a:tblGrid>
                  <a:tr h="35661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smtClean="0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1" smtClean="0">
                                    <a:latin typeface="Cambria Math" panose="02040503050406030204" pitchFamily="18" charset="0"/>
                                  </a:rPr>
                                  <m:t>Pr</m:t>
                                </m:r>
                                <m:r>
                                  <a:rPr lang="en-US" sz="1600" b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b="1" smtClean="0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  <m:r>
                                  <a:rPr lang="en-US" sz="1600" b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51645944"/>
                      </a:ext>
                    </a:extLst>
                  </a:tr>
                  <a:tr h="35661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⋯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36618662"/>
                      </a:ext>
                    </a:extLst>
                  </a:tr>
                  <a:tr h="3566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Alarm(</a:t>
                          </a:r>
                          <a:r>
                            <a:rPr lang="en-US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onsolas" panose="020B0609020204030204" pitchFamily="49" charset="0"/>
                            </a:rPr>
                            <a:t>L5</a:t>
                          </a:r>
                          <a:r>
                            <a:rPr lang="en-US" sz="16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0.73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261678"/>
                      </a:ext>
                    </a:extLst>
                  </a:tr>
                  <a:tr h="3566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Alarm(</a:t>
                          </a:r>
                          <a:r>
                            <a:rPr lang="en-US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onsolas" panose="020B0609020204030204" pitchFamily="49" charset="0"/>
                            </a:rPr>
                            <a:t>L6</a:t>
                          </a:r>
                          <a:r>
                            <a:rPr lang="en-US" sz="16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0.73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94565867"/>
                      </a:ext>
                    </a:extLst>
                  </a:tr>
                  <a:tr h="35661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⋯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86939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Table 8">
                <a:extLst>
                  <a:ext uri="{FF2B5EF4-FFF2-40B4-BE49-F238E27FC236}">
                    <a16:creationId xmlns:a16="http://schemas.microsoft.com/office/drawing/2014/main" id="{E6186083-3782-4774-8CB4-9B4526C8AB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4193184"/>
                  </p:ext>
                </p:extLst>
              </p:nvPr>
            </p:nvGraphicFramePr>
            <p:xfrm>
              <a:off x="838200" y="1846080"/>
              <a:ext cx="2743200" cy="1783080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1828800">
                      <a:extLst>
                        <a:ext uri="{9D8B030D-6E8A-4147-A177-3AD203B41FA5}">
                          <a16:colId xmlns:a16="http://schemas.microsoft.com/office/drawing/2014/main" val="2853224798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129600074"/>
                        </a:ext>
                      </a:extLst>
                    </a:gridCol>
                  </a:tblGrid>
                  <a:tr h="35661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1695" r="-50166" b="-4101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00667" t="-1695" r="-667" b="-4101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51645944"/>
                      </a:ext>
                    </a:extLst>
                  </a:tr>
                  <a:tr h="35661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⋯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36618662"/>
                      </a:ext>
                    </a:extLst>
                  </a:tr>
                  <a:tr h="3566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Alarm(</a:t>
                          </a:r>
                          <a:r>
                            <a:rPr lang="en-US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onsolas" panose="020B0609020204030204" pitchFamily="49" charset="0"/>
                            </a:rPr>
                            <a:t>L5</a:t>
                          </a:r>
                          <a:r>
                            <a:rPr lang="en-US" sz="16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0.73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261678"/>
                      </a:ext>
                    </a:extLst>
                  </a:tr>
                  <a:tr h="3566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Alarm(</a:t>
                          </a:r>
                          <a:r>
                            <a:rPr lang="en-US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onsolas" panose="020B0609020204030204" pitchFamily="49" charset="0"/>
                            </a:rPr>
                            <a:t>L6</a:t>
                          </a:r>
                          <a:r>
                            <a:rPr lang="en-US" sz="16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0.73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94565867"/>
                      </a:ext>
                    </a:extLst>
                  </a:tr>
                  <a:tr h="35661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⋯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869397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5" name="Table 34">
                <a:extLst>
                  <a:ext uri="{FF2B5EF4-FFF2-40B4-BE49-F238E27FC236}">
                    <a16:creationId xmlns:a16="http://schemas.microsoft.com/office/drawing/2014/main" id="{53F06A4C-1067-4D7F-BE3B-F7DEBC5377D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2857380"/>
                  </p:ext>
                </p:extLst>
              </p:nvPr>
            </p:nvGraphicFramePr>
            <p:xfrm>
              <a:off x="1805587" y="4012176"/>
              <a:ext cx="4114800" cy="1783080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1828800">
                      <a:extLst>
                        <a:ext uri="{9D8B030D-6E8A-4147-A177-3AD203B41FA5}">
                          <a16:colId xmlns:a16="http://schemas.microsoft.com/office/drawing/2014/main" val="2853224798"/>
                        </a:ext>
                      </a:extLst>
                    </a:gridCol>
                    <a:gridCol w="2286000">
                      <a:extLst>
                        <a:ext uri="{9D8B030D-6E8A-4147-A177-3AD203B41FA5}">
                          <a16:colId xmlns:a16="http://schemas.microsoft.com/office/drawing/2014/main" val="129600074"/>
                        </a:ext>
                      </a:extLst>
                    </a:gridCol>
                  </a:tblGrid>
                  <a:tr h="35661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smtClean="0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Pr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∣¬</m:t>
                                </m:r>
                                <m:r>
                                  <m:rPr>
                                    <m:nor/>
                                  </m:rPr>
                                  <a:rPr lang="en-US" sz="1600" b="1" i="0" smtClean="0">
                                    <a:latin typeface="Cambria Math" panose="02040503050406030204" pitchFamily="18" charset="0"/>
                                  </a:rPr>
                                  <m:t>Alarm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US" sz="1600" b="1" i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onsolas" panose="020B0609020204030204" pitchFamily="49" charset="0"/>
                                  </a:rPr>
                                  <m:t>L</m:t>
                                </m:r>
                                <m:r>
                                  <m:rPr>
                                    <m:nor/>
                                  </m:rPr>
                                  <a:rPr lang="en-US" sz="1600" b="1" i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onsolas" panose="020B0609020204030204" pitchFamily="49" charset="0"/>
                                  </a:rPr>
                                  <m:t>5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))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51645944"/>
                      </a:ext>
                    </a:extLst>
                  </a:tr>
                  <a:tr h="35661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⋯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36618662"/>
                      </a:ext>
                    </a:extLst>
                  </a:tr>
                  <a:tr h="3566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Alarm(</a:t>
                          </a:r>
                          <a:r>
                            <a:rPr lang="en-US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onsolas" panose="020B0609020204030204" pitchFamily="49" charset="0"/>
                            </a:rPr>
                            <a:t>L6</a:t>
                          </a:r>
                          <a:r>
                            <a:rPr lang="en-US" sz="1600" dirty="0"/>
                            <a:t>)</a:t>
                          </a: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0.51</a:t>
                          </a: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261678"/>
                      </a:ext>
                    </a:extLst>
                  </a:tr>
                  <a:tr h="356616"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⋯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97497979"/>
                      </a:ext>
                    </a:extLst>
                  </a:tr>
                  <a:tr h="3566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Alarm(</a:t>
                          </a:r>
                          <a:r>
                            <a:rPr lang="en-US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onsolas" panose="020B0609020204030204" pitchFamily="49" charset="0"/>
                            </a:rPr>
                            <a:t>L5</a:t>
                          </a:r>
                          <a:r>
                            <a:rPr lang="en-US" sz="1600" dirty="0"/>
                            <a:t>)</a:t>
                          </a: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945658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5" name="Table 34">
                <a:extLst>
                  <a:ext uri="{FF2B5EF4-FFF2-40B4-BE49-F238E27FC236}">
                    <a16:creationId xmlns:a16="http://schemas.microsoft.com/office/drawing/2014/main" id="{53F06A4C-1067-4D7F-BE3B-F7DEBC5377D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2857380"/>
                  </p:ext>
                </p:extLst>
              </p:nvPr>
            </p:nvGraphicFramePr>
            <p:xfrm>
              <a:off x="1805587" y="4012176"/>
              <a:ext cx="4114800" cy="1783080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1828800">
                      <a:extLst>
                        <a:ext uri="{9D8B030D-6E8A-4147-A177-3AD203B41FA5}">
                          <a16:colId xmlns:a16="http://schemas.microsoft.com/office/drawing/2014/main" val="2853224798"/>
                        </a:ext>
                      </a:extLst>
                    </a:gridCol>
                    <a:gridCol w="2286000">
                      <a:extLst>
                        <a:ext uri="{9D8B030D-6E8A-4147-A177-3AD203B41FA5}">
                          <a16:colId xmlns:a16="http://schemas.microsoft.com/office/drawing/2014/main" val="129600074"/>
                        </a:ext>
                      </a:extLst>
                    </a:gridCol>
                  </a:tblGrid>
                  <a:tr h="35661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t="-1695" r="-125667" b="-4118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79787" t="-1695" r="-266" b="-4118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51645944"/>
                      </a:ext>
                    </a:extLst>
                  </a:tr>
                  <a:tr h="35661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⋯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36618662"/>
                      </a:ext>
                    </a:extLst>
                  </a:tr>
                  <a:tr h="3566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Alarm(</a:t>
                          </a:r>
                          <a:r>
                            <a:rPr lang="en-US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onsolas" panose="020B0609020204030204" pitchFamily="49" charset="0"/>
                            </a:rPr>
                            <a:t>L6</a:t>
                          </a:r>
                          <a:r>
                            <a:rPr lang="en-US" sz="1600" dirty="0"/>
                            <a:t>)</a:t>
                          </a: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0.51</a:t>
                          </a: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261678"/>
                      </a:ext>
                    </a:extLst>
                  </a:tr>
                  <a:tr h="356616"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⋯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97497979"/>
                      </a:ext>
                    </a:extLst>
                  </a:tr>
                  <a:tr h="3566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Alarm(</a:t>
                          </a:r>
                          <a:r>
                            <a:rPr lang="en-US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onsolas" panose="020B0609020204030204" pitchFamily="49" charset="0"/>
                            </a:rPr>
                            <a:t>L5</a:t>
                          </a:r>
                          <a:r>
                            <a:rPr lang="en-US" sz="1600" dirty="0"/>
                            <a:t>)</a:t>
                          </a: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9456586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Arrow: Bent 8">
            <a:extLst>
              <a:ext uri="{FF2B5EF4-FFF2-40B4-BE49-F238E27FC236}">
                <a16:creationId xmlns:a16="http://schemas.microsoft.com/office/drawing/2014/main" id="{D366E5EB-6E70-4BB1-B266-1277A576FE51}"/>
              </a:ext>
            </a:extLst>
          </p:cNvPr>
          <p:cNvSpPr>
            <a:spLocks noChangeAspect="1"/>
          </p:cNvSpPr>
          <p:nvPr/>
        </p:nvSpPr>
        <p:spPr>
          <a:xfrm rot="5400000">
            <a:off x="4075544" y="2714760"/>
            <a:ext cx="914400" cy="914400"/>
          </a:xfrm>
          <a:prstGeom prst="bentArrow">
            <a:avLst>
              <a:gd name="adj1" fmla="val 16150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D0193E4-24C8-4073-8F12-9124A32D2B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3526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20"/>
    </mc:Choice>
    <mc:Fallback>
      <p:transition spd="slow" advTm="19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build="p"/>
      <p:bldP spid="31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33600-50B0-4A0E-A9ED-42E2A5862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Alarm Prioritization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C1B92-175B-4CC9-AE8D-719CFC595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ESEC / FSE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296DE-A75F-467D-985C-868C81489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Boosting Static Analysis Accuracy with Instrumented Test Executions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68687-FFAA-407C-974B-DA36A52B7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D330-7B2D-456A-9ADF-254437783C9D}" type="slidenum">
              <a:rPr lang="en-US" smtClean="0"/>
              <a:t>7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FE9DB2-FDEC-4312-9509-2C0423356F0B}"/>
              </a:ext>
            </a:extLst>
          </p:cNvPr>
          <p:cNvCxnSpPr>
            <a:stCxn id="128" idx="3"/>
            <a:endCxn id="14" idx="1"/>
          </p:cNvCxnSpPr>
          <p:nvPr/>
        </p:nvCxnSpPr>
        <p:spPr>
          <a:xfrm>
            <a:off x="2550139" y="3308447"/>
            <a:ext cx="691504" cy="4365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DF73D8-B650-45CF-B2E8-CD30AE9F94CB}"/>
              </a:ext>
            </a:extLst>
          </p:cNvPr>
          <p:cNvCxnSpPr>
            <a:cxnSpLocks/>
            <a:stCxn id="125" idx="1"/>
            <a:endCxn id="14" idx="3"/>
          </p:cNvCxnSpPr>
          <p:nvPr/>
        </p:nvCxnSpPr>
        <p:spPr>
          <a:xfrm flipH="1" flipV="1">
            <a:off x="3973163" y="3744981"/>
            <a:ext cx="621792" cy="1296634"/>
          </a:xfrm>
          <a:prstGeom prst="line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E2EFE4-8AB4-46CE-ADAC-59E70180FAF0}"/>
              </a:ext>
            </a:extLst>
          </p:cNvPr>
          <p:cNvCxnSpPr>
            <a:cxnSpLocks/>
            <a:stCxn id="94" idx="3"/>
            <a:endCxn id="17" idx="1"/>
          </p:cNvCxnSpPr>
          <p:nvPr/>
        </p:nvCxnSpPr>
        <p:spPr>
          <a:xfrm>
            <a:off x="4735171" y="3305399"/>
            <a:ext cx="691888" cy="44632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478C8F7-9C84-44CC-A238-5223CDA2EF19}"/>
              </a:ext>
            </a:extLst>
          </p:cNvPr>
          <p:cNvCxnSpPr>
            <a:cxnSpLocks/>
            <a:stCxn id="90" idx="1"/>
            <a:endCxn id="17" idx="3"/>
          </p:cNvCxnSpPr>
          <p:nvPr/>
        </p:nvCxnSpPr>
        <p:spPr>
          <a:xfrm flipH="1" flipV="1">
            <a:off x="6158579" y="3751728"/>
            <a:ext cx="621792" cy="1233881"/>
          </a:xfrm>
          <a:prstGeom prst="line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CE917D-B2F0-453C-ABEC-44D1848400B4}"/>
              </a:ext>
            </a:extLst>
          </p:cNvPr>
          <p:cNvGrpSpPr/>
          <p:nvPr/>
        </p:nvGrpSpPr>
        <p:grpSpPr>
          <a:xfrm>
            <a:off x="2153141" y="2929922"/>
            <a:ext cx="642804" cy="2142744"/>
            <a:chOff x="688397" y="4041648"/>
            <a:chExt cx="642804" cy="21427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93B8629C-2FD3-456C-8F98-E2905095F449}"/>
                    </a:ext>
                  </a:extLst>
                </p:cNvPr>
                <p:cNvSpPr txBox="1"/>
                <p:nvPr/>
              </p:nvSpPr>
              <p:spPr>
                <a:xfrm>
                  <a:off x="688397" y="4041648"/>
                  <a:ext cx="642804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000"/>
                          <m:t>Pr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m:rPr>
                            <m:nor/>
                          </m:rPr>
                          <a:rPr lang="en-US" sz="2000" i="1"/>
                          <m:t>a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id="{4BD208F1-FB9D-4740-8573-D923203173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397" y="4041648"/>
                  <a:ext cx="642804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6667" t="-2000" r="-13333" b="-3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7" name="Group List">
              <a:extLst>
                <a:ext uri="{FF2B5EF4-FFF2-40B4-BE49-F238E27FC236}">
                  <a16:creationId xmlns:a16="http://schemas.microsoft.com/office/drawing/2014/main" id="{C17E72D0-56DC-4942-8FAE-918B6C9DFDD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179" y="4392168"/>
              <a:ext cx="140216" cy="1792224"/>
              <a:chOff x="3657600" y="914400"/>
              <a:chExt cx="228924" cy="2926080"/>
            </a:xfrm>
          </p:grpSpPr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0CA4CD43-F921-4437-941E-6376D912B53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9144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7681DFD-15A6-4D78-9313-CC1A938F5B4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0058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AEDA2EE5-44F0-4FE4-9695-74967DBB770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0972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2BF8E055-D173-4160-9004-200B08ED237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1887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5122E445-3FF0-4E66-9139-AE8413578ED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2801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630F56C1-8F8B-4471-8DB9-D3B1DEC13B3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3716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EE447AA-7F34-4939-BD7C-18886852C70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4630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44331D0B-689B-47A1-A488-3833EC4FD11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5544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AEF3F0E5-DCB2-47F5-B1F7-223C46CDA26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6459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4FD5CFDF-C639-420D-A39B-369DD7CB23E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7373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39A31958-29A3-4538-8A74-246F64F5234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8288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EE4E1852-C478-4FA6-8B2B-FEBAF022448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9202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AA9570C3-7223-4D80-B406-5E6BF1DBA6A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0116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B623C7A6-9BD7-4501-AD8B-6871042C3ED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1031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05A4B542-8F7C-48B6-AED5-2DB7429F15D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1945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CCEFB182-F675-4A58-BF99-85868208612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2860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71A97B23-6AC8-4574-9765-BA2465DAE63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3774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3FDC3502-F0A9-490B-912C-DA5049C85DB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4688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E140C402-835A-46D7-9F17-E4FC49FD321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5603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B198D2CA-2C61-4C1D-AAE5-02E7EF7FFF9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6517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4E8C30E-2E6E-483C-9FD8-B532974B94F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7432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CE925559-7EA2-451A-BA9F-B2F247B581F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8346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1C2929F2-CCA7-4F93-A94A-C5E83206B13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9260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ABEFC4DC-8FB5-441D-B1D1-B1D31E73805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0175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64FCC153-68A3-4403-8CCE-305E43C29D8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1089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CEA0FC11-DC51-47EB-8A86-3235B92675E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2004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ADCE038C-CE68-4962-9FFE-A8D6587E755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2918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25A7EEA1-707B-49BA-9337-C2374B1D086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3832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47501FD6-3767-47B9-8B99-1E376E2ADC8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4747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0E7D2752-A90F-4A03-9994-818134EA36E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5661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9E7EBB83-E0BC-4547-90A6-9982E51CBEF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6576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7E917AA7-3602-4A88-A0F0-2055C0FD649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7490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12AAB3B-A546-4CD0-BF9C-80C04D25143D}"/>
              </a:ext>
            </a:extLst>
          </p:cNvPr>
          <p:cNvSpPr/>
          <p:nvPr/>
        </p:nvSpPr>
        <p:spPr>
          <a:xfrm>
            <a:off x="3369659" y="3917474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👎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D94719-46BA-4D28-972C-50A60F543103}"/>
              </a:ext>
            </a:extLst>
          </p:cNvPr>
          <p:cNvSpPr txBox="1">
            <a:spLocks/>
          </p:cNvSpPr>
          <p:nvPr/>
        </p:nvSpPr>
        <p:spPr>
          <a:xfrm>
            <a:off x="3241643" y="3562101"/>
            <a:ext cx="731520" cy="3657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1">
            <a:noAutofit/>
          </a:bodyPr>
          <a:lstStyle/>
          <a:p>
            <a:pPr algn="ctr"/>
            <a:r>
              <a:rPr lang="en-US" i="1" dirty="0"/>
              <a:t>a</a:t>
            </a:r>
            <a:r>
              <a:rPr lang="en-US" i="1" baseline="-25000" dirty="0"/>
              <a:t>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313026-352B-4354-B827-ED1C00C94E39}"/>
              </a:ext>
            </a:extLst>
          </p:cNvPr>
          <p:cNvGrpSpPr/>
          <p:nvPr/>
        </p:nvGrpSpPr>
        <p:grpSpPr>
          <a:xfrm>
            <a:off x="4046315" y="2929922"/>
            <a:ext cx="1234120" cy="2139696"/>
            <a:chOff x="2581571" y="4041648"/>
            <a:chExt cx="1234120" cy="21396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40CADB4C-918D-4354-8B21-B8D99FA6F572}"/>
                    </a:ext>
                  </a:extLst>
                </p:cNvPr>
                <p:cNvSpPr txBox="1"/>
                <p:nvPr/>
              </p:nvSpPr>
              <p:spPr>
                <a:xfrm>
                  <a:off x="2581571" y="4041648"/>
                  <a:ext cx="1234120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000"/>
                          <m:t>Pr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m:rPr>
                            <m:nor/>
                          </m:rPr>
                          <a:rPr lang="en-US" sz="2000" i="1"/>
                          <m:t>a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m:rPr>
                            <m:nor/>
                          </m:rPr>
                          <a:rPr lang="en-US" sz="2000" i="1">
                            <a:ea typeface="Cambria Math" panose="020405030504060302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000" i="1" baseline="-25000"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C607A05F-B910-4977-9E5D-5A5784BBBD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1571" y="4041648"/>
                  <a:ext cx="1234120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3448" t="-2000" r="-6404" b="-3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3" name="Group List">
              <a:extLst>
                <a:ext uri="{FF2B5EF4-FFF2-40B4-BE49-F238E27FC236}">
                  <a16:creationId xmlns:a16="http://schemas.microsoft.com/office/drawing/2014/main" id="{A490DF9B-3CCA-4F9B-87EC-E2523ADF31E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30211" y="4389120"/>
              <a:ext cx="140216" cy="1792224"/>
              <a:chOff x="3657600" y="914400"/>
              <a:chExt cx="228924" cy="2926080"/>
            </a:xfrm>
          </p:grpSpPr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7008BD4F-43F2-4FA0-AEB2-BAEAC5D39E1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9144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D6A87B92-EFFA-40B7-A328-57A9B984C83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0058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85B4FB52-4F15-4CB2-9206-96F444F54A9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0972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DA65B8E1-7872-4F66-B9BC-9B87E775330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1887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A3B2CC1B-5EDD-42B8-B1EE-A8EC2126B14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2801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288142B7-E79D-4C19-B2D5-6C3BCB899DF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3716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BC342CA8-8F47-468C-8C17-1FA5704A753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4630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49944744-F650-4A95-8CF1-A449E64B197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5544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A538A0E6-F2EA-4429-9800-5ACB5A70BD3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6459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7558CB4A-1DF5-4C82-897F-07420708858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7373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286EF602-312A-4302-97C0-CDBAE711B8E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8288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13DA02EF-3BC2-44DB-90DB-90BF323E40F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9202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2B4BA068-9AFB-4991-8F17-7BEF5713596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0116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B1653DB0-C250-4783-8E2D-A6DA800F95F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1031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CE272BC1-5714-478C-BC44-E4B5371457E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1945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C556EBD-3819-4D2C-A14B-BB8BE10F427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2860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B9FE23F6-7C78-4AD9-9080-27B009C16EF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3774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C625A250-3955-40F7-812F-28AD6438D00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4688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FE314699-7FD0-4BCC-9A48-B6E382AB5C1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5603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5E4F49D0-07EA-45BE-B70F-81FA628BA92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6517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C9737F10-A5D5-4EDF-93F5-080A5274EC7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7432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6AB06079-0332-4D7C-A397-DBB139668D2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8346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B3B9FB8B-9321-454B-B5BD-8D1372D1097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9260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DB3194B-222B-427F-8473-61E1A09F020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0175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07A6A3C6-62A5-4413-8B4D-50AF91B5FCB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1089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F1644A8D-5394-4806-9883-42CEC4E2687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2004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E9441F82-6ABE-405B-96C0-B71317029E6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2918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DFC819B-9CCF-4506-9E58-DCAF3B6D5B1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3832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A50A837-70CE-423C-AC95-D86B24791A4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4747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88CEFBE7-907A-48FB-8615-DB65C7054C5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5661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9CD90824-2229-468F-93B9-1E5E4B1C225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6576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534DEA44-B82C-4DD1-A937-F7CAC4A35EB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7490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01361DC-CD7B-42A4-88E2-95E5FF2D2BD9}"/>
              </a:ext>
            </a:extLst>
          </p:cNvPr>
          <p:cNvSpPr/>
          <p:nvPr/>
        </p:nvSpPr>
        <p:spPr>
          <a:xfrm>
            <a:off x="5564219" y="3917474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👎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26688B-86C7-438C-9747-C791633FD8A1}"/>
              </a:ext>
            </a:extLst>
          </p:cNvPr>
          <p:cNvSpPr txBox="1">
            <a:spLocks/>
          </p:cNvSpPr>
          <p:nvPr/>
        </p:nvSpPr>
        <p:spPr>
          <a:xfrm>
            <a:off x="5427059" y="3568847"/>
            <a:ext cx="731520" cy="3657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1">
            <a:noAutofit/>
          </a:bodyPr>
          <a:lstStyle/>
          <a:p>
            <a:pPr algn="ctr"/>
            <a:r>
              <a:rPr lang="en-US" i="1" dirty="0"/>
              <a:t>a</a:t>
            </a:r>
            <a:r>
              <a:rPr lang="en-US" i="1" baseline="-25000" dirty="0"/>
              <a:t>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0152BA-DA92-4329-AFF6-6786BF464582}"/>
              </a:ext>
            </a:extLst>
          </p:cNvPr>
          <p:cNvGrpSpPr/>
          <p:nvPr/>
        </p:nvGrpSpPr>
        <p:grpSpPr>
          <a:xfrm>
            <a:off x="5948267" y="2929922"/>
            <a:ext cx="1798698" cy="2139696"/>
            <a:chOff x="4483523" y="4041648"/>
            <a:chExt cx="1798698" cy="2139696"/>
          </a:xfrm>
        </p:grpSpPr>
        <p:grpSp>
          <p:nvGrpSpPr>
            <p:cNvPr id="58" name="Group List">
              <a:extLst>
                <a:ext uri="{FF2B5EF4-FFF2-40B4-BE49-F238E27FC236}">
                  <a16:creationId xmlns:a16="http://schemas.microsoft.com/office/drawing/2014/main" id="{0DC93D3B-4A0A-4B65-B034-A584F0064E5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15627" y="4389120"/>
              <a:ext cx="140216" cy="1792224"/>
              <a:chOff x="3657600" y="914400"/>
              <a:chExt cx="228924" cy="2926080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7F887CD-7138-40B4-A4AB-F57D463C8DF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9144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F302C69-D1CD-47B1-B678-ADB89A2A026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0058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206B76D9-C334-45C0-998C-821EEB1FF67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0972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CFC8C1C-2B9F-41A0-8CBB-FBD9D941DCF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1887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23E055E-289E-42D9-8066-B9D0CEAC3D9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2801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ECDC34C-916E-4EDD-BEC1-6695BAE170F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3716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9EF2A01-B9F5-4187-A729-08A41802CD4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4630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F65F7CD-56E0-401A-9B8D-A76850151C7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5544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E1C2475-4BEF-41A0-B6E5-05BCA8063A0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6459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C077B28-072E-4C02-987B-B79958E35EC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7373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E4E82454-7D67-4404-8C24-A61390147DC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8288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9B2D1B55-8604-43EC-A4C6-56CC25FEDFF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9202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9EDF1FE-3B16-4DA3-8594-F1CF28EAF69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0116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9A2EBA4-FDA9-4C1A-A571-2A746C9C572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1031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0058786-AF02-4B64-A36F-890D232695B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1945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99D24C65-7955-4EB1-8AE1-AD86D834FF2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2860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1C90FEDE-56D3-4D0D-97E6-B49C61104A8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3774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E18C9C7D-6F32-4EA8-B7D0-5125DC2E71E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4688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CFF4786-DE4F-450C-8363-49E7B980296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5603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F73923EC-19E3-4D60-895E-5E9DD1120F7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6517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98DA6E6F-F6D1-4BEB-8449-C276EDEED2D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7432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E58C1EF2-7204-4649-AEEA-27D6433F2F4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8346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0537B645-D8AB-44B9-9C2B-6293C4EC423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9260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D785F85-B3B5-44A1-9A99-55460AABFF7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0175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A674D84-7F37-4F49-89E8-32AD9734CC0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1089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7BFAA1E6-BE59-4D5E-B843-7AD34BABEB6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2004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1F2DAC9-D45D-4FAD-B436-0BAFA6B1ECD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2918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C78290A7-0024-464B-9BE8-7137BD4DED7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3832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CE016765-C9AE-465B-934F-D8C9CBE3E44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4747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FEE8E075-305C-488B-A377-B97117B5C0C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5661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F43B4214-AC16-45AB-BCFC-2950A1B5F03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6576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D8E6E1CB-027D-4B59-B1C5-C3B2BF08387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7490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D872D148-6EA6-4246-A9F8-779C933CCC4F}"/>
                    </a:ext>
                  </a:extLst>
                </p:cNvPr>
                <p:cNvSpPr txBox="1"/>
                <p:nvPr/>
              </p:nvSpPr>
              <p:spPr>
                <a:xfrm>
                  <a:off x="4483523" y="4041648"/>
                  <a:ext cx="1798698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000"/>
                          <m:t>Pr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m:rPr>
                            <m:nor/>
                          </m:rPr>
                          <a:rPr lang="en-US" sz="2000" i="1"/>
                          <m:t>a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∣¬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000" i="1"/>
                              <m:t>a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2000" i="1"/>
                              <m:t>1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,¬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000" i="1"/>
                              <m:t>a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2000" i="1"/>
                              <m:t>2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23" name="TextBox 222">
                  <a:extLst>
                    <a:ext uri="{FF2B5EF4-FFF2-40B4-BE49-F238E27FC236}">
                      <a16:creationId xmlns:a16="http://schemas.microsoft.com/office/drawing/2014/main" id="{0F76151B-1284-46EC-B0BA-9F85CAA2C6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3523" y="4041648"/>
                  <a:ext cx="1798698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2703" t="-2000" r="-4392" b="-3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3B6BFE-6B13-45F1-BF02-F696B05475E7}"/>
              </a:ext>
            </a:extLst>
          </p:cNvPr>
          <p:cNvCxnSpPr>
            <a:cxnSpLocks/>
            <a:stCxn id="60" idx="3"/>
            <a:endCxn id="22" idx="1"/>
          </p:cNvCxnSpPr>
          <p:nvPr/>
        </p:nvCxnSpPr>
        <p:spPr>
          <a:xfrm>
            <a:off x="6920587" y="3305399"/>
            <a:ext cx="691888" cy="4395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1A931F3-C55B-4D5E-8C97-CE1215B92734}"/>
              </a:ext>
            </a:extLst>
          </p:cNvPr>
          <p:cNvCxnSpPr>
            <a:cxnSpLocks/>
            <a:stCxn id="26" idx="1"/>
            <a:endCxn id="22" idx="3"/>
          </p:cNvCxnSpPr>
          <p:nvPr/>
        </p:nvCxnSpPr>
        <p:spPr>
          <a:xfrm flipH="1">
            <a:off x="8343995" y="3305399"/>
            <a:ext cx="621792" cy="439583"/>
          </a:xfrm>
          <a:prstGeom prst="line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C17EFDE-6865-46A9-ACBE-34764595954F}"/>
              </a:ext>
            </a:extLst>
          </p:cNvPr>
          <p:cNvSpPr/>
          <p:nvPr/>
        </p:nvSpPr>
        <p:spPr>
          <a:xfrm>
            <a:off x="7740491" y="3191312"/>
            <a:ext cx="463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👍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ACAEBC-A5A1-4EF0-808F-D9DDA852A294}"/>
              </a:ext>
            </a:extLst>
          </p:cNvPr>
          <p:cNvSpPr txBox="1">
            <a:spLocks/>
          </p:cNvSpPr>
          <p:nvPr/>
        </p:nvSpPr>
        <p:spPr>
          <a:xfrm>
            <a:off x="7612475" y="3562101"/>
            <a:ext cx="731520" cy="3657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1">
            <a:noAutofit/>
          </a:bodyPr>
          <a:lstStyle/>
          <a:p>
            <a:pPr algn="ctr"/>
            <a:r>
              <a:rPr lang="en-US" i="1" dirty="0"/>
              <a:t>a</a:t>
            </a:r>
            <a:r>
              <a:rPr lang="en-US" i="1" baseline="-25000" dirty="0"/>
              <a:t>3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D4D8AB-B552-405E-B910-CC3BBBC76DD0}"/>
              </a:ext>
            </a:extLst>
          </p:cNvPr>
          <p:cNvGrpSpPr/>
          <p:nvPr/>
        </p:nvGrpSpPr>
        <p:grpSpPr>
          <a:xfrm>
            <a:off x="7886796" y="2930866"/>
            <a:ext cx="2152063" cy="2138752"/>
            <a:chOff x="6422051" y="4042592"/>
            <a:chExt cx="2152063" cy="2138752"/>
          </a:xfrm>
        </p:grpSpPr>
        <p:grpSp>
          <p:nvGrpSpPr>
            <p:cNvPr id="24" name="Group List">
              <a:extLst>
                <a:ext uri="{FF2B5EF4-FFF2-40B4-BE49-F238E27FC236}">
                  <a16:creationId xmlns:a16="http://schemas.microsoft.com/office/drawing/2014/main" id="{40673C72-55AC-4ACC-921F-D99280B9CC5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01043" y="4389120"/>
              <a:ext cx="140216" cy="1792224"/>
              <a:chOff x="3657600" y="914400"/>
              <a:chExt cx="228924" cy="292608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E9ACD6D-C6F7-4BC1-A4FE-5057A7EB240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914400"/>
                <a:ext cx="228924" cy="9144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0D8A732-AF43-49D5-AE36-88440833BB5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0058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EB5F38D-078A-407C-82DD-78D5075C79A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0972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47119C5-364F-4426-9EFE-33ADA86A850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1887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A45F19A-E5DB-494D-BC6A-0B5C6F84EEF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2801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A9F5B05-98F4-45DD-9765-B66D2A5D274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3716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DD44C6E-F626-4D82-ABC8-460D1E18894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4630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DC976E4-2F2A-4D62-B188-9F9ED2B21D8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5544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8D38E86-1B84-4FB7-BD08-68F3D1D8CE3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6459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51CE32B-9D2A-4AEE-A5C1-F3F4F80D9B6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7373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BC64FE1-7342-4D59-A193-A6FC13CBBB5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8288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20CB377-9134-4F8F-ABBC-D4901489607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19202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DE30B18-0D0F-4E7B-A4A5-32F1B3AE226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0116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BB9B485-B451-4BA9-AA1B-8D7C63CBB19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1031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FBB1BC0-BB60-4F8D-B53B-705E2881C5F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1945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9ACF0DA-85B1-4EAA-8557-841D72072CB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2860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CE33DE7-C31A-42E0-8822-C0961CCC95F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3774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55010CD-B59B-48F4-AAD0-C251E3DC5A7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4688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01F67AF-BBBA-488E-93F4-68841EC32B7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5603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6A5EA62-1CEF-4917-A056-34AEBCA95BE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6517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9C6F3F2-9073-4807-B7E0-908E62635D0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7432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E7056B8-7AF6-4F25-8A4E-77CB5A00496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8346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F772B1C-0E0B-4C90-8381-DF6F1D0CAE1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29260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B397C61-437C-4A00-A032-D46B07EA5BC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0175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D8C50B9-9769-49F2-A051-9760A50F805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1089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D7E76FD-4598-41BB-B7A2-97BB2D2CEF6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2004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13C684A-B181-4F6B-BA01-021D810C025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2918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DD6CD40-10CE-469E-BF12-F7F4F7F1D7C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38328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FEE6EB5-C2A7-4433-88BE-C417EEEF548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47472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3B94BE5-4B19-43FE-AAB4-CF81488C372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56616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274AC8D-209A-4677-94B4-A5167613550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65760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4129530-6FB9-41DE-9513-2F64F102ACE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657600" y="3749040"/>
                <a:ext cx="228924" cy="9144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1299F1E-D5D7-4831-9694-76B17688B9E3}"/>
                    </a:ext>
                  </a:extLst>
                </p:cNvPr>
                <p:cNvSpPr txBox="1"/>
                <p:nvPr/>
              </p:nvSpPr>
              <p:spPr>
                <a:xfrm>
                  <a:off x="6422051" y="4042592"/>
                  <a:ext cx="2152063" cy="3458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000"/>
                          <m:t>Pr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000" i="1"/>
                          <m:t>a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∣¬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000" i="1"/>
                              <m:t>a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2000" i="1"/>
                              <m:t>1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,¬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000" i="1"/>
                              <m:t>a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2000" i="1"/>
                              <m:t>2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000" i="1"/>
                              <m:t>a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2000" i="1"/>
                              <m:t>3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30" name="TextBox 229">
                  <a:extLst>
                    <a:ext uri="{FF2B5EF4-FFF2-40B4-BE49-F238E27FC236}">
                      <a16:creationId xmlns:a16="http://schemas.microsoft.com/office/drawing/2014/main" id="{32B90221-7414-4295-A2CB-7BB29171B1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2051" y="4042592"/>
                  <a:ext cx="2152063" cy="345800"/>
                </a:xfrm>
                <a:prstGeom prst="rect">
                  <a:avLst/>
                </a:prstGeom>
                <a:blipFill>
                  <a:blip r:embed="rId9"/>
                  <a:stretch>
                    <a:fillRect l="-2260" r="-3672" b="-280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C3481E6-2EB1-4E7F-9CD1-75E5CC7FA7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9680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60"/>
    </mc:Choice>
    <mc:Fallback>
      <p:transition spd="slow" advTm="44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 animBg="1"/>
      <p:bldP spid="16" grpId="0"/>
      <p:bldP spid="17" grpId="0" animBg="1"/>
      <p:bldP spid="21" grpId="0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47AC7-A4BF-4735-BDFA-D7ED5F550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(R. et al., PLDI 2018)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71BDE-69F9-4780-8733-19E57C011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ESEC / FSE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89250-494F-4DB5-8CD3-50FA9F435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Boosting Static Analysis Accuracy with Instrumented Test Executions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BAED8-FDE1-4035-874A-51597819B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D330-7B2D-456A-9ADF-254437783C9D}" type="slidenum">
              <a:rPr lang="en-US" smtClean="0"/>
              <a:t>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CA9EA4-F0A9-4BDE-8C75-FA318370F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Alarm Prioritization with </a:t>
            </a:r>
            <a:r>
              <a:rPr lang="en-US" b="1" dirty="0">
                <a:solidFill>
                  <a:srgbClr val="FF0000"/>
                </a:solidFill>
              </a:rPr>
              <a:t>Bingo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BD8B783-8267-4EFC-8143-C68DC83BF655}"/>
              </a:ext>
            </a:extLst>
          </p:cNvPr>
          <p:cNvSpPr/>
          <p:nvPr/>
        </p:nvSpPr>
        <p:spPr>
          <a:xfrm>
            <a:off x="7991856" y="2615184"/>
            <a:ext cx="2286000" cy="2286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E21B83FA-5D20-48AF-A802-F3B8044B645B}"/>
              </a:ext>
            </a:extLst>
          </p:cNvPr>
          <p:cNvSpPr>
            <a:spLocks noChangeAspect="1"/>
          </p:cNvSpPr>
          <p:nvPr/>
        </p:nvSpPr>
        <p:spPr>
          <a:xfrm>
            <a:off x="7991856" y="2615184"/>
            <a:ext cx="2286000" cy="2286000"/>
          </a:xfrm>
          <a:prstGeom prst="arc">
            <a:avLst>
              <a:gd name="adj1" fmla="val 12090820"/>
              <a:gd name="adj2" fmla="val 1522225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4C08877D-2522-4F40-925B-5189D9DDF119}"/>
              </a:ext>
            </a:extLst>
          </p:cNvPr>
          <p:cNvSpPr>
            <a:spLocks noChangeAspect="1"/>
          </p:cNvSpPr>
          <p:nvPr/>
        </p:nvSpPr>
        <p:spPr>
          <a:xfrm>
            <a:off x="7991856" y="2615184"/>
            <a:ext cx="2286000" cy="2286000"/>
          </a:xfrm>
          <a:prstGeom prst="arc">
            <a:avLst>
              <a:gd name="adj1" fmla="val 1236286"/>
              <a:gd name="adj2" fmla="val 4405856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689B6041-B687-4585-BDC7-4CDC6ACFB0B6}"/>
              </a:ext>
            </a:extLst>
          </p:cNvPr>
          <p:cNvSpPr>
            <a:spLocks noChangeAspect="1"/>
          </p:cNvSpPr>
          <p:nvPr/>
        </p:nvSpPr>
        <p:spPr>
          <a:xfrm>
            <a:off x="7991856" y="2615184"/>
            <a:ext cx="2286000" cy="2286000"/>
          </a:xfrm>
          <a:prstGeom prst="arc">
            <a:avLst>
              <a:gd name="adj1" fmla="val 6600046"/>
              <a:gd name="adj2" fmla="val 979403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6E054B8-0DAC-491E-95F3-73449D9A6198}"/>
              </a:ext>
            </a:extLst>
          </p:cNvPr>
          <p:cNvGrpSpPr/>
          <p:nvPr/>
        </p:nvGrpSpPr>
        <p:grpSpPr>
          <a:xfrm>
            <a:off x="1645964" y="1989286"/>
            <a:ext cx="704088" cy="1186156"/>
            <a:chOff x="1645964" y="1989286"/>
            <a:chExt cx="704088" cy="1186156"/>
          </a:xfrm>
        </p:grpSpPr>
        <p:sp>
          <p:nvSpPr>
            <p:cNvPr id="63" name="Label">
              <a:extLst>
                <a:ext uri="{FF2B5EF4-FFF2-40B4-BE49-F238E27FC236}">
                  <a16:creationId xmlns:a16="http://schemas.microsoft.com/office/drawing/2014/main" id="{AACB2A18-597C-4DBD-BAF6-B006A32F94EC}"/>
                </a:ext>
              </a:extLst>
            </p:cNvPr>
            <p:cNvSpPr txBox="1"/>
            <p:nvPr/>
          </p:nvSpPr>
          <p:spPr>
            <a:xfrm>
              <a:off x="1645964" y="1989286"/>
              <a:ext cx="7040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Source code</a:t>
              </a:r>
            </a:p>
          </p:txBody>
        </p:sp>
        <p:sp>
          <p:nvSpPr>
            <p:cNvPr id="64" name="Icon">
              <a:extLst>
                <a:ext uri="{FF2B5EF4-FFF2-40B4-BE49-F238E27FC236}">
                  <a16:creationId xmlns:a16="http://schemas.microsoft.com/office/drawing/2014/main" id="{CB034B32-17A5-458F-A06A-6C4C5B1216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68824" y="2517074"/>
              <a:ext cx="658368" cy="658368"/>
            </a:xfrm>
            <a:prstGeom prst="flowChartDocumen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tIns="182880" rtlCol="0" anchor="ctr"/>
            <a:lstStyle/>
            <a:p>
              <a:r>
                <a:rPr lang="en-US" sz="400" dirty="0">
                  <a:solidFill>
                    <a:srgbClr val="007020"/>
                  </a:solidFill>
                  <a:latin typeface="Consolas" panose="020B0609020204030204" pitchFamily="49" charset="0"/>
                </a:rPr>
                <a:t>#include</a:t>
              </a:r>
              <a:r>
                <a:rPr lang="en-US" sz="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 </a:t>
              </a:r>
              <a:r>
                <a:rPr lang="en-US" sz="400" i="1" dirty="0">
                  <a:solidFill>
                    <a:srgbClr val="60A0B0"/>
                  </a:solidFill>
                  <a:latin typeface="Consolas" panose="020B0609020204030204" pitchFamily="49" charset="0"/>
                </a:rPr>
                <a:t>&lt;</a:t>
              </a:r>
              <a:r>
                <a:rPr lang="en-US" sz="400" i="1" dirty="0" err="1">
                  <a:solidFill>
                    <a:srgbClr val="60A0B0"/>
                  </a:solidFill>
                  <a:latin typeface="Consolas" panose="020B0609020204030204" pitchFamily="49" charset="0"/>
                </a:rPr>
                <a:t>stdi</a:t>
              </a:r>
              <a:endParaRPr lang="en-US" sz="400" i="1" dirty="0">
                <a:solidFill>
                  <a:srgbClr val="60A0B0"/>
                </a:solidFill>
                <a:latin typeface="Consolas" panose="020B0609020204030204" pitchFamily="49" charset="0"/>
              </a:endParaRPr>
            </a:p>
            <a:p>
              <a:endParaRPr lang="en-US" sz="400" dirty="0">
                <a:solidFill>
                  <a:schemeClr val="tx1"/>
                </a:solidFill>
                <a:latin typeface="Consolas" panose="020B0609020204030204" pitchFamily="49" charset="0"/>
              </a:endParaRPr>
            </a:p>
            <a:p>
              <a:r>
                <a:rPr lang="en-US" sz="400" dirty="0">
                  <a:solidFill>
                    <a:srgbClr val="902000"/>
                  </a:solidFill>
                  <a:latin typeface="Consolas" panose="020B0609020204030204" pitchFamily="49" charset="0"/>
                </a:rPr>
                <a:t>int</a:t>
              </a:r>
              <a:r>
                <a:rPr lang="en-US" sz="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 </a:t>
              </a:r>
              <a:r>
                <a:rPr lang="en-US" sz="400" dirty="0">
                  <a:solidFill>
                    <a:srgbClr val="06287E"/>
                  </a:solidFill>
                  <a:latin typeface="Consolas" panose="020B0609020204030204" pitchFamily="49" charset="0"/>
                </a:rPr>
                <a:t>main</a:t>
              </a:r>
              <a:r>
                <a:rPr lang="en-US" sz="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() {</a:t>
              </a:r>
            </a:p>
            <a:p>
              <a:r>
                <a:rPr lang="en-US" sz="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  </a:t>
              </a:r>
              <a:r>
                <a:rPr lang="en-US" sz="400" dirty="0">
                  <a:solidFill>
                    <a:srgbClr val="902000"/>
                  </a:solidFill>
                  <a:latin typeface="Consolas" panose="020B0609020204030204" pitchFamily="49" charset="0"/>
                </a:rPr>
                <a:t>int</a:t>
              </a:r>
              <a:r>
                <a:rPr lang="en-US" sz="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 x = ⋯;</a:t>
              </a:r>
            </a:p>
            <a:p>
              <a:r>
                <a:rPr lang="en-US" sz="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  </a:t>
              </a:r>
              <a:r>
                <a:rPr lang="en-US" sz="400" dirty="0">
                  <a:solidFill>
                    <a:srgbClr val="902000"/>
                  </a:solidFill>
                  <a:latin typeface="Consolas" panose="020B0609020204030204" pitchFamily="49" charset="0"/>
                </a:rPr>
                <a:t>int</a:t>
              </a:r>
              <a:r>
                <a:rPr lang="en-US" sz="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 *y = &amp;x;</a:t>
              </a:r>
            </a:p>
            <a:p>
              <a:r>
                <a:rPr lang="en-US" sz="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  *y = ⋯;</a:t>
              </a:r>
            </a:p>
            <a:p>
              <a:r>
                <a:rPr lang="en-US" sz="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}</a:t>
              </a:r>
            </a:p>
          </p:txBody>
        </p:sp>
      </p:grpSp>
      <p:sp>
        <p:nvSpPr>
          <p:cNvPr id="14" name="Analysis Old">
            <a:extLst>
              <a:ext uri="{FF2B5EF4-FFF2-40B4-BE49-F238E27FC236}">
                <a16:creationId xmlns:a16="http://schemas.microsoft.com/office/drawing/2014/main" id="{A7EA577E-0302-4175-A8EA-574E1842B724}"/>
              </a:ext>
            </a:extLst>
          </p:cNvPr>
          <p:cNvSpPr txBox="1">
            <a:spLocks/>
          </p:cNvSpPr>
          <p:nvPr/>
        </p:nvSpPr>
        <p:spPr>
          <a:xfrm>
            <a:off x="2837645" y="2517074"/>
            <a:ext cx="1600200" cy="6583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600" dirty="0"/>
              <a:t>Static Analyzer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C422CE-364F-4FDC-A55E-6A45AE498FCA}"/>
              </a:ext>
            </a:extLst>
          </p:cNvPr>
          <p:cNvGrpSpPr/>
          <p:nvPr/>
        </p:nvGrpSpPr>
        <p:grpSpPr>
          <a:xfrm>
            <a:off x="4757885" y="1989286"/>
            <a:ext cx="1025137" cy="1186156"/>
            <a:chOff x="4757885" y="1989286"/>
            <a:chExt cx="1025137" cy="1186156"/>
          </a:xfrm>
        </p:grpSpPr>
        <p:sp>
          <p:nvSpPr>
            <p:cNvPr id="45" name="Label">
              <a:extLst>
                <a:ext uri="{FF2B5EF4-FFF2-40B4-BE49-F238E27FC236}">
                  <a16:creationId xmlns:a16="http://schemas.microsoft.com/office/drawing/2014/main" id="{DB476D33-593E-402F-A1F3-ADC4D0EF9E9D}"/>
                </a:ext>
              </a:extLst>
            </p:cNvPr>
            <p:cNvSpPr txBox="1"/>
            <p:nvPr/>
          </p:nvSpPr>
          <p:spPr>
            <a:xfrm>
              <a:off x="4757885" y="1989286"/>
              <a:ext cx="10251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Bayesian network</a:t>
              </a:r>
            </a:p>
          </p:txBody>
        </p:sp>
        <p:grpSp>
          <p:nvGrpSpPr>
            <p:cNvPr id="46" name="Icon">
              <a:extLst>
                <a:ext uri="{FF2B5EF4-FFF2-40B4-BE49-F238E27FC236}">
                  <a16:creationId xmlns:a16="http://schemas.microsoft.com/office/drawing/2014/main" id="{FE1D6904-CA5D-4843-8974-859F56FDEA4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40765" y="2517074"/>
              <a:ext cx="658368" cy="658368"/>
              <a:chOff x="4427501" y="1655242"/>
              <a:chExt cx="2743200" cy="2743200"/>
            </a:xfrm>
          </p:grpSpPr>
          <p:sp>
            <p:nvSpPr>
              <p:cNvPr id="47" name="Page">
                <a:extLst>
                  <a:ext uri="{FF2B5EF4-FFF2-40B4-BE49-F238E27FC236}">
                    <a16:creationId xmlns:a16="http://schemas.microsoft.com/office/drawing/2014/main" id="{8D81E4A1-89A3-4A4C-820E-3FC9D92B43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27501" y="1655242"/>
                <a:ext cx="2743200" cy="2743200"/>
              </a:xfrm>
              <a:prstGeom prst="round2Diag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45720" rIns="0" rtlCol="0" anchor="ctr"/>
              <a:lstStyle/>
              <a:p>
                <a:endParaRPr lang="en-US" sz="105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8" name="Nodes">
                <a:extLst>
                  <a:ext uri="{FF2B5EF4-FFF2-40B4-BE49-F238E27FC236}">
                    <a16:creationId xmlns:a16="http://schemas.microsoft.com/office/drawing/2014/main" id="{AA7A5A3A-7A13-4821-B44E-3A1688B2D8B0}"/>
                  </a:ext>
                </a:extLst>
              </p:cNvPr>
              <p:cNvGrpSpPr/>
              <p:nvPr/>
            </p:nvGrpSpPr>
            <p:grpSpPr>
              <a:xfrm>
                <a:off x="4656101" y="2111904"/>
                <a:ext cx="2286000" cy="1829877"/>
                <a:chOff x="4572000" y="2211771"/>
                <a:chExt cx="2286000" cy="1829877"/>
              </a:xfrm>
            </p:grpSpPr>
            <p:sp>
              <p:nvSpPr>
                <p:cNvPr id="49" name="BN t1">
                  <a:extLst>
                    <a:ext uri="{FF2B5EF4-FFF2-40B4-BE49-F238E27FC236}">
                      <a16:creationId xmlns:a16="http://schemas.microsoft.com/office/drawing/2014/main" id="{E399AB1E-9B51-4801-910D-B89AA4604581}"/>
                    </a:ext>
                  </a:extLst>
                </p:cNvPr>
                <p:cNvSpPr/>
                <p:nvPr/>
              </p:nvSpPr>
              <p:spPr>
                <a:xfrm rot="5400000">
                  <a:off x="4572000" y="2211771"/>
                  <a:ext cx="457200" cy="457200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50" name="BN t2">
                  <a:extLst>
                    <a:ext uri="{FF2B5EF4-FFF2-40B4-BE49-F238E27FC236}">
                      <a16:creationId xmlns:a16="http://schemas.microsoft.com/office/drawing/2014/main" id="{8E3F7A13-C586-4996-94F5-F465A3F78301}"/>
                    </a:ext>
                  </a:extLst>
                </p:cNvPr>
                <p:cNvSpPr/>
                <p:nvPr/>
              </p:nvSpPr>
              <p:spPr>
                <a:xfrm rot="5400000">
                  <a:off x="5484921" y="2211771"/>
                  <a:ext cx="457200" cy="457200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51" name="BN t3">
                  <a:extLst>
                    <a:ext uri="{FF2B5EF4-FFF2-40B4-BE49-F238E27FC236}">
                      <a16:creationId xmlns:a16="http://schemas.microsoft.com/office/drawing/2014/main" id="{C1E8E685-8F97-479F-904D-C10FC0C17072}"/>
                    </a:ext>
                  </a:extLst>
                </p:cNvPr>
                <p:cNvSpPr/>
                <p:nvPr/>
              </p:nvSpPr>
              <p:spPr>
                <a:xfrm rot="5400000">
                  <a:off x="6400800" y="2211771"/>
                  <a:ext cx="457200" cy="457200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52" name="BN t4">
                  <a:extLst>
                    <a:ext uri="{FF2B5EF4-FFF2-40B4-BE49-F238E27FC236}">
                      <a16:creationId xmlns:a16="http://schemas.microsoft.com/office/drawing/2014/main" id="{EB6EE80A-A2C6-4D17-A841-957F72018298}"/>
                    </a:ext>
                  </a:extLst>
                </p:cNvPr>
                <p:cNvSpPr/>
                <p:nvPr/>
              </p:nvSpPr>
              <p:spPr>
                <a:xfrm rot="5400000">
                  <a:off x="5485660" y="3584448"/>
                  <a:ext cx="457200" cy="457200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53" name="BN r1">
                  <a:extLst>
                    <a:ext uri="{FF2B5EF4-FFF2-40B4-BE49-F238E27FC236}">
                      <a16:creationId xmlns:a16="http://schemas.microsoft.com/office/drawing/2014/main" id="{70DBCEEB-D210-49CF-B6E7-32434CF65298}"/>
                    </a:ext>
                  </a:extLst>
                </p:cNvPr>
                <p:cNvSpPr/>
                <p:nvPr/>
              </p:nvSpPr>
              <p:spPr>
                <a:xfrm>
                  <a:off x="4914160" y="2898648"/>
                  <a:ext cx="685800" cy="457200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BN r2">
                  <a:extLst>
                    <a:ext uri="{FF2B5EF4-FFF2-40B4-BE49-F238E27FC236}">
                      <a16:creationId xmlns:a16="http://schemas.microsoft.com/office/drawing/2014/main" id="{6BC9A5CB-60E3-4537-941D-EF67C501A18B}"/>
                    </a:ext>
                  </a:extLst>
                </p:cNvPr>
                <p:cNvSpPr/>
                <p:nvPr/>
              </p:nvSpPr>
              <p:spPr>
                <a:xfrm>
                  <a:off x="5828561" y="2898648"/>
                  <a:ext cx="685800" cy="457200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5" name="BN e t1 r1">
                  <a:extLst>
                    <a:ext uri="{FF2B5EF4-FFF2-40B4-BE49-F238E27FC236}">
                      <a16:creationId xmlns:a16="http://schemas.microsoft.com/office/drawing/2014/main" id="{4B1A6745-2F7D-4F04-8C83-53EC01718D58}"/>
                    </a:ext>
                  </a:extLst>
                </p:cNvPr>
                <p:cNvCxnSpPr>
                  <a:cxnSpLocks/>
                  <a:stCxn id="49" idx="7"/>
                  <a:endCxn id="53" idx="0"/>
                </p:cNvCxnSpPr>
                <p:nvPr/>
              </p:nvCxnSpPr>
              <p:spPr>
                <a:xfrm>
                  <a:off x="4962245" y="2602016"/>
                  <a:ext cx="294815" cy="296632"/>
                </a:xfrm>
                <a:prstGeom prst="straightConnector1">
                  <a:avLst/>
                </a:prstGeom>
                <a:ln w="12700"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BN e t2 r1">
                  <a:extLst>
                    <a:ext uri="{FF2B5EF4-FFF2-40B4-BE49-F238E27FC236}">
                      <a16:creationId xmlns:a16="http://schemas.microsoft.com/office/drawing/2014/main" id="{C0AF4551-6F8D-4934-B483-F96ECD26CB94}"/>
                    </a:ext>
                  </a:extLst>
                </p:cNvPr>
                <p:cNvCxnSpPr>
                  <a:cxnSpLocks/>
                  <a:stCxn id="50" idx="5"/>
                  <a:endCxn id="53" idx="0"/>
                </p:cNvCxnSpPr>
                <p:nvPr/>
              </p:nvCxnSpPr>
              <p:spPr>
                <a:xfrm flipH="1">
                  <a:off x="5257060" y="2602016"/>
                  <a:ext cx="294816" cy="296632"/>
                </a:xfrm>
                <a:prstGeom prst="straightConnector1">
                  <a:avLst/>
                </a:prstGeom>
                <a:ln w="12700"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BN e t2 r2">
                  <a:extLst>
                    <a:ext uri="{FF2B5EF4-FFF2-40B4-BE49-F238E27FC236}">
                      <a16:creationId xmlns:a16="http://schemas.microsoft.com/office/drawing/2014/main" id="{F7649B00-04C7-441D-9AE8-1D249CA7BB34}"/>
                    </a:ext>
                  </a:extLst>
                </p:cNvPr>
                <p:cNvCxnSpPr>
                  <a:cxnSpLocks/>
                  <a:stCxn id="50" idx="7"/>
                  <a:endCxn id="54" idx="0"/>
                </p:cNvCxnSpPr>
                <p:nvPr/>
              </p:nvCxnSpPr>
              <p:spPr>
                <a:xfrm>
                  <a:off x="5875166" y="2602016"/>
                  <a:ext cx="296295" cy="296632"/>
                </a:xfrm>
                <a:prstGeom prst="straightConnector1">
                  <a:avLst/>
                </a:prstGeom>
                <a:ln w="12700"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BN e t3 r2">
                  <a:extLst>
                    <a:ext uri="{FF2B5EF4-FFF2-40B4-BE49-F238E27FC236}">
                      <a16:creationId xmlns:a16="http://schemas.microsoft.com/office/drawing/2014/main" id="{58BD3FDF-65E9-45D4-8F05-E350ACF554A2}"/>
                    </a:ext>
                  </a:extLst>
                </p:cNvPr>
                <p:cNvCxnSpPr>
                  <a:cxnSpLocks/>
                  <a:stCxn id="51" idx="5"/>
                  <a:endCxn id="54" idx="0"/>
                </p:cNvCxnSpPr>
                <p:nvPr/>
              </p:nvCxnSpPr>
              <p:spPr>
                <a:xfrm flipH="1">
                  <a:off x="6171461" y="2602016"/>
                  <a:ext cx="296294" cy="296632"/>
                </a:xfrm>
                <a:prstGeom prst="straightConnector1">
                  <a:avLst/>
                </a:prstGeom>
                <a:ln w="12700"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BN e r1 t4">
                  <a:extLst>
                    <a:ext uri="{FF2B5EF4-FFF2-40B4-BE49-F238E27FC236}">
                      <a16:creationId xmlns:a16="http://schemas.microsoft.com/office/drawing/2014/main" id="{3A5B9BE1-F4ED-416D-AF92-CADAB4B9804E}"/>
                    </a:ext>
                  </a:extLst>
                </p:cNvPr>
                <p:cNvCxnSpPr>
                  <a:cxnSpLocks/>
                  <a:stCxn id="53" idx="2"/>
                  <a:endCxn id="52" idx="3"/>
                </p:cNvCxnSpPr>
                <p:nvPr/>
              </p:nvCxnSpPr>
              <p:spPr>
                <a:xfrm>
                  <a:off x="5257060" y="3355848"/>
                  <a:ext cx="295555" cy="295555"/>
                </a:xfrm>
                <a:prstGeom prst="straightConnector1">
                  <a:avLst/>
                </a:prstGeom>
                <a:ln w="12700"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BN e r2 t4">
                  <a:extLst>
                    <a:ext uri="{FF2B5EF4-FFF2-40B4-BE49-F238E27FC236}">
                      <a16:creationId xmlns:a16="http://schemas.microsoft.com/office/drawing/2014/main" id="{B2A9115D-D0DF-4749-96B9-73BA2A6A8017}"/>
                    </a:ext>
                  </a:extLst>
                </p:cNvPr>
                <p:cNvCxnSpPr>
                  <a:cxnSpLocks/>
                  <a:stCxn id="54" idx="2"/>
                  <a:endCxn id="52" idx="1"/>
                </p:cNvCxnSpPr>
                <p:nvPr/>
              </p:nvCxnSpPr>
              <p:spPr>
                <a:xfrm flipH="1">
                  <a:off x="5875905" y="3355848"/>
                  <a:ext cx="295556" cy="295555"/>
                </a:xfrm>
                <a:prstGeom prst="straightConnector1">
                  <a:avLst/>
                </a:prstGeom>
                <a:ln w="12700"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FAE352D-ECE2-4CBA-97B4-C9B73ECC6CAE}"/>
              </a:ext>
            </a:extLst>
          </p:cNvPr>
          <p:cNvGrpSpPr/>
          <p:nvPr/>
        </p:nvGrpSpPr>
        <p:grpSpPr>
          <a:xfrm>
            <a:off x="6778709" y="2022895"/>
            <a:ext cx="3767328" cy="3687068"/>
            <a:chOff x="7498080" y="2022895"/>
            <a:chExt cx="3767328" cy="3687068"/>
          </a:xfrm>
        </p:grpSpPr>
        <p:pic>
          <p:nvPicPr>
            <p:cNvPr id="35" name="Programmer">
              <a:extLst>
                <a:ext uri="{FF2B5EF4-FFF2-40B4-BE49-F238E27FC236}">
                  <a16:creationId xmlns:a16="http://schemas.microsoft.com/office/drawing/2014/main" id="{634E06F9-6FD7-4AFF-920A-0DD2B7F85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7040" y="3431284"/>
              <a:ext cx="658368" cy="658368"/>
            </a:xfrm>
            <a:prstGeom prst="rect">
              <a:avLst/>
            </a:prstGeom>
          </p:spPr>
        </p:pic>
        <p:sp>
          <p:nvSpPr>
            <p:cNvPr id="36" name="Analysis Old">
              <a:extLst>
                <a:ext uri="{FF2B5EF4-FFF2-40B4-BE49-F238E27FC236}">
                  <a16:creationId xmlns:a16="http://schemas.microsoft.com/office/drawing/2014/main" id="{81F77687-37D9-45F6-B364-7CED474BBF78}"/>
                </a:ext>
              </a:extLst>
            </p:cNvPr>
            <p:cNvSpPr txBox="1">
              <a:spLocks/>
            </p:cNvSpPr>
            <p:nvPr/>
          </p:nvSpPr>
          <p:spPr>
            <a:xfrm>
              <a:off x="7498080" y="3431284"/>
              <a:ext cx="1600200" cy="65836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1600" dirty="0"/>
                <a:t>Marginal Inference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16266AE-5CC6-4C53-9D6D-295D848B0B00}"/>
                </a:ext>
              </a:extLst>
            </p:cNvPr>
            <p:cNvGrpSpPr/>
            <p:nvPr/>
          </p:nvGrpSpPr>
          <p:grpSpPr>
            <a:xfrm>
              <a:off x="9474522" y="4526280"/>
              <a:ext cx="756276" cy="1183683"/>
              <a:chOff x="9474522" y="4526280"/>
              <a:chExt cx="756276" cy="1183683"/>
            </a:xfrm>
          </p:grpSpPr>
          <p:sp>
            <p:nvSpPr>
              <p:cNvPr id="41" name="Icon">
                <a:extLst>
                  <a:ext uri="{FF2B5EF4-FFF2-40B4-BE49-F238E27FC236}">
                    <a16:creationId xmlns:a16="http://schemas.microsoft.com/office/drawing/2014/main" id="{04DDBF5D-06D9-4055-942B-900CDCD7FC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28048" y="4526280"/>
                <a:ext cx="658368" cy="658368"/>
              </a:xfrm>
              <a:prstGeom prst="round2Diag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45720" rIns="0" rtlCol="0" anchor="ctr"/>
              <a:lstStyle/>
              <a:p>
                <a:pPr marL="228600" indent="-228600">
                  <a:buFont typeface="+mj-lt"/>
                  <a:buAutoNum type="arabicPeriod"/>
                </a:pPr>
                <a:r>
                  <a:rPr lang="en-US" sz="1050" dirty="0">
                    <a:solidFill>
                      <a:schemeClr val="tx1"/>
                    </a:solidFill>
                  </a:rPr>
                  <a:t>…</a:t>
                </a:r>
              </a:p>
              <a:p>
                <a:pPr marL="228600" indent="-228600">
                  <a:buFont typeface="+mj-lt"/>
                  <a:buAutoNum type="arabicPeriod"/>
                </a:pPr>
                <a:r>
                  <a:rPr lang="en-US" sz="1050" dirty="0">
                    <a:solidFill>
                      <a:schemeClr val="tx1"/>
                    </a:solidFill>
                  </a:rPr>
                  <a:t>…</a:t>
                </a:r>
              </a:p>
              <a:p>
                <a:pPr marL="228600" indent="-228600">
                  <a:buFont typeface="+mj-lt"/>
                  <a:buAutoNum type="arabicPeriod"/>
                </a:pPr>
                <a:r>
                  <a:rPr lang="en-US" sz="1050" dirty="0">
                    <a:solidFill>
                      <a:schemeClr val="tx1"/>
                    </a:solidFill>
                  </a:rPr>
                  <a:t>…</a:t>
                </a:r>
              </a:p>
            </p:txBody>
          </p:sp>
          <p:sp>
            <p:nvSpPr>
              <p:cNvPr id="42" name="Label">
                <a:extLst>
                  <a:ext uri="{FF2B5EF4-FFF2-40B4-BE49-F238E27FC236}">
                    <a16:creationId xmlns:a16="http://schemas.microsoft.com/office/drawing/2014/main" id="{0D57242D-B31F-41B2-888E-E32996095AE9}"/>
                  </a:ext>
                </a:extLst>
              </p:cNvPr>
              <p:cNvSpPr txBox="1"/>
              <p:nvPr/>
            </p:nvSpPr>
            <p:spPr>
              <a:xfrm>
                <a:off x="9474522" y="5186743"/>
                <a:ext cx="7562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Ranked alarms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FA2B8DB-8DE5-4025-8E65-A6C4FD797EAC}"/>
                </a:ext>
              </a:extLst>
            </p:cNvPr>
            <p:cNvGrpSpPr/>
            <p:nvPr/>
          </p:nvGrpSpPr>
          <p:grpSpPr>
            <a:xfrm>
              <a:off x="9397093" y="2022895"/>
              <a:ext cx="911134" cy="967193"/>
              <a:chOff x="9397093" y="2022895"/>
              <a:chExt cx="911134" cy="967193"/>
            </a:xfrm>
          </p:grpSpPr>
          <p:sp>
            <p:nvSpPr>
              <p:cNvPr id="39" name="Feedback New">
                <a:extLst>
                  <a:ext uri="{FF2B5EF4-FFF2-40B4-BE49-F238E27FC236}">
                    <a16:creationId xmlns:a16="http://schemas.microsoft.com/office/drawing/2014/main" id="{853B6EFD-6B43-4DE5-A46B-E1E7861BF4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23476" y="2331720"/>
                <a:ext cx="658368" cy="658368"/>
              </a:xfrm>
              <a:prstGeom prst="round2Diag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45720" rIns="0" rtlCol="0" anchor="ctr"/>
              <a:lstStyle/>
              <a:p>
                <a:r>
                  <a:rPr lang="en-US" sz="1050" dirty="0">
                    <a:solidFill>
                      <a:schemeClr val="accent6"/>
                    </a:solidFill>
                  </a:rPr>
                  <a:t>✔</a:t>
                </a:r>
                <a:r>
                  <a:rPr lang="en-US" sz="1050" dirty="0"/>
                  <a:t>  </a:t>
                </a:r>
                <a:r>
                  <a:rPr lang="en-US" sz="1050" dirty="0">
                    <a:solidFill>
                      <a:schemeClr val="tx1"/>
                    </a:solidFill>
                  </a:rPr>
                  <a:t>…</a:t>
                </a:r>
              </a:p>
              <a:p>
                <a:r>
                  <a:rPr lang="en-US" sz="1050" dirty="0">
                    <a:solidFill>
                      <a:srgbClr val="C00000"/>
                    </a:solidFill>
                  </a:rPr>
                  <a:t>✘</a:t>
                </a:r>
                <a:r>
                  <a:rPr lang="en-US" sz="1050" dirty="0"/>
                  <a:t> </a:t>
                </a:r>
                <a:r>
                  <a:rPr lang="en-US" sz="1050" dirty="0">
                    <a:solidFill>
                      <a:schemeClr val="tx1"/>
                    </a:solidFill>
                  </a:rPr>
                  <a:t>…</a:t>
                </a:r>
              </a:p>
              <a:p>
                <a:r>
                  <a:rPr lang="en-US" sz="1050" dirty="0">
                    <a:solidFill>
                      <a:srgbClr val="C00000"/>
                    </a:solidFill>
                  </a:rPr>
                  <a:t>✘</a:t>
                </a:r>
                <a:r>
                  <a:rPr lang="en-US" sz="1050" dirty="0"/>
                  <a:t> </a:t>
                </a:r>
                <a:r>
                  <a:rPr lang="en-US" sz="1050" dirty="0">
                    <a:solidFill>
                      <a:schemeClr val="tx1"/>
                    </a:solidFill>
                  </a:rPr>
                  <a:t>…</a:t>
                </a:r>
              </a:p>
            </p:txBody>
          </p:sp>
          <p:sp>
            <p:nvSpPr>
              <p:cNvPr id="40" name="Label">
                <a:extLst>
                  <a:ext uri="{FF2B5EF4-FFF2-40B4-BE49-F238E27FC236}">
                    <a16:creationId xmlns:a16="http://schemas.microsoft.com/office/drawing/2014/main" id="{DA4A8F91-BE7A-40D4-BAD8-454588A4EF67}"/>
                  </a:ext>
                </a:extLst>
              </p:cNvPr>
              <p:cNvSpPr txBox="1"/>
              <p:nvPr/>
            </p:nvSpPr>
            <p:spPr>
              <a:xfrm>
                <a:off x="9397093" y="2022895"/>
                <a:ext cx="9111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Feedback</a:t>
                </a:r>
              </a:p>
            </p:txBody>
          </p:sp>
        </p:grp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BBF636D-03FC-46F4-B1E3-E07493243DFA}"/>
              </a:ext>
            </a:extLst>
          </p:cNvPr>
          <p:cNvCxnSpPr>
            <a:stCxn id="64" idx="3"/>
            <a:endCxn id="14" idx="1"/>
          </p:cNvCxnSpPr>
          <p:nvPr/>
        </p:nvCxnSpPr>
        <p:spPr>
          <a:xfrm>
            <a:off x="2327192" y="2846258"/>
            <a:ext cx="51045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9FE596C-8D94-4B9A-B30D-B6E4FCC8AE4D}"/>
              </a:ext>
            </a:extLst>
          </p:cNvPr>
          <p:cNvCxnSpPr>
            <a:cxnSpLocks/>
            <a:stCxn id="14" idx="3"/>
            <a:endCxn id="47" idx="2"/>
          </p:cNvCxnSpPr>
          <p:nvPr/>
        </p:nvCxnSpPr>
        <p:spPr>
          <a:xfrm>
            <a:off x="4437845" y="2846258"/>
            <a:ext cx="5029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EDABCD3E-7745-4FCF-B68A-61E6BE2EE520}"/>
              </a:ext>
            </a:extLst>
          </p:cNvPr>
          <p:cNvCxnSpPr>
            <a:stCxn id="47" idx="0"/>
            <a:endCxn id="36" idx="0"/>
          </p:cNvCxnSpPr>
          <p:nvPr/>
        </p:nvCxnSpPr>
        <p:spPr>
          <a:xfrm>
            <a:off x="5599133" y="2846258"/>
            <a:ext cx="1979676" cy="585026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c 29">
            <a:extLst>
              <a:ext uri="{FF2B5EF4-FFF2-40B4-BE49-F238E27FC236}">
                <a16:creationId xmlns:a16="http://schemas.microsoft.com/office/drawing/2014/main" id="{3A3B7445-8278-4C0E-BA9F-DA7E7BD9BDC3}"/>
              </a:ext>
            </a:extLst>
          </p:cNvPr>
          <p:cNvSpPr>
            <a:spLocks noChangeAspect="1"/>
          </p:cNvSpPr>
          <p:nvPr/>
        </p:nvSpPr>
        <p:spPr>
          <a:xfrm>
            <a:off x="7991856" y="2615184"/>
            <a:ext cx="2286000" cy="2286000"/>
          </a:xfrm>
          <a:prstGeom prst="arc">
            <a:avLst>
              <a:gd name="adj1" fmla="val 17504224"/>
              <a:gd name="adj2" fmla="val 205702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CB5211F-DCD4-4F52-BD91-8BA6CA455CAF}"/>
              </a:ext>
            </a:extLst>
          </p:cNvPr>
          <p:cNvCxnSpPr>
            <a:cxnSpLocks/>
          </p:cNvCxnSpPr>
          <p:nvPr/>
        </p:nvCxnSpPr>
        <p:spPr>
          <a:xfrm rot="1200000">
            <a:off x="8057736" y="3338032"/>
            <a:ext cx="0" cy="9144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95EA03A-B3FE-492C-9B78-273E436B8C9F}"/>
              </a:ext>
            </a:extLst>
          </p:cNvPr>
          <p:cNvCxnSpPr>
            <a:cxnSpLocks/>
          </p:cNvCxnSpPr>
          <p:nvPr/>
        </p:nvCxnSpPr>
        <p:spPr>
          <a:xfrm rot="17400000">
            <a:off x="8764294" y="4794107"/>
            <a:ext cx="0" cy="9144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7D033FF-6EEB-4F5E-B7F0-0335E7D07141}"/>
              </a:ext>
            </a:extLst>
          </p:cNvPr>
          <p:cNvCxnSpPr>
            <a:cxnSpLocks/>
          </p:cNvCxnSpPr>
          <p:nvPr/>
        </p:nvCxnSpPr>
        <p:spPr>
          <a:xfrm rot="12000000">
            <a:off x="10216853" y="4086705"/>
            <a:ext cx="0" cy="9144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B345E60-3B39-4EEE-A35D-988CE3C1C9B3}"/>
              </a:ext>
            </a:extLst>
          </p:cNvPr>
          <p:cNvCxnSpPr>
            <a:cxnSpLocks/>
          </p:cNvCxnSpPr>
          <p:nvPr/>
        </p:nvCxnSpPr>
        <p:spPr>
          <a:xfrm rot="6600000">
            <a:off x="9514701" y="2635817"/>
            <a:ext cx="0" cy="9144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6" name="Speech Bubble: Rectangle 385">
                <a:extLst>
                  <a:ext uri="{FF2B5EF4-FFF2-40B4-BE49-F238E27FC236}">
                    <a16:creationId xmlns:a16="http://schemas.microsoft.com/office/drawing/2014/main" id="{8E65EE38-E1D4-4551-83CB-7FCE4DB97A26}"/>
                  </a:ext>
                </a:extLst>
              </p:cNvPr>
              <p:cNvSpPr/>
              <p:nvPr/>
            </p:nvSpPr>
            <p:spPr>
              <a:xfrm>
                <a:off x="3291055" y="4526280"/>
                <a:ext cx="3487654" cy="658369"/>
              </a:xfrm>
              <a:prstGeom prst="wedgeRectCallout">
                <a:avLst>
                  <a:gd name="adj1" fmla="val 47845"/>
                  <a:gd name="adj2" fmla="val -108346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182880" tIns="91440" rIns="182880" bIns="91440" rtlCol="0" anchor="ctr"/>
              <a:lstStyle/>
              <a:p>
                <a:pPr algn="ctr"/>
                <a:r>
                  <a:rPr lang="en-US" sz="1600" dirty="0"/>
                  <a:t>“</a:t>
                </a:r>
                <a:r>
                  <a:rPr lang="en-US" sz="1600" i="1" dirty="0"/>
                  <a:t>Given evidence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1600" i="1" dirty="0"/>
                  <a:t>, for each alarm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1600" i="1" dirty="0"/>
                  <a:t>, what is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𝑃𝑟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i="1" dirty="0"/>
                  <a:t>?</a:t>
                </a:r>
                <a:r>
                  <a:rPr lang="en-US" sz="1600" dirty="0"/>
                  <a:t>”</a:t>
                </a:r>
              </a:p>
            </p:txBody>
          </p:sp>
        </mc:Choice>
        <mc:Fallback xmlns="">
          <p:sp>
            <p:nvSpPr>
              <p:cNvPr id="386" name="Speech Bubble: Rectangle 385">
                <a:extLst>
                  <a:ext uri="{FF2B5EF4-FFF2-40B4-BE49-F238E27FC236}">
                    <a16:creationId xmlns:a16="http://schemas.microsoft.com/office/drawing/2014/main" id="{8E65EE38-E1D4-4551-83CB-7FCE4DB97A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1055" y="4526280"/>
                <a:ext cx="3487654" cy="658369"/>
              </a:xfrm>
              <a:prstGeom prst="wedgeRectCallout">
                <a:avLst>
                  <a:gd name="adj1" fmla="val 47845"/>
                  <a:gd name="adj2" fmla="val -108346"/>
                </a:avLst>
              </a:prstGeom>
              <a:blipFill>
                <a:blip r:embed="rId7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F672857-CB35-4A0F-BE3F-121C07220A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7493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72"/>
    </mc:Choice>
    <mc:Fallback>
      <p:transition spd="slow" advTm="50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8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65">
            <a:extLst>
              <a:ext uri="{FF2B5EF4-FFF2-40B4-BE49-F238E27FC236}">
                <a16:creationId xmlns:a16="http://schemas.microsoft.com/office/drawing/2014/main" id="{93652663-A483-456F-A37F-AEFEBDB33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 err="1">
                <a:solidFill>
                  <a:srgbClr val="00B050"/>
                </a:solidFill>
              </a:rPr>
              <a:t>Dynaboost</a:t>
            </a:r>
            <a:r>
              <a:rPr lang="en-US" dirty="0"/>
              <a:t> Prioritization Framework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225CA-88DC-47B5-8384-E4ACE9746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ESEC / FSE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CC90B-973F-4777-92D8-5C0BADF93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Boosting Static Analysis Accuracy with Instrumented Test Executions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C9C61-3590-41A3-955C-B12371D9F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ED330-7B2D-456A-9ADF-254437783C9D}" type="slidenum">
              <a:rPr lang="en-US" smtClean="0"/>
              <a:t>9</a:t>
            </a:fld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97F23EC-F649-4599-8F60-05C283799E4C}"/>
              </a:ext>
            </a:extLst>
          </p:cNvPr>
          <p:cNvGrpSpPr/>
          <p:nvPr/>
        </p:nvGrpSpPr>
        <p:grpSpPr>
          <a:xfrm>
            <a:off x="1645964" y="3175442"/>
            <a:ext cx="5644809" cy="2351641"/>
            <a:chOff x="1645964" y="3175442"/>
            <a:chExt cx="5644809" cy="235164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7E02A8E-DCBB-4EA0-8DB8-5B3BD5E230F7}"/>
                </a:ext>
              </a:extLst>
            </p:cNvPr>
            <p:cNvGrpSpPr/>
            <p:nvPr/>
          </p:nvGrpSpPr>
          <p:grpSpPr>
            <a:xfrm>
              <a:off x="1645964" y="4345495"/>
              <a:ext cx="704088" cy="1181588"/>
              <a:chOff x="1645964" y="4345495"/>
              <a:chExt cx="704088" cy="1181588"/>
            </a:xfrm>
          </p:grpSpPr>
          <p:sp>
            <p:nvSpPr>
              <p:cNvPr id="61" name="Flowchart: Multidocument 60">
                <a:extLst>
                  <a:ext uri="{FF2B5EF4-FFF2-40B4-BE49-F238E27FC236}">
                    <a16:creationId xmlns:a16="http://schemas.microsoft.com/office/drawing/2014/main" id="{31C35E88-62FD-4A18-92C7-746EF6EE36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68824" y="4345495"/>
                <a:ext cx="658368" cy="658368"/>
              </a:xfrm>
              <a:prstGeom prst="flowChartMultidocumen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Label">
                <a:extLst>
                  <a:ext uri="{FF2B5EF4-FFF2-40B4-BE49-F238E27FC236}">
                    <a16:creationId xmlns:a16="http://schemas.microsoft.com/office/drawing/2014/main" id="{C4D92BDD-98C0-4BDF-8738-C3CC20CF8BE3}"/>
                  </a:ext>
                </a:extLst>
              </p:cNvPr>
              <p:cNvSpPr txBox="1"/>
              <p:nvPr/>
            </p:nvSpPr>
            <p:spPr>
              <a:xfrm>
                <a:off x="1645964" y="5003863"/>
                <a:ext cx="7040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Test inputs</a:t>
                </a:r>
              </a:p>
            </p:txBody>
          </p:sp>
        </p:grpSp>
        <p:sp>
          <p:nvSpPr>
            <p:cNvPr id="15" name="Analysis Old">
              <a:extLst>
                <a:ext uri="{FF2B5EF4-FFF2-40B4-BE49-F238E27FC236}">
                  <a16:creationId xmlns:a16="http://schemas.microsoft.com/office/drawing/2014/main" id="{CBF1A1F5-BB1E-46D2-AC9E-33EC301A4F15}"/>
                </a:ext>
              </a:extLst>
            </p:cNvPr>
            <p:cNvSpPr txBox="1">
              <a:spLocks/>
            </p:cNvSpPr>
            <p:nvPr/>
          </p:nvSpPr>
          <p:spPr>
            <a:xfrm>
              <a:off x="2837645" y="4345495"/>
              <a:ext cx="1600200" cy="65836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1600" dirty="0"/>
                <a:t>Instrumentation Harness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3F2AFD2-9967-4970-93AC-D9000ED8EBEB}"/>
                </a:ext>
              </a:extLst>
            </p:cNvPr>
            <p:cNvGrpSpPr/>
            <p:nvPr/>
          </p:nvGrpSpPr>
          <p:grpSpPr>
            <a:xfrm>
              <a:off x="4675589" y="4345495"/>
              <a:ext cx="1188720" cy="1181588"/>
              <a:chOff x="4675589" y="4345495"/>
              <a:chExt cx="1188720" cy="1181588"/>
            </a:xfrm>
          </p:grpSpPr>
          <p:sp>
            <p:nvSpPr>
              <p:cNvPr id="43" name="Feedback New">
                <a:extLst>
                  <a:ext uri="{FF2B5EF4-FFF2-40B4-BE49-F238E27FC236}">
                    <a16:creationId xmlns:a16="http://schemas.microsoft.com/office/drawing/2014/main" id="{2D2E40F1-E319-4A88-958D-664C9B0E69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40765" y="4345495"/>
                <a:ext cx="658368" cy="658368"/>
              </a:xfrm>
              <a:prstGeom prst="round2Diag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45720" rIns="0" rtlCol="0" anchor="ctr"/>
              <a:lstStyle/>
              <a:p>
                <a:r>
                  <a:rPr lang="en-US" sz="1050" dirty="0">
                    <a:solidFill>
                      <a:schemeClr val="accent6"/>
                    </a:solidFill>
                  </a:rPr>
                  <a:t>✔</a:t>
                </a:r>
                <a:r>
                  <a:rPr lang="en-US" sz="1050" dirty="0"/>
                  <a:t>  </a:t>
                </a:r>
                <a:r>
                  <a:rPr lang="en-US" sz="1050" dirty="0">
                    <a:solidFill>
                      <a:schemeClr val="tx1"/>
                    </a:solidFill>
                  </a:rPr>
                  <a:t>…</a:t>
                </a:r>
              </a:p>
              <a:p>
                <a:r>
                  <a:rPr lang="en-US" sz="1050" dirty="0">
                    <a:solidFill>
                      <a:srgbClr val="C00000"/>
                    </a:solidFill>
                  </a:rPr>
                  <a:t>✘</a:t>
                </a:r>
                <a:r>
                  <a:rPr lang="en-US" sz="1050" dirty="0"/>
                  <a:t> </a:t>
                </a:r>
                <a:r>
                  <a:rPr lang="en-US" sz="1050" dirty="0">
                    <a:solidFill>
                      <a:schemeClr val="tx1"/>
                    </a:solidFill>
                  </a:rPr>
                  <a:t>…</a:t>
                </a:r>
              </a:p>
              <a:p>
                <a:r>
                  <a:rPr lang="en-US" sz="1050" dirty="0">
                    <a:solidFill>
                      <a:srgbClr val="C00000"/>
                    </a:solidFill>
                  </a:rPr>
                  <a:t>✘</a:t>
                </a:r>
                <a:r>
                  <a:rPr lang="en-US" sz="1050" dirty="0"/>
                  <a:t> </a:t>
                </a:r>
                <a:r>
                  <a:rPr lang="en-US" sz="1050" dirty="0">
                    <a:solidFill>
                      <a:schemeClr val="tx1"/>
                    </a:solidFill>
                  </a:rPr>
                  <a:t>…</a:t>
                </a:r>
              </a:p>
            </p:txBody>
          </p:sp>
          <p:sp>
            <p:nvSpPr>
              <p:cNvPr id="44" name="Label">
                <a:extLst>
                  <a:ext uri="{FF2B5EF4-FFF2-40B4-BE49-F238E27FC236}">
                    <a16:creationId xmlns:a16="http://schemas.microsoft.com/office/drawing/2014/main" id="{9C36BBBA-52B7-402C-A7A4-9E7D278D8288}"/>
                  </a:ext>
                </a:extLst>
              </p:cNvPr>
              <p:cNvSpPr txBox="1"/>
              <p:nvPr/>
            </p:nvSpPr>
            <p:spPr>
              <a:xfrm>
                <a:off x="4675589" y="5003863"/>
                <a:ext cx="11887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Empirical observations</a:t>
                </a:r>
              </a:p>
            </p:txBody>
          </p:sp>
        </p:grpSp>
        <p:sp>
          <p:nvSpPr>
            <p:cNvPr id="18" name="Analysis Old">
              <a:extLst>
                <a:ext uri="{FF2B5EF4-FFF2-40B4-BE49-F238E27FC236}">
                  <a16:creationId xmlns:a16="http://schemas.microsoft.com/office/drawing/2014/main" id="{F62C82AF-B8C4-4842-BDC2-DC886041FE57}"/>
                </a:ext>
              </a:extLst>
            </p:cNvPr>
            <p:cNvSpPr txBox="1">
              <a:spLocks/>
            </p:cNvSpPr>
            <p:nvPr/>
          </p:nvSpPr>
          <p:spPr>
            <a:xfrm>
              <a:off x="3038813" y="3531868"/>
              <a:ext cx="1188720" cy="457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1600" b="1" dirty="0" err="1">
                  <a:solidFill>
                    <a:schemeClr val="tx1"/>
                  </a:solidFill>
                </a:rPr>
                <a:t>SDTransfer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Analysis Old">
              <a:extLst>
                <a:ext uri="{FF2B5EF4-FFF2-40B4-BE49-F238E27FC236}">
                  <a16:creationId xmlns:a16="http://schemas.microsoft.com/office/drawing/2014/main" id="{7EE19F41-9DF1-4FB5-ABDA-4BB9B751EEFA}"/>
                </a:ext>
              </a:extLst>
            </p:cNvPr>
            <p:cNvSpPr txBox="1">
              <a:spLocks/>
            </p:cNvSpPr>
            <p:nvPr/>
          </p:nvSpPr>
          <p:spPr>
            <a:xfrm>
              <a:off x="6102053" y="4446079"/>
              <a:ext cx="1188720" cy="457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1600" b="1" dirty="0" err="1">
                  <a:solidFill>
                    <a:schemeClr val="tx1"/>
                  </a:solidFill>
                </a:rPr>
                <a:t>DSTransfer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045DB64-B6E5-4EEB-A532-0E341B05802C}"/>
                </a:ext>
              </a:extLst>
            </p:cNvPr>
            <p:cNvCxnSpPr>
              <a:cxnSpLocks/>
              <a:stCxn id="61" idx="3"/>
              <a:endCxn id="15" idx="1"/>
            </p:cNvCxnSpPr>
            <p:nvPr/>
          </p:nvCxnSpPr>
          <p:spPr>
            <a:xfrm>
              <a:off x="2327192" y="4674679"/>
              <a:ext cx="51045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CF1C8C0-C5B3-44D1-A87F-77013C6EF81A}"/>
                </a:ext>
              </a:extLst>
            </p:cNvPr>
            <p:cNvCxnSpPr>
              <a:cxnSpLocks/>
              <a:stCxn id="15" idx="3"/>
              <a:endCxn id="43" idx="2"/>
            </p:cNvCxnSpPr>
            <p:nvPr/>
          </p:nvCxnSpPr>
          <p:spPr>
            <a:xfrm>
              <a:off x="4437845" y="4674679"/>
              <a:ext cx="50292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16E994D-3975-4692-BE38-AE11338DA170}"/>
                </a:ext>
              </a:extLst>
            </p:cNvPr>
            <p:cNvCxnSpPr>
              <a:cxnSpLocks/>
              <a:stCxn id="14" idx="2"/>
              <a:endCxn id="18" idx="0"/>
            </p:cNvCxnSpPr>
            <p:nvPr/>
          </p:nvCxnSpPr>
          <p:spPr>
            <a:xfrm flipH="1">
              <a:off x="3633173" y="3175442"/>
              <a:ext cx="4572" cy="35642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8E70075-22A1-4B16-B24B-875A1F9924FA}"/>
                </a:ext>
              </a:extLst>
            </p:cNvPr>
            <p:cNvCxnSpPr>
              <a:cxnSpLocks/>
              <a:stCxn id="18" idx="2"/>
              <a:endCxn id="15" idx="0"/>
            </p:cNvCxnSpPr>
            <p:nvPr/>
          </p:nvCxnSpPr>
          <p:spPr>
            <a:xfrm>
              <a:off x="3633173" y="3989068"/>
              <a:ext cx="4572" cy="35642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85EB3BB-98C3-4E91-B9FE-71293B067A14}"/>
                </a:ext>
              </a:extLst>
            </p:cNvPr>
            <p:cNvCxnSpPr>
              <a:cxnSpLocks/>
              <a:stCxn id="43" idx="0"/>
              <a:endCxn id="19" idx="1"/>
            </p:cNvCxnSpPr>
            <p:nvPr/>
          </p:nvCxnSpPr>
          <p:spPr>
            <a:xfrm>
              <a:off x="5599133" y="4674679"/>
              <a:ext cx="50292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422C9D9-C019-43FE-96E0-7C130F7914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29515" y="4089463"/>
              <a:ext cx="0" cy="35661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7456D04-9F1D-44C4-ADB1-C03BBCC31A91}"/>
              </a:ext>
            </a:extLst>
          </p:cNvPr>
          <p:cNvGrpSpPr/>
          <p:nvPr/>
        </p:nvGrpSpPr>
        <p:grpSpPr>
          <a:xfrm>
            <a:off x="1645964" y="1989286"/>
            <a:ext cx="8900073" cy="3720677"/>
            <a:chOff x="1645964" y="1989286"/>
            <a:chExt cx="8900073" cy="372067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D5E6AC-8298-41F8-ABB6-E2C6616F7235}"/>
                </a:ext>
              </a:extLst>
            </p:cNvPr>
            <p:cNvSpPr/>
            <p:nvPr/>
          </p:nvSpPr>
          <p:spPr>
            <a:xfrm>
              <a:off x="7991856" y="2615184"/>
              <a:ext cx="2286000" cy="2286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DFE3798F-4157-4540-83BE-91F00BFA2A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1856" y="2615184"/>
              <a:ext cx="2286000" cy="2286000"/>
            </a:xfrm>
            <a:prstGeom prst="arc">
              <a:avLst>
                <a:gd name="adj1" fmla="val 12090820"/>
                <a:gd name="adj2" fmla="val 15222259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C5CD0735-B5CE-4D04-947E-3F2C759A54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1856" y="2615184"/>
              <a:ext cx="2286000" cy="2286000"/>
            </a:xfrm>
            <a:prstGeom prst="arc">
              <a:avLst>
                <a:gd name="adj1" fmla="val 1236286"/>
                <a:gd name="adj2" fmla="val 4405856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BF9EF9C7-673E-4710-8F2E-285AAAD4F8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1856" y="2615184"/>
              <a:ext cx="2286000" cy="2286000"/>
            </a:xfrm>
            <a:prstGeom prst="arc">
              <a:avLst>
                <a:gd name="adj1" fmla="val 6600046"/>
                <a:gd name="adj2" fmla="val 9794039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78433F4-9DC4-43FC-8CBF-B82772217805}"/>
                </a:ext>
              </a:extLst>
            </p:cNvPr>
            <p:cNvGrpSpPr/>
            <p:nvPr/>
          </p:nvGrpSpPr>
          <p:grpSpPr>
            <a:xfrm>
              <a:off x="1645964" y="1989286"/>
              <a:ext cx="704088" cy="1186156"/>
              <a:chOff x="1645964" y="1989286"/>
              <a:chExt cx="704088" cy="1186156"/>
            </a:xfrm>
          </p:grpSpPr>
          <p:sp>
            <p:nvSpPr>
              <p:cNvPr id="63" name="Label">
                <a:extLst>
                  <a:ext uri="{FF2B5EF4-FFF2-40B4-BE49-F238E27FC236}">
                    <a16:creationId xmlns:a16="http://schemas.microsoft.com/office/drawing/2014/main" id="{68ED0F31-DE78-4B2B-AED6-D84A13672917}"/>
                  </a:ext>
                </a:extLst>
              </p:cNvPr>
              <p:cNvSpPr txBox="1"/>
              <p:nvPr/>
            </p:nvSpPr>
            <p:spPr>
              <a:xfrm>
                <a:off x="1645964" y="1989286"/>
                <a:ext cx="7040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Source code</a:t>
                </a:r>
              </a:p>
            </p:txBody>
          </p:sp>
          <p:sp>
            <p:nvSpPr>
              <p:cNvPr id="64" name="Icon">
                <a:extLst>
                  <a:ext uri="{FF2B5EF4-FFF2-40B4-BE49-F238E27FC236}">
                    <a16:creationId xmlns:a16="http://schemas.microsoft.com/office/drawing/2014/main" id="{1B51F7B7-5D08-43FD-95A7-3A1D644E82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68824" y="2517074"/>
                <a:ext cx="658368" cy="658368"/>
              </a:xfrm>
              <a:prstGeom prst="flowChartDocumen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tIns="182880" rtlCol="0" anchor="ctr"/>
              <a:lstStyle/>
              <a:p>
                <a:r>
                  <a:rPr lang="en-US" sz="400" dirty="0">
                    <a:solidFill>
                      <a:srgbClr val="007020"/>
                    </a:solidFill>
                    <a:latin typeface="Consolas" panose="020B0609020204030204" pitchFamily="49" charset="0"/>
                  </a:rPr>
                  <a:t>#include</a:t>
                </a:r>
                <a:r>
                  <a:rPr lang="en-US" sz="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</a:t>
                </a:r>
                <a:r>
                  <a:rPr lang="en-US" sz="400" i="1" dirty="0">
                    <a:solidFill>
                      <a:srgbClr val="60A0B0"/>
                    </a:solidFill>
                    <a:latin typeface="Consolas" panose="020B0609020204030204" pitchFamily="49" charset="0"/>
                  </a:rPr>
                  <a:t>&lt;</a:t>
                </a:r>
                <a:r>
                  <a:rPr lang="en-US" sz="400" i="1" dirty="0" err="1">
                    <a:solidFill>
                      <a:srgbClr val="60A0B0"/>
                    </a:solidFill>
                    <a:latin typeface="Consolas" panose="020B0609020204030204" pitchFamily="49" charset="0"/>
                  </a:rPr>
                  <a:t>stdi</a:t>
                </a:r>
                <a:endParaRPr lang="en-US" sz="400" i="1" dirty="0">
                  <a:solidFill>
                    <a:srgbClr val="60A0B0"/>
                  </a:solidFill>
                  <a:latin typeface="Consolas" panose="020B0609020204030204" pitchFamily="49" charset="0"/>
                </a:endParaRPr>
              </a:p>
              <a:p>
                <a:endParaRPr lang="en-US" sz="400" dirty="0">
                  <a:solidFill>
                    <a:schemeClr val="tx1"/>
                  </a:solidFill>
                  <a:latin typeface="Consolas" panose="020B0609020204030204" pitchFamily="49" charset="0"/>
                </a:endParaRPr>
              </a:p>
              <a:p>
                <a:r>
                  <a:rPr lang="en-US" sz="400" dirty="0">
                    <a:solidFill>
                      <a:srgbClr val="902000"/>
                    </a:solidFill>
                    <a:latin typeface="Consolas" panose="020B0609020204030204" pitchFamily="49" charset="0"/>
                  </a:rPr>
                  <a:t>int</a:t>
                </a:r>
                <a:r>
                  <a:rPr lang="en-US" sz="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</a:t>
                </a:r>
                <a:r>
                  <a:rPr lang="en-US" sz="400" dirty="0">
                    <a:solidFill>
                      <a:srgbClr val="06287E"/>
                    </a:solidFill>
                    <a:latin typeface="Consolas" panose="020B0609020204030204" pitchFamily="49" charset="0"/>
                  </a:rPr>
                  <a:t>main</a:t>
                </a:r>
                <a:r>
                  <a:rPr lang="en-US" sz="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() {</a:t>
                </a:r>
              </a:p>
              <a:p>
                <a:r>
                  <a:rPr lang="en-US" sz="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 </a:t>
                </a:r>
                <a:r>
                  <a:rPr lang="en-US" sz="400" dirty="0">
                    <a:solidFill>
                      <a:srgbClr val="902000"/>
                    </a:solidFill>
                    <a:latin typeface="Consolas" panose="020B0609020204030204" pitchFamily="49" charset="0"/>
                  </a:rPr>
                  <a:t>int</a:t>
                </a:r>
                <a:r>
                  <a:rPr lang="en-US" sz="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x = ⋯;</a:t>
                </a:r>
              </a:p>
              <a:p>
                <a:r>
                  <a:rPr lang="en-US" sz="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 </a:t>
                </a:r>
                <a:r>
                  <a:rPr lang="en-US" sz="400" dirty="0">
                    <a:solidFill>
                      <a:srgbClr val="902000"/>
                    </a:solidFill>
                    <a:latin typeface="Consolas" panose="020B0609020204030204" pitchFamily="49" charset="0"/>
                  </a:rPr>
                  <a:t>int</a:t>
                </a:r>
                <a:r>
                  <a:rPr lang="en-US" sz="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*y = &amp;x;</a:t>
                </a:r>
              </a:p>
              <a:p>
                <a:r>
                  <a:rPr lang="en-US" sz="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 *y = ⋯;</a:t>
                </a:r>
              </a:p>
              <a:p>
                <a:r>
                  <a:rPr lang="en-US" sz="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}</a:t>
                </a:r>
              </a:p>
            </p:txBody>
          </p:sp>
        </p:grpSp>
        <p:sp>
          <p:nvSpPr>
            <p:cNvPr id="14" name="Analysis Old">
              <a:extLst>
                <a:ext uri="{FF2B5EF4-FFF2-40B4-BE49-F238E27FC236}">
                  <a16:creationId xmlns:a16="http://schemas.microsoft.com/office/drawing/2014/main" id="{0074CA5F-C749-4933-81BE-458287FABA74}"/>
                </a:ext>
              </a:extLst>
            </p:cNvPr>
            <p:cNvSpPr txBox="1">
              <a:spLocks/>
            </p:cNvSpPr>
            <p:nvPr/>
          </p:nvSpPr>
          <p:spPr>
            <a:xfrm>
              <a:off x="2837645" y="2517074"/>
              <a:ext cx="1600200" cy="65836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1600" dirty="0"/>
                <a:t>Static Analyzer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C3E0254-274C-47C3-AC6B-E7BC8B269C09}"/>
                </a:ext>
              </a:extLst>
            </p:cNvPr>
            <p:cNvGrpSpPr/>
            <p:nvPr/>
          </p:nvGrpSpPr>
          <p:grpSpPr>
            <a:xfrm>
              <a:off x="4757885" y="1989286"/>
              <a:ext cx="1025137" cy="1186156"/>
              <a:chOff x="4757885" y="1989286"/>
              <a:chExt cx="1025137" cy="1186156"/>
            </a:xfrm>
          </p:grpSpPr>
          <p:sp>
            <p:nvSpPr>
              <p:cNvPr id="45" name="Label">
                <a:extLst>
                  <a:ext uri="{FF2B5EF4-FFF2-40B4-BE49-F238E27FC236}">
                    <a16:creationId xmlns:a16="http://schemas.microsoft.com/office/drawing/2014/main" id="{A36A3647-7452-4F77-9767-B87989D058D3}"/>
                  </a:ext>
                </a:extLst>
              </p:cNvPr>
              <p:cNvSpPr txBox="1"/>
              <p:nvPr/>
            </p:nvSpPr>
            <p:spPr>
              <a:xfrm>
                <a:off x="4757885" y="1989286"/>
                <a:ext cx="10251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Bayesian network</a:t>
                </a:r>
              </a:p>
            </p:txBody>
          </p:sp>
          <p:grpSp>
            <p:nvGrpSpPr>
              <p:cNvPr id="46" name="Icon">
                <a:extLst>
                  <a:ext uri="{FF2B5EF4-FFF2-40B4-BE49-F238E27FC236}">
                    <a16:creationId xmlns:a16="http://schemas.microsoft.com/office/drawing/2014/main" id="{AA6D5C5F-8591-4CDF-A454-444DC556E7A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940765" y="2517074"/>
                <a:ext cx="658368" cy="658368"/>
                <a:chOff x="4427501" y="1655242"/>
                <a:chExt cx="2743200" cy="2743200"/>
              </a:xfrm>
            </p:grpSpPr>
            <p:sp>
              <p:nvSpPr>
                <p:cNvPr id="47" name="Page">
                  <a:extLst>
                    <a:ext uri="{FF2B5EF4-FFF2-40B4-BE49-F238E27FC236}">
                      <a16:creationId xmlns:a16="http://schemas.microsoft.com/office/drawing/2014/main" id="{3ECADF99-3781-40C0-A436-7EB7D014CC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427501" y="1655242"/>
                  <a:ext cx="2743200" cy="2743200"/>
                </a:xfrm>
                <a:prstGeom prst="round2DiagRect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45720" rIns="0" rtlCol="0" anchor="ctr"/>
                <a:lstStyle/>
                <a:p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8" name="Nodes">
                  <a:extLst>
                    <a:ext uri="{FF2B5EF4-FFF2-40B4-BE49-F238E27FC236}">
                      <a16:creationId xmlns:a16="http://schemas.microsoft.com/office/drawing/2014/main" id="{3BE6B594-98C1-4ED3-8607-E34977439C3E}"/>
                    </a:ext>
                  </a:extLst>
                </p:cNvPr>
                <p:cNvGrpSpPr/>
                <p:nvPr/>
              </p:nvGrpSpPr>
              <p:grpSpPr>
                <a:xfrm>
                  <a:off x="4656101" y="2111904"/>
                  <a:ext cx="2286000" cy="1829877"/>
                  <a:chOff x="4572000" y="2211771"/>
                  <a:chExt cx="2286000" cy="1829877"/>
                </a:xfrm>
              </p:grpSpPr>
              <p:sp>
                <p:nvSpPr>
                  <p:cNvPr id="49" name="BN t1">
                    <a:extLst>
                      <a:ext uri="{FF2B5EF4-FFF2-40B4-BE49-F238E27FC236}">
                        <a16:creationId xmlns:a16="http://schemas.microsoft.com/office/drawing/2014/main" id="{D6A13A5A-C199-46AE-99D4-DD686C956C6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572000" y="2211771"/>
                    <a:ext cx="457200" cy="457200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noFill/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/>
                  </a:p>
                </p:txBody>
              </p:sp>
              <p:sp>
                <p:nvSpPr>
                  <p:cNvPr id="50" name="BN t2">
                    <a:extLst>
                      <a:ext uri="{FF2B5EF4-FFF2-40B4-BE49-F238E27FC236}">
                        <a16:creationId xmlns:a16="http://schemas.microsoft.com/office/drawing/2014/main" id="{9FEE1D27-3B1B-4170-BBB7-8DE5BED3289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484921" y="2211771"/>
                    <a:ext cx="457200" cy="457200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noFill/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/>
                  </a:p>
                </p:txBody>
              </p:sp>
              <p:sp>
                <p:nvSpPr>
                  <p:cNvPr id="51" name="BN t3">
                    <a:extLst>
                      <a:ext uri="{FF2B5EF4-FFF2-40B4-BE49-F238E27FC236}">
                        <a16:creationId xmlns:a16="http://schemas.microsoft.com/office/drawing/2014/main" id="{3958A0E1-49A6-448F-854C-8BA48713A0E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400800" y="2211771"/>
                    <a:ext cx="457200" cy="457200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noFill/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/>
                  </a:p>
                </p:txBody>
              </p:sp>
              <p:sp>
                <p:nvSpPr>
                  <p:cNvPr id="52" name="BN t4">
                    <a:extLst>
                      <a:ext uri="{FF2B5EF4-FFF2-40B4-BE49-F238E27FC236}">
                        <a16:creationId xmlns:a16="http://schemas.microsoft.com/office/drawing/2014/main" id="{FEE5FBDA-64C0-4EF3-8C93-AE7D6F33596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485660" y="3584448"/>
                    <a:ext cx="457200" cy="457200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noFill/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/>
                  </a:p>
                </p:txBody>
              </p:sp>
              <p:sp>
                <p:nvSpPr>
                  <p:cNvPr id="53" name="BN r1">
                    <a:extLst>
                      <a:ext uri="{FF2B5EF4-FFF2-40B4-BE49-F238E27FC236}">
                        <a16:creationId xmlns:a16="http://schemas.microsoft.com/office/drawing/2014/main" id="{7B997892-0C6B-4933-86E1-3E680AC5607F}"/>
                      </a:ext>
                    </a:extLst>
                  </p:cNvPr>
                  <p:cNvSpPr/>
                  <p:nvPr/>
                </p:nvSpPr>
                <p:spPr>
                  <a:xfrm>
                    <a:off x="4914160" y="2898648"/>
                    <a:ext cx="685800" cy="457200"/>
                  </a:xfrm>
                  <a:prstGeom prst="rect">
                    <a:avLst/>
                  </a:prstGeom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BN r2">
                    <a:extLst>
                      <a:ext uri="{FF2B5EF4-FFF2-40B4-BE49-F238E27FC236}">
                        <a16:creationId xmlns:a16="http://schemas.microsoft.com/office/drawing/2014/main" id="{DBA7C92E-987E-4C62-96AD-D74CA42F3339}"/>
                      </a:ext>
                    </a:extLst>
                  </p:cNvPr>
                  <p:cNvSpPr/>
                  <p:nvPr/>
                </p:nvSpPr>
                <p:spPr>
                  <a:xfrm>
                    <a:off x="5828561" y="2898648"/>
                    <a:ext cx="685800" cy="457200"/>
                  </a:xfrm>
                  <a:prstGeom prst="rect">
                    <a:avLst/>
                  </a:prstGeom>
                </p:spPr>
                <p:style>
                  <a:lnRef idx="3">
                    <a:schemeClr val="lt1"/>
                  </a:lnRef>
                  <a:fillRef idx="1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55" name="BN e t1 r1">
                    <a:extLst>
                      <a:ext uri="{FF2B5EF4-FFF2-40B4-BE49-F238E27FC236}">
                        <a16:creationId xmlns:a16="http://schemas.microsoft.com/office/drawing/2014/main" id="{9E175D43-9E6D-4914-88E2-9946E3B17425}"/>
                      </a:ext>
                    </a:extLst>
                  </p:cNvPr>
                  <p:cNvCxnSpPr>
                    <a:cxnSpLocks/>
                    <a:stCxn id="49" idx="7"/>
                    <a:endCxn id="53" idx="0"/>
                  </p:cNvCxnSpPr>
                  <p:nvPr/>
                </p:nvCxnSpPr>
                <p:spPr>
                  <a:xfrm>
                    <a:off x="4962245" y="2602016"/>
                    <a:ext cx="294815" cy="296632"/>
                  </a:xfrm>
                  <a:prstGeom prst="straightConnector1">
                    <a:avLst/>
                  </a:prstGeom>
                  <a:ln w="12700"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BN e t2 r1">
                    <a:extLst>
                      <a:ext uri="{FF2B5EF4-FFF2-40B4-BE49-F238E27FC236}">
                        <a16:creationId xmlns:a16="http://schemas.microsoft.com/office/drawing/2014/main" id="{E51CB110-92AB-4195-840C-AF6E04845DE5}"/>
                      </a:ext>
                    </a:extLst>
                  </p:cNvPr>
                  <p:cNvCxnSpPr>
                    <a:cxnSpLocks/>
                    <a:stCxn id="50" idx="5"/>
                    <a:endCxn id="53" idx="0"/>
                  </p:cNvCxnSpPr>
                  <p:nvPr/>
                </p:nvCxnSpPr>
                <p:spPr>
                  <a:xfrm flipH="1">
                    <a:off x="5257060" y="2602016"/>
                    <a:ext cx="294816" cy="296632"/>
                  </a:xfrm>
                  <a:prstGeom prst="straightConnector1">
                    <a:avLst/>
                  </a:prstGeom>
                  <a:ln w="12700"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BN e t2 r2">
                    <a:extLst>
                      <a:ext uri="{FF2B5EF4-FFF2-40B4-BE49-F238E27FC236}">
                        <a16:creationId xmlns:a16="http://schemas.microsoft.com/office/drawing/2014/main" id="{35B50728-566C-454C-AAC6-2840BD40E452}"/>
                      </a:ext>
                    </a:extLst>
                  </p:cNvPr>
                  <p:cNvCxnSpPr>
                    <a:cxnSpLocks/>
                    <a:stCxn id="50" idx="7"/>
                    <a:endCxn id="54" idx="0"/>
                  </p:cNvCxnSpPr>
                  <p:nvPr/>
                </p:nvCxnSpPr>
                <p:spPr>
                  <a:xfrm>
                    <a:off x="5875166" y="2602016"/>
                    <a:ext cx="296295" cy="296632"/>
                  </a:xfrm>
                  <a:prstGeom prst="straightConnector1">
                    <a:avLst/>
                  </a:prstGeom>
                  <a:ln w="12700"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BN e t3 r2">
                    <a:extLst>
                      <a:ext uri="{FF2B5EF4-FFF2-40B4-BE49-F238E27FC236}">
                        <a16:creationId xmlns:a16="http://schemas.microsoft.com/office/drawing/2014/main" id="{A4B594B7-FA97-43B8-A8DC-7A81E0995EA9}"/>
                      </a:ext>
                    </a:extLst>
                  </p:cNvPr>
                  <p:cNvCxnSpPr>
                    <a:cxnSpLocks/>
                    <a:stCxn id="51" idx="5"/>
                    <a:endCxn id="54" idx="0"/>
                  </p:cNvCxnSpPr>
                  <p:nvPr/>
                </p:nvCxnSpPr>
                <p:spPr>
                  <a:xfrm flipH="1">
                    <a:off x="6171461" y="2602016"/>
                    <a:ext cx="296294" cy="296632"/>
                  </a:xfrm>
                  <a:prstGeom prst="straightConnector1">
                    <a:avLst/>
                  </a:prstGeom>
                  <a:ln w="12700"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BN e r1 t4">
                    <a:extLst>
                      <a:ext uri="{FF2B5EF4-FFF2-40B4-BE49-F238E27FC236}">
                        <a16:creationId xmlns:a16="http://schemas.microsoft.com/office/drawing/2014/main" id="{75F2AE4A-6388-4AB9-BCDD-186588A948E2}"/>
                      </a:ext>
                    </a:extLst>
                  </p:cNvPr>
                  <p:cNvCxnSpPr>
                    <a:cxnSpLocks/>
                    <a:stCxn id="53" idx="2"/>
                    <a:endCxn id="52" idx="3"/>
                  </p:cNvCxnSpPr>
                  <p:nvPr/>
                </p:nvCxnSpPr>
                <p:spPr>
                  <a:xfrm>
                    <a:off x="5257060" y="3355848"/>
                    <a:ext cx="295555" cy="295555"/>
                  </a:xfrm>
                  <a:prstGeom prst="straightConnector1">
                    <a:avLst/>
                  </a:prstGeom>
                  <a:ln w="12700"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BN e r2 t4">
                    <a:extLst>
                      <a:ext uri="{FF2B5EF4-FFF2-40B4-BE49-F238E27FC236}">
                        <a16:creationId xmlns:a16="http://schemas.microsoft.com/office/drawing/2014/main" id="{BD8CBD5A-4976-48D7-868C-2247C4D4B76C}"/>
                      </a:ext>
                    </a:extLst>
                  </p:cNvPr>
                  <p:cNvCxnSpPr>
                    <a:cxnSpLocks/>
                    <a:stCxn id="54" idx="2"/>
                    <a:endCxn id="52" idx="1"/>
                  </p:cNvCxnSpPr>
                  <p:nvPr/>
                </p:nvCxnSpPr>
                <p:spPr>
                  <a:xfrm flipH="1">
                    <a:off x="5875905" y="3355848"/>
                    <a:ext cx="295556" cy="295555"/>
                  </a:xfrm>
                  <a:prstGeom prst="straightConnector1">
                    <a:avLst/>
                  </a:prstGeom>
                  <a:ln w="12700"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B6E8B69-F834-4036-A8E6-DB3B0D9E9A44}"/>
                </a:ext>
              </a:extLst>
            </p:cNvPr>
            <p:cNvGrpSpPr/>
            <p:nvPr/>
          </p:nvGrpSpPr>
          <p:grpSpPr>
            <a:xfrm>
              <a:off x="6778709" y="2022895"/>
              <a:ext cx="3767328" cy="3687068"/>
              <a:chOff x="7498080" y="2022895"/>
              <a:chExt cx="3767328" cy="3687068"/>
            </a:xfrm>
          </p:grpSpPr>
          <p:pic>
            <p:nvPicPr>
              <p:cNvPr id="35" name="Programmer">
                <a:extLst>
                  <a:ext uri="{FF2B5EF4-FFF2-40B4-BE49-F238E27FC236}">
                    <a16:creationId xmlns:a16="http://schemas.microsoft.com/office/drawing/2014/main" id="{9D3BE321-59A9-4603-850C-4BF5989930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07040" y="3431284"/>
                <a:ext cx="658368" cy="658368"/>
              </a:xfrm>
              <a:prstGeom prst="rect">
                <a:avLst/>
              </a:prstGeom>
            </p:spPr>
          </p:pic>
          <p:sp>
            <p:nvSpPr>
              <p:cNvPr id="36" name="Analysis Old">
                <a:extLst>
                  <a:ext uri="{FF2B5EF4-FFF2-40B4-BE49-F238E27FC236}">
                    <a16:creationId xmlns:a16="http://schemas.microsoft.com/office/drawing/2014/main" id="{CC0BAE53-A184-45F7-8454-B187FE65C61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98080" y="3431284"/>
                <a:ext cx="1600200" cy="658368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1600" dirty="0"/>
                  <a:t>Marginal Inference</a:t>
                </a: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B718AE4C-1B4E-4686-B2A2-BE3E6F7AEB64}"/>
                  </a:ext>
                </a:extLst>
              </p:cNvPr>
              <p:cNvGrpSpPr/>
              <p:nvPr/>
            </p:nvGrpSpPr>
            <p:grpSpPr>
              <a:xfrm>
                <a:off x="9474522" y="4526280"/>
                <a:ext cx="756276" cy="1183683"/>
                <a:chOff x="9474522" y="4526280"/>
                <a:chExt cx="756276" cy="1183683"/>
              </a:xfrm>
            </p:grpSpPr>
            <p:sp>
              <p:nvSpPr>
                <p:cNvPr id="41" name="Icon">
                  <a:extLst>
                    <a:ext uri="{FF2B5EF4-FFF2-40B4-BE49-F238E27FC236}">
                      <a16:creationId xmlns:a16="http://schemas.microsoft.com/office/drawing/2014/main" id="{4AD2A76E-4DE7-46DE-B4D1-CEA9F2960B0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528048" y="4526280"/>
                  <a:ext cx="658368" cy="658368"/>
                </a:xfrm>
                <a:prstGeom prst="round2DiagRect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45720" rIns="0" rtlCol="0" anchor="ctr"/>
                <a:lstStyle/>
                <a:p>
                  <a:pPr marL="228600" indent="-228600">
                    <a:buFont typeface="+mj-lt"/>
                    <a:buAutoNum type="arabicPeriod"/>
                  </a:pPr>
                  <a:r>
                    <a:rPr lang="en-US" sz="1050" dirty="0">
                      <a:solidFill>
                        <a:schemeClr val="tx1"/>
                      </a:solidFill>
                    </a:rPr>
                    <a:t>…</a:t>
                  </a:r>
                </a:p>
                <a:p>
                  <a:pPr marL="228600" indent="-228600">
                    <a:buFont typeface="+mj-lt"/>
                    <a:buAutoNum type="arabicPeriod"/>
                  </a:pPr>
                  <a:r>
                    <a:rPr lang="en-US" sz="1050" dirty="0">
                      <a:solidFill>
                        <a:schemeClr val="tx1"/>
                      </a:solidFill>
                    </a:rPr>
                    <a:t>…</a:t>
                  </a:r>
                </a:p>
                <a:p>
                  <a:pPr marL="228600" indent="-228600">
                    <a:buFont typeface="+mj-lt"/>
                    <a:buAutoNum type="arabicPeriod"/>
                  </a:pPr>
                  <a:r>
                    <a:rPr lang="en-US" sz="1050" dirty="0">
                      <a:solidFill>
                        <a:schemeClr val="tx1"/>
                      </a:solidFill>
                    </a:rPr>
                    <a:t>…</a:t>
                  </a:r>
                </a:p>
              </p:txBody>
            </p:sp>
            <p:sp>
              <p:nvSpPr>
                <p:cNvPr id="42" name="Label">
                  <a:extLst>
                    <a:ext uri="{FF2B5EF4-FFF2-40B4-BE49-F238E27FC236}">
                      <a16:creationId xmlns:a16="http://schemas.microsoft.com/office/drawing/2014/main" id="{4F98A9D1-0ED2-4491-96A7-9E2EF98454C9}"/>
                    </a:ext>
                  </a:extLst>
                </p:cNvPr>
                <p:cNvSpPr txBox="1"/>
                <p:nvPr/>
              </p:nvSpPr>
              <p:spPr>
                <a:xfrm>
                  <a:off x="9474522" y="5186743"/>
                  <a:ext cx="75627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Ranked alarms</a:t>
                  </a: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8CE551C0-7FF1-47FB-814C-8C4B94075373}"/>
                  </a:ext>
                </a:extLst>
              </p:cNvPr>
              <p:cNvGrpSpPr/>
              <p:nvPr/>
            </p:nvGrpSpPr>
            <p:grpSpPr>
              <a:xfrm>
                <a:off x="9397093" y="2022895"/>
                <a:ext cx="911134" cy="967193"/>
                <a:chOff x="9397093" y="2022895"/>
                <a:chExt cx="911134" cy="967193"/>
              </a:xfrm>
            </p:grpSpPr>
            <p:sp>
              <p:nvSpPr>
                <p:cNvPr id="39" name="Feedback New">
                  <a:extLst>
                    <a:ext uri="{FF2B5EF4-FFF2-40B4-BE49-F238E27FC236}">
                      <a16:creationId xmlns:a16="http://schemas.microsoft.com/office/drawing/2014/main" id="{5071E9E5-2A24-462C-83F0-73731FB9FB8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523476" y="2331720"/>
                  <a:ext cx="658368" cy="658368"/>
                </a:xfrm>
                <a:prstGeom prst="round2DiagRect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45720" rIns="0" rtlCol="0" anchor="ctr"/>
                <a:lstStyle/>
                <a:p>
                  <a:r>
                    <a:rPr lang="en-US" sz="1050" dirty="0">
                      <a:solidFill>
                        <a:schemeClr val="accent6"/>
                      </a:solidFill>
                    </a:rPr>
                    <a:t>✔</a:t>
                  </a:r>
                  <a:r>
                    <a:rPr lang="en-US" sz="1050" dirty="0"/>
                    <a:t>  </a:t>
                  </a:r>
                  <a:r>
                    <a:rPr lang="en-US" sz="1050" dirty="0">
                      <a:solidFill>
                        <a:schemeClr val="tx1"/>
                      </a:solidFill>
                    </a:rPr>
                    <a:t>…</a:t>
                  </a:r>
                </a:p>
                <a:p>
                  <a:r>
                    <a:rPr lang="en-US" sz="1050" dirty="0">
                      <a:solidFill>
                        <a:srgbClr val="C00000"/>
                      </a:solidFill>
                    </a:rPr>
                    <a:t>✘</a:t>
                  </a:r>
                  <a:r>
                    <a:rPr lang="en-US" sz="1050" dirty="0"/>
                    <a:t> </a:t>
                  </a:r>
                  <a:r>
                    <a:rPr lang="en-US" sz="1050" dirty="0">
                      <a:solidFill>
                        <a:schemeClr val="tx1"/>
                      </a:solidFill>
                    </a:rPr>
                    <a:t>…</a:t>
                  </a:r>
                </a:p>
                <a:p>
                  <a:r>
                    <a:rPr lang="en-US" sz="1050" dirty="0">
                      <a:solidFill>
                        <a:srgbClr val="C00000"/>
                      </a:solidFill>
                    </a:rPr>
                    <a:t>✘</a:t>
                  </a:r>
                  <a:r>
                    <a:rPr lang="en-US" sz="1050" dirty="0"/>
                    <a:t> </a:t>
                  </a:r>
                  <a:r>
                    <a:rPr lang="en-US" sz="1050" dirty="0">
                      <a:solidFill>
                        <a:schemeClr val="tx1"/>
                      </a:solidFill>
                    </a:rPr>
                    <a:t>…</a:t>
                  </a:r>
                </a:p>
              </p:txBody>
            </p:sp>
            <p:sp>
              <p:nvSpPr>
                <p:cNvPr id="40" name="Label">
                  <a:extLst>
                    <a:ext uri="{FF2B5EF4-FFF2-40B4-BE49-F238E27FC236}">
                      <a16:creationId xmlns:a16="http://schemas.microsoft.com/office/drawing/2014/main" id="{FFF17438-FA30-49A9-BF6C-FF7FFB588514}"/>
                    </a:ext>
                  </a:extLst>
                </p:cNvPr>
                <p:cNvSpPr txBox="1"/>
                <p:nvPr/>
              </p:nvSpPr>
              <p:spPr>
                <a:xfrm>
                  <a:off x="9397093" y="2022895"/>
                  <a:ext cx="91113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Feedback</a:t>
                  </a:r>
                </a:p>
              </p:txBody>
            </p:sp>
          </p:grp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485A277-9809-484F-B314-9F65FA066B96}"/>
                </a:ext>
              </a:extLst>
            </p:cNvPr>
            <p:cNvCxnSpPr>
              <a:stCxn id="64" idx="3"/>
              <a:endCxn id="14" idx="1"/>
            </p:cNvCxnSpPr>
            <p:nvPr/>
          </p:nvCxnSpPr>
          <p:spPr>
            <a:xfrm>
              <a:off x="2327192" y="2846258"/>
              <a:ext cx="51045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6AFC84F-1E15-434E-9EDA-B4E8B486BA4B}"/>
                </a:ext>
              </a:extLst>
            </p:cNvPr>
            <p:cNvCxnSpPr>
              <a:cxnSpLocks/>
              <a:stCxn id="14" idx="3"/>
              <a:endCxn id="47" idx="2"/>
            </p:cNvCxnSpPr>
            <p:nvPr/>
          </p:nvCxnSpPr>
          <p:spPr>
            <a:xfrm>
              <a:off x="4437845" y="2846258"/>
              <a:ext cx="50292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or: Elbow 22">
              <a:extLst>
                <a:ext uri="{FF2B5EF4-FFF2-40B4-BE49-F238E27FC236}">
                  <a16:creationId xmlns:a16="http://schemas.microsoft.com/office/drawing/2014/main" id="{3D59BB99-78B8-42C1-A8D7-5136307E9B2B}"/>
                </a:ext>
              </a:extLst>
            </p:cNvPr>
            <p:cNvCxnSpPr>
              <a:stCxn id="47" idx="0"/>
              <a:endCxn id="36" idx="0"/>
            </p:cNvCxnSpPr>
            <p:nvPr/>
          </p:nvCxnSpPr>
          <p:spPr>
            <a:xfrm>
              <a:off x="5599133" y="2846258"/>
              <a:ext cx="1979676" cy="585026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0A0854C4-0374-4B00-8984-0B857C4EF9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1856" y="2615184"/>
              <a:ext cx="2286000" cy="2286000"/>
            </a:xfrm>
            <a:prstGeom prst="arc">
              <a:avLst>
                <a:gd name="adj1" fmla="val 17504224"/>
                <a:gd name="adj2" fmla="val 20570275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BA97629-6351-4695-8817-39DAE3F9FC39}"/>
                </a:ext>
              </a:extLst>
            </p:cNvPr>
            <p:cNvCxnSpPr>
              <a:cxnSpLocks/>
            </p:cNvCxnSpPr>
            <p:nvPr/>
          </p:nvCxnSpPr>
          <p:spPr>
            <a:xfrm rot="1200000">
              <a:off x="8057736" y="3338032"/>
              <a:ext cx="0" cy="9144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D687C5C-C6A1-47BA-8D5B-78826F0242F3}"/>
                </a:ext>
              </a:extLst>
            </p:cNvPr>
            <p:cNvCxnSpPr>
              <a:cxnSpLocks/>
            </p:cNvCxnSpPr>
            <p:nvPr/>
          </p:nvCxnSpPr>
          <p:spPr>
            <a:xfrm rot="17400000">
              <a:off x="8764294" y="4794107"/>
              <a:ext cx="0" cy="9144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B3CF977-31C8-4C5F-BC4F-D5F948A5E111}"/>
                </a:ext>
              </a:extLst>
            </p:cNvPr>
            <p:cNvCxnSpPr>
              <a:cxnSpLocks/>
            </p:cNvCxnSpPr>
            <p:nvPr/>
          </p:nvCxnSpPr>
          <p:spPr>
            <a:xfrm rot="12000000">
              <a:off x="10216853" y="4086705"/>
              <a:ext cx="0" cy="9144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CFA388F-AAAA-4C30-9FD5-F8389A06C53A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514701" y="2635817"/>
              <a:ext cx="0" cy="9144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0277029-422A-48EE-AC99-93AC44F03BAD}"/>
              </a:ext>
            </a:extLst>
          </p:cNvPr>
          <p:cNvGrpSpPr/>
          <p:nvPr/>
        </p:nvGrpSpPr>
        <p:grpSpPr>
          <a:xfrm>
            <a:off x="838200" y="1825624"/>
            <a:ext cx="10515600" cy="4351339"/>
            <a:chOff x="838200" y="1825624"/>
            <a:chExt cx="10515600" cy="4351339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18BA786-8421-4C85-834F-31FA92216B95}"/>
                </a:ext>
              </a:extLst>
            </p:cNvPr>
            <p:cNvSpPr/>
            <p:nvPr/>
          </p:nvSpPr>
          <p:spPr>
            <a:xfrm>
              <a:off x="838200" y="1825624"/>
              <a:ext cx="10515600" cy="4351339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ABAF66C-B63D-42FD-8237-2CAE867D3F93}"/>
                </a:ext>
              </a:extLst>
            </p:cNvPr>
            <p:cNvSpPr txBox="1"/>
            <p:nvPr/>
          </p:nvSpPr>
          <p:spPr>
            <a:xfrm>
              <a:off x="838200" y="2598003"/>
              <a:ext cx="10515600" cy="166199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0" tIns="91440" rIns="182880" bIns="91440" rtlCol="0">
              <a:spAutoFit/>
            </a:bodyPr>
            <a:lstStyle/>
            <a:p>
              <a:pPr algn="ctr"/>
              <a:r>
                <a:rPr lang="en-US" sz="3200" b="1" dirty="0"/>
                <a:t>Our Insight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/>
                <a:t>Monitor test runs to detect intermediate behaviors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/>
                <a:t>Use evidence to bootstrap prioritization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CE1A857-9A3A-40F8-B562-4BBC5B1A00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675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03"/>
    </mc:Choice>
    <mc:Fallback>
      <p:transition spd="slow" advTm="43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3.3|19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4.7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|1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|4.1|5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8.6|5.9|22.8|13.1|16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7.9|1|4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5973</TotalTime>
  <Words>1808</Words>
  <Application>Microsoft Office PowerPoint</Application>
  <PresentationFormat>Widescreen</PresentationFormat>
  <Paragraphs>445</Paragraphs>
  <Slides>19</Slides>
  <Notes>19</Notes>
  <HiddenSlides>4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Cambria Math</vt:lpstr>
      <vt:lpstr>Candara</vt:lpstr>
      <vt:lpstr>Consolas</vt:lpstr>
      <vt:lpstr>Office Theme</vt:lpstr>
      <vt:lpstr>Boosting Static Analysis Accuracy with Instrumented Test Executions</vt:lpstr>
      <vt:lpstr>The Two Paradigms of Software Validation</vt:lpstr>
      <vt:lpstr>Bayesian Reasoning for Program Analysis</vt:lpstr>
      <vt:lpstr>Bayesian Reasoning for Program Analysis</vt:lpstr>
      <vt:lpstr>Bayesian Reasoning for Program Analysis</vt:lpstr>
      <vt:lpstr>Bayesian Reasoning for Program Analysis</vt:lpstr>
      <vt:lpstr>Interactive Alarm Prioritization</vt:lpstr>
      <vt:lpstr>Interactive Alarm Prioritization with Bingo</vt:lpstr>
      <vt:lpstr>The Dynaboost Prioritization Framework</vt:lpstr>
      <vt:lpstr>Targeted Code Instrumentation</vt:lpstr>
      <vt:lpstr>Experimental Setup</vt:lpstr>
      <vt:lpstr>Experimental Effectiveness</vt:lpstr>
      <vt:lpstr>Experimental Effectiveness</vt:lpstr>
      <vt:lpstr>Experimental Effectiveness</vt:lpstr>
      <vt:lpstr>Conclusion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Boosting Static Analysis Accuracy with Instrumented Test Executions</dc:title>
  <dc:creator>Mukund Raghothaman</dc:creator>
  <cp:lastModifiedBy>Mukund Raghothaman</cp:lastModifiedBy>
  <cp:revision>102</cp:revision>
  <cp:lastPrinted>2021-08-16T22:00:00Z</cp:lastPrinted>
  <dcterms:created xsi:type="dcterms:W3CDTF">2021-08-07T19:09:29Z</dcterms:created>
  <dcterms:modified xsi:type="dcterms:W3CDTF">2021-08-17T01:17:17Z</dcterms:modified>
</cp:coreProperties>
</file>