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78" r:id="rId2"/>
    <p:sldId id="285" r:id="rId3"/>
    <p:sldId id="258" r:id="rId4"/>
    <p:sldId id="275" r:id="rId5"/>
    <p:sldId id="265" r:id="rId6"/>
    <p:sldId id="287" r:id="rId7"/>
    <p:sldId id="288" r:id="rId8"/>
    <p:sldId id="289" r:id="rId9"/>
    <p:sldId id="291" r:id="rId10"/>
    <p:sldId id="292" r:id="rId11"/>
    <p:sldId id="293" r:id="rId12"/>
    <p:sldId id="294" r:id="rId13"/>
    <p:sldId id="295" r:id="rId14"/>
    <p:sldId id="298" r:id="rId15"/>
    <p:sldId id="299" r:id="rId16"/>
    <p:sldId id="300" r:id="rId17"/>
    <p:sldId id="301" r:id="rId18"/>
    <p:sldId id="303" r:id="rId19"/>
    <p:sldId id="304" r:id="rId20"/>
    <p:sldId id="306" r:id="rId21"/>
    <p:sldId id="280" r:id="rId22"/>
    <p:sldId id="282" r:id="rId23"/>
    <p:sldId id="283" r:id="rId24"/>
    <p:sldId id="284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1168B04-2C9C-3B40-9373-FA509B93292C}">
          <p14:sldIdLst>
            <p14:sldId id="278"/>
            <p14:sldId id="285"/>
            <p14:sldId id="258"/>
            <p14:sldId id="275"/>
            <p14:sldId id="265"/>
          </p14:sldIdLst>
        </p14:section>
        <p14:section name="What's Challenging" id="{2384DE66-1DE8-3B4B-A841-C175B64DB4DB}">
          <p14:sldIdLst>
            <p14:sldId id="287"/>
            <p14:sldId id="288"/>
            <p14:sldId id="289"/>
            <p14:sldId id="291"/>
            <p14:sldId id="292"/>
          </p14:sldIdLst>
        </p14:section>
        <p14:section name="Insight" id="{C86E5CA9-4B2C-E34E-90A2-D71E02076338}">
          <p14:sldIdLst>
            <p14:sldId id="293"/>
          </p14:sldIdLst>
        </p14:section>
        <p14:section name="Algorithm" id="{17695E16-A811-9D4A-8C59-14CFF1DCE328}">
          <p14:sldIdLst>
            <p14:sldId id="294"/>
            <p14:sldId id="295"/>
            <p14:sldId id="298"/>
            <p14:sldId id="299"/>
            <p14:sldId id="300"/>
            <p14:sldId id="301"/>
            <p14:sldId id="303"/>
            <p14:sldId id="304"/>
            <p14:sldId id="306"/>
          </p14:sldIdLst>
        </p14:section>
        <p14:section name="Experiments" id="{68FEC133-CC70-AA49-A0E9-F3AF8867B102}">
          <p14:sldIdLst>
            <p14:sldId id="280"/>
            <p14:sldId id="282"/>
            <p14:sldId id="283"/>
            <p14:sldId id="284"/>
          </p14:sldIdLst>
        </p14:section>
        <p14:section name="Conclusion" id="{74ADF54F-E01D-9E48-81B8-9A94CA7BEE23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FFFF"/>
    <a:srgbClr val="FFFF00"/>
    <a:srgbClr val="FFC000"/>
    <a:srgbClr val="A5A5A5"/>
    <a:srgbClr val="FEF3EC"/>
    <a:srgbClr val="E8E6E6"/>
    <a:srgbClr val="FFF3F2"/>
    <a:srgbClr val="FFE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D9875-93DB-0B46-8E9D-DC1FBA8D437F}" v="204" dt="2023-10-06T19:03:59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0"/>
    <p:restoredTop sz="84628"/>
  </p:normalViewPr>
  <p:slideViewPr>
    <p:cSldViewPr snapToGrid="0">
      <p:cViewPr varScale="1">
        <p:scale>
          <a:sx n="124" d="100"/>
          <a:sy n="124" d="100"/>
        </p:scale>
        <p:origin x="20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fei Huang" userId="51b43f6a-008c-46c7-84c9-def04c7b620a" providerId="ADAL" clId="{16AD9875-93DB-0B46-8E9D-DC1FBA8D437F}"/>
    <pc:docChg chg="custSel modSld">
      <pc:chgData name="Yifei Huang" userId="51b43f6a-008c-46c7-84c9-def04c7b620a" providerId="ADAL" clId="{16AD9875-93DB-0B46-8E9D-DC1FBA8D437F}" dt="2023-10-06T19:20:12.923" v="1252" actId="20577"/>
      <pc:docMkLst>
        <pc:docMk/>
      </pc:docMkLst>
      <pc:sldChg chg="delSp modSp mod delAnim">
        <pc:chgData name="Yifei Huang" userId="51b43f6a-008c-46c7-84c9-def04c7b620a" providerId="ADAL" clId="{16AD9875-93DB-0B46-8E9D-DC1FBA8D437F}" dt="2023-10-06T17:52:25.048" v="63" actId="478"/>
        <pc:sldMkLst>
          <pc:docMk/>
          <pc:sldMk cId="2746730764" sldId="261"/>
        </pc:sldMkLst>
        <pc:spChg chg="del">
          <ac:chgData name="Yifei Huang" userId="51b43f6a-008c-46c7-84c9-def04c7b620a" providerId="ADAL" clId="{16AD9875-93DB-0B46-8E9D-DC1FBA8D437F}" dt="2023-10-06T17:52:25.048" v="63" actId="478"/>
          <ac:spMkLst>
            <pc:docMk/>
            <pc:sldMk cId="2746730764" sldId="261"/>
            <ac:spMk id="3" creationId="{0E8A3212-02BE-E6D0-8D46-1212ED38E68B}"/>
          </ac:spMkLst>
        </pc:spChg>
        <pc:spChg chg="mod">
          <ac:chgData name="Yifei Huang" userId="51b43f6a-008c-46c7-84c9-def04c7b620a" providerId="ADAL" clId="{16AD9875-93DB-0B46-8E9D-DC1FBA8D437F}" dt="2023-10-06T17:52:05.659" v="62" actId="1076"/>
          <ac:spMkLst>
            <pc:docMk/>
            <pc:sldMk cId="2746730764" sldId="261"/>
            <ac:spMk id="19" creationId="{A0F8C5DB-A6D5-EBA7-8BE2-D628815BA792}"/>
          </ac:spMkLst>
        </pc:spChg>
        <pc:picChg chg="del">
          <ac:chgData name="Yifei Huang" userId="51b43f6a-008c-46c7-84c9-def04c7b620a" providerId="ADAL" clId="{16AD9875-93DB-0B46-8E9D-DC1FBA8D437F}" dt="2023-10-06T17:52:02.028" v="61" actId="478"/>
          <ac:picMkLst>
            <pc:docMk/>
            <pc:sldMk cId="2746730764" sldId="261"/>
            <ac:picMk id="9" creationId="{701DAAA1-FDC9-D224-0AC3-7D68AC9B14B6}"/>
          </ac:picMkLst>
        </pc:picChg>
        <pc:picChg chg="del">
          <ac:chgData name="Yifei Huang" userId="51b43f6a-008c-46c7-84c9-def04c7b620a" providerId="ADAL" clId="{16AD9875-93DB-0B46-8E9D-DC1FBA8D437F}" dt="2023-10-06T17:51:59.324" v="60" actId="478"/>
          <ac:picMkLst>
            <pc:docMk/>
            <pc:sldMk cId="2746730764" sldId="261"/>
            <ac:picMk id="15" creationId="{BE6913DB-4CD6-229D-DE8C-6D87A35FFC21}"/>
          </ac:picMkLst>
        </pc:picChg>
      </pc:sldChg>
      <pc:sldChg chg="addSp delSp modSp mod delAnim modAnim">
        <pc:chgData name="Yifei Huang" userId="51b43f6a-008c-46c7-84c9-def04c7b620a" providerId="ADAL" clId="{16AD9875-93DB-0B46-8E9D-DC1FBA8D437F}" dt="2023-10-06T18:01:15.912" v="187"/>
        <pc:sldMkLst>
          <pc:docMk/>
          <pc:sldMk cId="2405470285" sldId="263"/>
        </pc:sldMkLst>
        <pc:spChg chg="del">
          <ac:chgData name="Yifei Huang" userId="51b43f6a-008c-46c7-84c9-def04c7b620a" providerId="ADAL" clId="{16AD9875-93DB-0B46-8E9D-DC1FBA8D437F}" dt="2023-10-06T17:57:36.390" v="131" actId="478"/>
          <ac:spMkLst>
            <pc:docMk/>
            <pc:sldMk cId="2405470285" sldId="263"/>
            <ac:spMk id="6" creationId="{1887E5F6-EE0E-7851-30FF-83B78793F5EB}"/>
          </ac:spMkLst>
        </pc:spChg>
        <pc:spChg chg="add mod">
          <ac:chgData name="Yifei Huang" userId="51b43f6a-008c-46c7-84c9-def04c7b620a" providerId="ADAL" clId="{16AD9875-93DB-0B46-8E9D-DC1FBA8D437F}" dt="2023-10-06T18:00:03.856" v="181" actId="1076"/>
          <ac:spMkLst>
            <pc:docMk/>
            <pc:sldMk cId="2405470285" sldId="263"/>
            <ac:spMk id="10" creationId="{EB65D8C9-5E75-A616-F881-71D7A13E316D}"/>
          </ac:spMkLst>
        </pc:spChg>
        <pc:spChg chg="mod">
          <ac:chgData name="Yifei Huang" userId="51b43f6a-008c-46c7-84c9-def04c7b620a" providerId="ADAL" clId="{16AD9875-93DB-0B46-8E9D-DC1FBA8D437F}" dt="2023-10-06T17:59:58.896" v="180" actId="1076"/>
          <ac:spMkLst>
            <pc:docMk/>
            <pc:sldMk cId="2405470285" sldId="263"/>
            <ac:spMk id="11" creationId="{1BE33513-B97A-6712-FDC9-02D8F57B559E}"/>
          </ac:spMkLst>
        </pc:spChg>
        <pc:spChg chg="mod">
          <ac:chgData name="Yifei Huang" userId="51b43f6a-008c-46c7-84c9-def04c7b620a" providerId="ADAL" clId="{16AD9875-93DB-0B46-8E9D-DC1FBA8D437F}" dt="2023-10-06T17:59:55.889" v="179" actId="1076"/>
          <ac:spMkLst>
            <pc:docMk/>
            <pc:sldMk cId="2405470285" sldId="263"/>
            <ac:spMk id="13" creationId="{7F1BB89E-52AF-7154-CD8F-E258C529F67D}"/>
          </ac:spMkLst>
        </pc:spChg>
        <pc:picChg chg="del">
          <ac:chgData name="Yifei Huang" userId="51b43f6a-008c-46c7-84c9-def04c7b620a" providerId="ADAL" clId="{16AD9875-93DB-0B46-8E9D-DC1FBA8D437F}" dt="2023-10-06T17:56:40.981" v="130" actId="478"/>
          <ac:picMkLst>
            <pc:docMk/>
            <pc:sldMk cId="2405470285" sldId="263"/>
            <ac:picMk id="9" creationId="{F01791D5-EAAB-577F-7FE4-EAFB6723CC3B}"/>
          </ac:picMkLst>
        </pc:picChg>
        <pc:picChg chg="add mod">
          <ac:chgData name="Yifei Huang" userId="51b43f6a-008c-46c7-84c9-def04c7b620a" providerId="ADAL" clId="{16AD9875-93DB-0B46-8E9D-DC1FBA8D437F}" dt="2023-10-06T18:01:00.700" v="184" actId="1076"/>
          <ac:picMkLst>
            <pc:docMk/>
            <pc:sldMk cId="2405470285" sldId="263"/>
            <ac:picMk id="14" creationId="{68198E70-CAE5-D91C-44E0-6D7B3F7B5A11}"/>
          </ac:picMkLst>
        </pc:picChg>
      </pc:sldChg>
      <pc:sldChg chg="modSp modNotesTx">
        <pc:chgData name="Yifei Huang" userId="51b43f6a-008c-46c7-84c9-def04c7b620a" providerId="ADAL" clId="{16AD9875-93DB-0B46-8E9D-DC1FBA8D437F}" dt="2023-10-06T18:09:38.414" v="426" actId="20577"/>
        <pc:sldMkLst>
          <pc:docMk/>
          <pc:sldMk cId="2701196326" sldId="267"/>
        </pc:sldMkLst>
        <pc:spChg chg="mod">
          <ac:chgData name="Yifei Huang" userId="51b43f6a-008c-46c7-84c9-def04c7b620a" providerId="ADAL" clId="{16AD9875-93DB-0B46-8E9D-DC1FBA8D437F}" dt="2023-10-06T18:09:38.414" v="426" actId="20577"/>
          <ac:spMkLst>
            <pc:docMk/>
            <pc:sldMk cId="2701196326" sldId="267"/>
            <ac:spMk id="22" creationId="{AA6CA007-1195-37AE-3FE5-8625EED0E63E}"/>
          </ac:spMkLst>
        </pc:spChg>
      </pc:sldChg>
      <pc:sldChg chg="addSp delSp modSp mod delAnim modAnim">
        <pc:chgData name="Yifei Huang" userId="51b43f6a-008c-46c7-84c9-def04c7b620a" providerId="ADAL" clId="{16AD9875-93DB-0B46-8E9D-DC1FBA8D437F}" dt="2023-10-06T18:01:55.813" v="193" actId="14100"/>
        <pc:sldMkLst>
          <pc:docMk/>
          <pc:sldMk cId="3807128453" sldId="274"/>
        </pc:sldMkLst>
        <pc:spChg chg="mod">
          <ac:chgData name="Yifei Huang" userId="51b43f6a-008c-46c7-84c9-def04c7b620a" providerId="ADAL" clId="{16AD9875-93DB-0B46-8E9D-DC1FBA8D437F}" dt="2023-10-06T17:54:56.232" v="104" actId="20577"/>
          <ac:spMkLst>
            <pc:docMk/>
            <pc:sldMk cId="3807128453" sldId="274"/>
            <ac:spMk id="2" creationId="{41D7F96E-4430-6FFF-E4B0-009F9A4C4FD6}"/>
          </ac:spMkLst>
        </pc:spChg>
        <pc:spChg chg="add mod">
          <ac:chgData name="Yifei Huang" userId="51b43f6a-008c-46c7-84c9-def04c7b620a" providerId="ADAL" clId="{16AD9875-93DB-0B46-8E9D-DC1FBA8D437F}" dt="2023-10-06T18:01:55.813" v="193" actId="14100"/>
          <ac:spMkLst>
            <pc:docMk/>
            <pc:sldMk cId="3807128453" sldId="274"/>
            <ac:spMk id="5" creationId="{7E85AD97-696E-EE3E-8059-5DEFCF555148}"/>
          </ac:spMkLst>
        </pc:spChg>
        <pc:spChg chg="mod">
          <ac:chgData name="Yifei Huang" userId="51b43f6a-008c-46c7-84c9-def04c7b620a" providerId="ADAL" clId="{16AD9875-93DB-0B46-8E9D-DC1FBA8D437F}" dt="2023-10-06T17:52:48.313" v="67" actId="1076"/>
          <ac:spMkLst>
            <pc:docMk/>
            <pc:sldMk cId="3807128453" sldId="274"/>
            <ac:spMk id="6" creationId="{A434E73C-25E8-586A-BE07-5F7BE2A2FACC}"/>
          </ac:spMkLst>
        </pc:spChg>
        <pc:spChg chg="mod">
          <ac:chgData name="Yifei Huang" userId="51b43f6a-008c-46c7-84c9-def04c7b620a" providerId="ADAL" clId="{16AD9875-93DB-0B46-8E9D-DC1FBA8D437F}" dt="2023-10-06T17:52:54.955" v="73" actId="20577"/>
          <ac:spMkLst>
            <pc:docMk/>
            <pc:sldMk cId="3807128453" sldId="274"/>
            <ac:spMk id="9" creationId="{8D8CEECA-B06E-7BF9-232B-94C2FFFE302D}"/>
          </ac:spMkLst>
        </pc:spChg>
        <pc:spChg chg="mod">
          <ac:chgData name="Yifei Huang" userId="51b43f6a-008c-46c7-84c9-def04c7b620a" providerId="ADAL" clId="{16AD9875-93DB-0B46-8E9D-DC1FBA8D437F}" dt="2023-10-06T17:55:17.146" v="107" actId="14100"/>
          <ac:spMkLst>
            <pc:docMk/>
            <pc:sldMk cId="3807128453" sldId="274"/>
            <ac:spMk id="11" creationId="{1D5809E4-2BCB-5E21-D2B3-0BF45F9B0629}"/>
          </ac:spMkLst>
        </pc:spChg>
        <pc:spChg chg="del">
          <ac:chgData name="Yifei Huang" userId="51b43f6a-008c-46c7-84c9-def04c7b620a" providerId="ADAL" clId="{16AD9875-93DB-0B46-8E9D-DC1FBA8D437F}" dt="2023-10-06T17:54:30.751" v="74" actId="478"/>
          <ac:spMkLst>
            <pc:docMk/>
            <pc:sldMk cId="3807128453" sldId="274"/>
            <ac:spMk id="13" creationId="{67907298-F199-1FA1-6563-6D225163CA80}"/>
          </ac:spMkLst>
        </pc:spChg>
        <pc:cxnChg chg="mod">
          <ac:chgData name="Yifei Huang" userId="51b43f6a-008c-46c7-84c9-def04c7b620a" providerId="ADAL" clId="{16AD9875-93DB-0B46-8E9D-DC1FBA8D437F}" dt="2023-10-06T17:52:43.481" v="66" actId="1076"/>
          <ac:cxnSpMkLst>
            <pc:docMk/>
            <pc:sldMk cId="3807128453" sldId="274"/>
            <ac:cxnSpMk id="8" creationId="{11CEEBD6-1BB2-8994-EDE8-2D230BC70BF4}"/>
          </ac:cxnSpMkLst>
        </pc:cxnChg>
      </pc:sldChg>
      <pc:sldChg chg="addSp delSp modSp mod modAnim">
        <pc:chgData name="Yifei Huang" userId="51b43f6a-008c-46c7-84c9-def04c7b620a" providerId="ADAL" clId="{16AD9875-93DB-0B46-8E9D-DC1FBA8D437F}" dt="2023-10-06T18:08:29.448" v="335"/>
        <pc:sldMkLst>
          <pc:docMk/>
          <pc:sldMk cId="3592904427" sldId="276"/>
        </pc:sldMkLst>
        <pc:spChg chg="add mod">
          <ac:chgData name="Yifei Huang" userId="51b43f6a-008c-46c7-84c9-def04c7b620a" providerId="ADAL" clId="{16AD9875-93DB-0B46-8E9D-DC1FBA8D437F}" dt="2023-10-06T18:07:43.253" v="330" actId="20577"/>
          <ac:spMkLst>
            <pc:docMk/>
            <pc:sldMk cId="3592904427" sldId="276"/>
            <ac:spMk id="5" creationId="{FD307643-3984-4AA9-A12A-DB3D6BFA37F6}"/>
          </ac:spMkLst>
        </pc:spChg>
        <pc:spChg chg="del">
          <ac:chgData name="Yifei Huang" userId="51b43f6a-008c-46c7-84c9-def04c7b620a" providerId="ADAL" clId="{16AD9875-93DB-0B46-8E9D-DC1FBA8D437F}" dt="2023-10-06T18:07:25.413" v="299" actId="478"/>
          <ac:spMkLst>
            <pc:docMk/>
            <pc:sldMk cId="3592904427" sldId="276"/>
            <ac:spMk id="16" creationId="{16B4E359-888A-A542-578D-A916049B94C0}"/>
          </ac:spMkLst>
        </pc:spChg>
      </pc:sldChg>
      <pc:sldChg chg="addSp delSp modSp mod delAnim modAnim">
        <pc:chgData name="Yifei Huang" userId="51b43f6a-008c-46c7-84c9-def04c7b620a" providerId="ADAL" clId="{16AD9875-93DB-0B46-8E9D-DC1FBA8D437F}" dt="2023-10-06T18:09:07.520" v="368" actId="20577"/>
        <pc:sldMkLst>
          <pc:docMk/>
          <pc:sldMk cId="3730681015" sldId="277"/>
        </pc:sldMkLst>
        <pc:spChg chg="add mod">
          <ac:chgData name="Yifei Huang" userId="51b43f6a-008c-46c7-84c9-def04c7b620a" providerId="ADAL" clId="{16AD9875-93DB-0B46-8E9D-DC1FBA8D437F}" dt="2023-10-06T18:09:07.520" v="368" actId="20577"/>
          <ac:spMkLst>
            <pc:docMk/>
            <pc:sldMk cId="3730681015" sldId="277"/>
            <ac:spMk id="5" creationId="{12F7A132-5CAE-E167-7CD8-2EA1E737BFE5}"/>
          </ac:spMkLst>
        </pc:spChg>
        <pc:spChg chg="del">
          <ac:chgData name="Yifei Huang" userId="51b43f6a-008c-46c7-84c9-def04c7b620a" providerId="ADAL" clId="{16AD9875-93DB-0B46-8E9D-DC1FBA8D437F}" dt="2023-10-06T18:07:52.402" v="331" actId="478"/>
          <ac:spMkLst>
            <pc:docMk/>
            <pc:sldMk cId="3730681015" sldId="277"/>
            <ac:spMk id="22" creationId="{8CD2DD72-53C5-732C-98B4-4FAAB709FFDA}"/>
          </ac:spMkLst>
        </pc:spChg>
        <pc:picChg chg="mod">
          <ac:chgData name="Yifei Huang" userId="51b43f6a-008c-46c7-84c9-def04c7b620a" providerId="ADAL" clId="{16AD9875-93DB-0B46-8E9D-DC1FBA8D437F}" dt="2023-10-06T18:08:13.342" v="332" actId="1076"/>
          <ac:picMkLst>
            <pc:docMk/>
            <pc:sldMk cId="3730681015" sldId="277"/>
            <ac:picMk id="21" creationId="{3141127A-0360-BE8A-F3DD-82C236A7452A}"/>
          </ac:picMkLst>
        </pc:picChg>
      </pc:sldChg>
      <pc:sldChg chg="modNotesTx">
        <pc:chgData name="Yifei Huang" userId="51b43f6a-008c-46c7-84c9-def04c7b620a" providerId="ADAL" clId="{16AD9875-93DB-0B46-8E9D-DC1FBA8D437F}" dt="2023-10-06T19:16:20.666" v="525" actId="20577"/>
        <pc:sldMkLst>
          <pc:docMk/>
          <pc:sldMk cId="3903819160" sldId="278"/>
        </pc:sldMkLst>
      </pc:sldChg>
      <pc:sldChg chg="modNotesTx">
        <pc:chgData name="Yifei Huang" userId="51b43f6a-008c-46c7-84c9-def04c7b620a" providerId="ADAL" clId="{16AD9875-93DB-0B46-8E9D-DC1FBA8D437F}" dt="2023-10-06T19:20:12.923" v="1252" actId="20577"/>
        <pc:sldMkLst>
          <pc:docMk/>
          <pc:sldMk cId="3974794867" sldId="280"/>
        </pc:sldMkLst>
      </pc:sldChg>
      <pc:sldChg chg="modNotesTx">
        <pc:chgData name="Yifei Huang" userId="51b43f6a-008c-46c7-84c9-def04c7b620a" providerId="ADAL" clId="{16AD9875-93DB-0B46-8E9D-DC1FBA8D437F}" dt="2023-10-05T23:11:10.029" v="57" actId="20577"/>
        <pc:sldMkLst>
          <pc:docMk/>
          <pc:sldMk cId="4274801197" sldId="281"/>
        </pc:sldMkLst>
      </pc:sldChg>
      <pc:sldChg chg="addSp delSp modSp mod delAnim modAnim">
        <pc:chgData name="Yifei Huang" userId="51b43f6a-008c-46c7-84c9-def04c7b620a" providerId="ADAL" clId="{16AD9875-93DB-0B46-8E9D-DC1FBA8D437F}" dt="2023-10-06T19:03:59.367" v="428"/>
        <pc:sldMkLst>
          <pc:docMk/>
          <pc:sldMk cId="1664337527" sldId="282"/>
        </pc:sldMkLst>
        <pc:spChg chg="add del mod">
          <ac:chgData name="Yifei Huang" userId="51b43f6a-008c-46c7-84c9-def04c7b620a" providerId="ADAL" clId="{16AD9875-93DB-0B46-8E9D-DC1FBA8D437F}" dt="2023-10-06T18:03:04.611" v="202" actId="478"/>
          <ac:spMkLst>
            <pc:docMk/>
            <pc:sldMk cId="1664337527" sldId="282"/>
            <ac:spMk id="3" creationId="{2CA74CC1-9FCD-98D8-03B5-D48178205057}"/>
          </ac:spMkLst>
        </pc:spChg>
        <pc:spChg chg="add mod">
          <ac:chgData name="Yifei Huang" userId="51b43f6a-008c-46c7-84c9-def04c7b620a" providerId="ADAL" clId="{16AD9875-93DB-0B46-8E9D-DC1FBA8D437F}" dt="2023-10-06T18:03:59.208" v="256" actId="20577"/>
          <ac:spMkLst>
            <pc:docMk/>
            <pc:sldMk cId="1664337527" sldId="282"/>
            <ac:spMk id="6" creationId="{99549AFF-E8B1-074C-ECEA-DF510EB9CA24}"/>
          </ac:spMkLst>
        </pc:spChg>
        <pc:spChg chg="add mod">
          <ac:chgData name="Yifei Huang" userId="51b43f6a-008c-46c7-84c9-def04c7b620a" providerId="ADAL" clId="{16AD9875-93DB-0B46-8E9D-DC1FBA8D437F}" dt="2023-10-06T18:05:27.761" v="298" actId="255"/>
          <ac:spMkLst>
            <pc:docMk/>
            <pc:sldMk cId="1664337527" sldId="282"/>
            <ac:spMk id="7" creationId="{2E40893D-FDFC-5B37-D87E-F0A52E641EDB}"/>
          </ac:spMkLst>
        </pc:spChg>
        <pc:spChg chg="del">
          <ac:chgData name="Yifei Huang" userId="51b43f6a-008c-46c7-84c9-def04c7b620a" providerId="ADAL" clId="{16AD9875-93DB-0B46-8E9D-DC1FBA8D437F}" dt="2023-10-06T18:02:22.817" v="196" actId="478"/>
          <ac:spMkLst>
            <pc:docMk/>
            <pc:sldMk cId="1664337527" sldId="282"/>
            <ac:spMk id="35" creationId="{F4EBAC26-4CF4-4B64-9815-7821F02B26B0}"/>
          </ac:spMkLst>
        </pc:spChg>
        <pc:spChg chg="del">
          <ac:chgData name="Yifei Huang" userId="51b43f6a-008c-46c7-84c9-def04c7b620a" providerId="ADAL" clId="{16AD9875-93DB-0B46-8E9D-DC1FBA8D437F}" dt="2023-10-06T18:02:28.432" v="198" actId="478"/>
          <ac:spMkLst>
            <pc:docMk/>
            <pc:sldMk cId="1664337527" sldId="282"/>
            <ac:spMk id="38" creationId="{645F5B59-155D-1395-B691-E5D0E4DD99DB}"/>
          </ac:spMkLst>
        </pc:spChg>
        <pc:spChg chg="mod">
          <ac:chgData name="Yifei Huang" userId="51b43f6a-008c-46c7-84c9-def04c7b620a" providerId="ADAL" clId="{16AD9875-93DB-0B46-8E9D-DC1FBA8D437F}" dt="2023-10-06T18:03:54.782" v="255" actId="1076"/>
          <ac:spMkLst>
            <pc:docMk/>
            <pc:sldMk cId="1664337527" sldId="282"/>
            <ac:spMk id="48" creationId="{2BA9CFA1-5FC5-EE46-6972-D5609D33F68C}"/>
          </ac:spMkLst>
        </pc:spChg>
        <pc:spChg chg="del mod">
          <ac:chgData name="Yifei Huang" userId="51b43f6a-008c-46c7-84c9-def04c7b620a" providerId="ADAL" clId="{16AD9875-93DB-0B46-8E9D-DC1FBA8D437F}" dt="2023-10-06T18:02:15.624" v="195" actId="478"/>
          <ac:spMkLst>
            <pc:docMk/>
            <pc:sldMk cId="1664337527" sldId="282"/>
            <ac:spMk id="49" creationId="{E209996D-B0CB-748A-D17A-AE602F8F58D1}"/>
          </ac:spMkLst>
        </pc:spChg>
        <pc:cxnChg chg="del">
          <ac:chgData name="Yifei Huang" userId="51b43f6a-008c-46c7-84c9-def04c7b620a" providerId="ADAL" clId="{16AD9875-93DB-0B46-8E9D-DC1FBA8D437F}" dt="2023-10-06T18:02:25.903" v="197" actId="478"/>
          <ac:cxnSpMkLst>
            <pc:docMk/>
            <pc:sldMk cId="1664337527" sldId="282"/>
            <ac:cxnSpMk id="34" creationId="{E0159891-B026-E2F9-CB66-61B34F505AAD}"/>
          </ac:cxnSpMkLst>
        </pc:cxnChg>
        <pc:cxnChg chg="del">
          <ac:chgData name="Yifei Huang" userId="51b43f6a-008c-46c7-84c9-def04c7b620a" providerId="ADAL" clId="{16AD9875-93DB-0B46-8E9D-DC1FBA8D437F}" dt="2023-10-06T18:02:29.864" v="199" actId="478"/>
          <ac:cxnSpMkLst>
            <pc:docMk/>
            <pc:sldMk cId="1664337527" sldId="282"/>
            <ac:cxnSpMk id="37" creationId="{A491C652-D240-FCAC-7455-DA0BCE5B31DA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mukund/Library/CloudStorage/Dropbox/Documents/Study/2018-SynthesisDatalog/Writing/mustar/mobius/oopsla23/slides/images/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mukund/Library/CloudStorage/Dropbox/Documents/Study/2018-SynthesisDatalog/Writing/mustar/mobius/oopsla23/slides/images/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mukund/Library/CloudStorage/Dropbox/Documents/Study/2018-SynthesisDatalog/Writing/mustar/mobius/oopsla23/slides/images/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mukund/Library/CloudStorage/Dropbox/Documents/Study/2018-SynthesisDatalog/Writing/mustar/mobius/oopsla23/slides/images/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mukund/Library/CloudStorage/Dropbox/Documents/Study/2018-SynthesisDatalog/Writing/mustar/mobius/oopsla23/slides/images/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mukund/Library/CloudStorage/Dropbox/Documents/Study/2018-SynthesisDatalog/Writing/mustar/mobius/oopsla23/slides/images/graph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mukund/Library/CloudStorage/Dropbox/Documents/Study/2018-SynthesisDatalog/Writing/mustar/mobius/oopsla23/slides/images/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Baselines!$I$1</c:f>
              <c:strCache>
                <c:ptCount val="1"/>
                <c:pt idx="0">
                  <c:v>Möbius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Baselines!$A$2:$A$27</c:f>
              <c:strCache>
                <c:ptCount val="26"/>
                <c:pt idx="1">
                  <c:v>path</c:v>
                </c:pt>
                <c:pt idx="2">
                  <c:v>ancestor</c:v>
                </c:pt>
                <c:pt idx="3">
                  <c:v>connected</c:v>
                </c:pt>
                <c:pt idx="4">
                  <c:v>escape</c:v>
                </c:pt>
                <c:pt idx="5">
                  <c:v>union-find</c:v>
                </c:pt>
                <c:pt idx="6">
                  <c:v>wikiedits</c:v>
                </c:pt>
                <c:pt idx="8">
                  <c:v>rsg</c:v>
                </c:pt>
                <c:pt idx="9">
                  <c:v>sgen</c:v>
                </c:pt>
                <c:pt idx="10">
                  <c:v>zero</c:v>
                </c:pt>
                <c:pt idx="12">
                  <c:v>blue-and-green</c:v>
                </c:pt>
                <c:pt idx="13">
                  <c:v>scc</c:v>
                </c:pt>
                <c:pt idx="15">
                  <c:v>monochromatic</c:v>
                </c:pt>
                <c:pt idx="16">
                  <c:v>andersen</c:v>
                </c:pt>
                <c:pt idx="17">
                  <c:v>dyck</c:v>
                </c:pt>
                <c:pt idx="18">
                  <c:v>modref</c:v>
                </c:pt>
                <c:pt idx="20">
                  <c:v>1-call-site</c:v>
                </c:pt>
                <c:pt idx="21">
                  <c:v>1-object</c:v>
                </c:pt>
                <c:pt idx="22">
                  <c:v>1-object-1-type</c:v>
                </c:pt>
                <c:pt idx="23">
                  <c:v>1-type</c:v>
                </c:pt>
                <c:pt idx="24">
                  <c:v>2-call-site</c:v>
                </c:pt>
                <c:pt idx="25">
                  <c:v>buildwall</c:v>
                </c:pt>
              </c:strCache>
            </c:strRef>
          </c:cat>
          <c:val>
            <c:numRef>
              <c:f>Baselines!$I$2:$I$27</c:f>
              <c:numCache>
                <c:formatCode>General</c:formatCode>
                <c:ptCount val="26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16-1343-8193-A1CCA6B1D70A}"/>
            </c:ext>
          </c:extLst>
        </c:ser>
        <c:ser>
          <c:idx val="1"/>
          <c:order val="1"/>
          <c:tx>
            <c:strRef>
              <c:f>Baselines!$K$1</c:f>
              <c:strCache>
                <c:ptCount val="1"/>
                <c:pt idx="0">
                  <c:v>Gensynth</c:v>
                </c:pt>
              </c:strCache>
            </c:strRef>
          </c:tx>
          <c:spPr>
            <a:solidFill>
              <a:schemeClr val="accent2">
                <a:alpha val="15000"/>
              </a:schemeClr>
            </a:solidFill>
            <a:ln>
              <a:noFill/>
            </a:ln>
            <a:effectLst/>
          </c:spPr>
          <c:invertIfNegative val="0"/>
          <c:cat>
            <c:strRef>
              <c:f>Baselines!$A$2:$A$27</c:f>
              <c:strCache>
                <c:ptCount val="26"/>
                <c:pt idx="1">
                  <c:v>path</c:v>
                </c:pt>
                <c:pt idx="2">
                  <c:v>ancestor</c:v>
                </c:pt>
                <c:pt idx="3">
                  <c:v>connected</c:v>
                </c:pt>
                <c:pt idx="4">
                  <c:v>escape</c:v>
                </c:pt>
                <c:pt idx="5">
                  <c:v>union-find</c:v>
                </c:pt>
                <c:pt idx="6">
                  <c:v>wikiedits</c:v>
                </c:pt>
                <c:pt idx="8">
                  <c:v>rsg</c:v>
                </c:pt>
                <c:pt idx="9">
                  <c:v>sgen</c:v>
                </c:pt>
                <c:pt idx="10">
                  <c:v>zero</c:v>
                </c:pt>
                <c:pt idx="12">
                  <c:v>blue-and-green</c:v>
                </c:pt>
                <c:pt idx="13">
                  <c:v>scc</c:v>
                </c:pt>
                <c:pt idx="15">
                  <c:v>monochromatic</c:v>
                </c:pt>
                <c:pt idx="16">
                  <c:v>andersen</c:v>
                </c:pt>
                <c:pt idx="17">
                  <c:v>dyck</c:v>
                </c:pt>
                <c:pt idx="18">
                  <c:v>modref</c:v>
                </c:pt>
                <c:pt idx="20">
                  <c:v>1-call-site</c:v>
                </c:pt>
                <c:pt idx="21">
                  <c:v>1-object</c:v>
                </c:pt>
                <c:pt idx="22">
                  <c:v>1-object-1-type</c:v>
                </c:pt>
                <c:pt idx="23">
                  <c:v>1-type</c:v>
                </c:pt>
                <c:pt idx="24">
                  <c:v>2-call-site</c:v>
                </c:pt>
                <c:pt idx="25">
                  <c:v>buildwall</c:v>
                </c:pt>
              </c:strCache>
            </c:strRef>
          </c:cat>
          <c:val>
            <c:numRef>
              <c:f>Baselines!$K$2:$K$27</c:f>
              <c:numCache>
                <c:formatCode>General</c:formatCode>
                <c:ptCount val="26"/>
                <c:pt idx="1">
                  <c:v>1.1000000000000001</c:v>
                </c:pt>
                <c:pt idx="2">
                  <c:v>3.3</c:v>
                </c:pt>
                <c:pt idx="3">
                  <c:v>0</c:v>
                </c:pt>
                <c:pt idx="4">
                  <c:v>2.5</c:v>
                </c:pt>
                <c:pt idx="5">
                  <c:v>2.8</c:v>
                </c:pt>
                <c:pt idx="6">
                  <c:v>3</c:v>
                </c:pt>
                <c:pt idx="8">
                  <c:v>6.4999999999999991</c:v>
                </c:pt>
                <c:pt idx="9">
                  <c:v>1.9230769230769229</c:v>
                </c:pt>
                <c:pt idx="10">
                  <c:v>1.1981981981981984</c:v>
                </c:pt>
                <c:pt idx="12">
                  <c:v>4.375</c:v>
                </c:pt>
                <c:pt idx="13">
                  <c:v>1.0909090909090908</c:v>
                </c:pt>
                <c:pt idx="15">
                  <c:v>0.36619718309859156</c:v>
                </c:pt>
                <c:pt idx="16">
                  <c:v>25.087719298245613</c:v>
                </c:pt>
                <c:pt idx="17">
                  <c:v>4.7050037341299471E-2</c:v>
                </c:pt>
                <c:pt idx="18">
                  <c:v>1.2791878172588833</c:v>
                </c:pt>
                <c:pt idx="20">
                  <c:v>5.1818181818181817</c:v>
                </c:pt>
                <c:pt idx="21">
                  <c:v>642.85714285714289</c:v>
                </c:pt>
                <c:pt idx="22">
                  <c:v>0.12980769230769232</c:v>
                </c:pt>
                <c:pt idx="23">
                  <c:v>72.354838709677423</c:v>
                </c:pt>
                <c:pt idx="24">
                  <c:v>4.0833333333333339</c:v>
                </c:pt>
                <c:pt idx="25">
                  <c:v>2.6086956521739131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16-1343-8193-A1CCA6B1D70A}"/>
            </c:ext>
          </c:extLst>
        </c:ser>
        <c:ser>
          <c:idx val="2"/>
          <c:order val="2"/>
          <c:tx>
            <c:strRef>
              <c:f>Baselines!$L$1</c:f>
              <c:strCache>
                <c:ptCount val="1"/>
                <c:pt idx="0">
                  <c:v>ILASP</c:v>
                </c:pt>
              </c:strCache>
            </c:strRef>
          </c:tx>
          <c:spPr>
            <a:solidFill>
              <a:srgbClr val="A5A5A5">
                <a:alpha val="15000"/>
              </a:srgbClr>
            </a:solidFill>
            <a:ln>
              <a:noFill/>
            </a:ln>
            <a:effectLst/>
          </c:spPr>
          <c:invertIfNegative val="0"/>
          <c:cat>
            <c:strRef>
              <c:f>Baselines!$A$2:$A$27</c:f>
              <c:strCache>
                <c:ptCount val="26"/>
                <c:pt idx="1">
                  <c:v>path</c:v>
                </c:pt>
                <c:pt idx="2">
                  <c:v>ancestor</c:v>
                </c:pt>
                <c:pt idx="3">
                  <c:v>connected</c:v>
                </c:pt>
                <c:pt idx="4">
                  <c:v>escape</c:v>
                </c:pt>
                <c:pt idx="5">
                  <c:v>union-find</c:v>
                </c:pt>
                <c:pt idx="6">
                  <c:v>wikiedits</c:v>
                </c:pt>
                <c:pt idx="8">
                  <c:v>rsg</c:v>
                </c:pt>
                <c:pt idx="9">
                  <c:v>sgen</c:v>
                </c:pt>
                <c:pt idx="10">
                  <c:v>zero</c:v>
                </c:pt>
                <c:pt idx="12">
                  <c:v>blue-and-green</c:v>
                </c:pt>
                <c:pt idx="13">
                  <c:v>scc</c:v>
                </c:pt>
                <c:pt idx="15">
                  <c:v>monochromatic</c:v>
                </c:pt>
                <c:pt idx="16">
                  <c:v>andersen</c:v>
                </c:pt>
                <c:pt idx="17">
                  <c:v>dyck</c:v>
                </c:pt>
                <c:pt idx="18">
                  <c:v>modref</c:v>
                </c:pt>
                <c:pt idx="20">
                  <c:v>1-call-site</c:v>
                </c:pt>
                <c:pt idx="21">
                  <c:v>1-object</c:v>
                </c:pt>
                <c:pt idx="22">
                  <c:v>1-object-1-type</c:v>
                </c:pt>
                <c:pt idx="23">
                  <c:v>1-type</c:v>
                </c:pt>
                <c:pt idx="24">
                  <c:v>2-call-site</c:v>
                </c:pt>
                <c:pt idx="25">
                  <c:v>buildwall</c:v>
                </c:pt>
              </c:strCache>
            </c:strRef>
          </c:cat>
          <c:val>
            <c:numRef>
              <c:f>Baselines!$L$2:$L$27</c:f>
              <c:numCache>
                <c:formatCode>General</c:formatCode>
                <c:ptCount val="26"/>
                <c:pt idx="1">
                  <c:v>1</c:v>
                </c:pt>
                <c:pt idx="2">
                  <c:v>900</c:v>
                </c:pt>
                <c:pt idx="3">
                  <c:v>750</c:v>
                </c:pt>
                <c:pt idx="4">
                  <c:v>1</c:v>
                </c:pt>
                <c:pt idx="5">
                  <c:v>20.2</c:v>
                </c:pt>
                <c:pt idx="6">
                  <c:v>0.66666666666666663</c:v>
                </c:pt>
                <c:pt idx="8">
                  <c:v>15.499999999999998</c:v>
                </c:pt>
                <c:pt idx="9">
                  <c:v>1.7692307692307689</c:v>
                </c:pt>
                <c:pt idx="10">
                  <c:v>0.30630630630630629</c:v>
                </c:pt>
                <c:pt idx="12">
                  <c:v>1.9375</c:v>
                </c:pt>
                <c:pt idx="13">
                  <c:v>409.09090909090907</c:v>
                </c:pt>
                <c:pt idx="15">
                  <c:v>63.380281690140848</c:v>
                </c:pt>
                <c:pt idx="16">
                  <c:v>97.333333333333329</c:v>
                </c:pt>
                <c:pt idx="17">
                  <c:v>0.38909634055265124</c:v>
                </c:pt>
                <c:pt idx="18">
                  <c:v>3.2632342277012327</c:v>
                </c:pt>
                <c:pt idx="20">
                  <c:v>818.18181818181813</c:v>
                </c:pt>
                <c:pt idx="21">
                  <c:v>214.21428571428572</c:v>
                </c:pt>
                <c:pt idx="22">
                  <c:v>21.91826923076923</c:v>
                </c:pt>
                <c:pt idx="23">
                  <c:v>290.32258064516128</c:v>
                </c:pt>
                <c:pt idx="24">
                  <c:v>338.75</c:v>
                </c:pt>
                <c:pt idx="25">
                  <c:v>84.478260869565233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16-1343-8193-A1CCA6B1D70A}"/>
            </c:ext>
          </c:extLst>
        </c:ser>
        <c:ser>
          <c:idx val="3"/>
          <c:order val="3"/>
          <c:tx>
            <c:strRef>
              <c:f>Baselines!$M$1</c:f>
              <c:strCache>
                <c:ptCount val="1"/>
                <c:pt idx="0">
                  <c:v>Popper</c:v>
                </c:pt>
              </c:strCache>
            </c:strRef>
          </c:tx>
          <c:spPr>
            <a:solidFill>
              <a:srgbClr val="FFC000">
                <a:alpha val="15000"/>
              </a:srgbClr>
            </a:solidFill>
            <a:ln>
              <a:noFill/>
            </a:ln>
            <a:effectLst/>
          </c:spPr>
          <c:invertIfNegative val="0"/>
          <c:cat>
            <c:strRef>
              <c:f>Baselines!$A$2:$A$27</c:f>
              <c:strCache>
                <c:ptCount val="26"/>
                <c:pt idx="1">
                  <c:v>path</c:v>
                </c:pt>
                <c:pt idx="2">
                  <c:v>ancestor</c:v>
                </c:pt>
                <c:pt idx="3">
                  <c:v>connected</c:v>
                </c:pt>
                <c:pt idx="4">
                  <c:v>escape</c:v>
                </c:pt>
                <c:pt idx="5">
                  <c:v>union-find</c:v>
                </c:pt>
                <c:pt idx="6">
                  <c:v>wikiedits</c:v>
                </c:pt>
                <c:pt idx="8">
                  <c:v>rsg</c:v>
                </c:pt>
                <c:pt idx="9">
                  <c:v>sgen</c:v>
                </c:pt>
                <c:pt idx="10">
                  <c:v>zero</c:v>
                </c:pt>
                <c:pt idx="12">
                  <c:v>blue-and-green</c:v>
                </c:pt>
                <c:pt idx="13">
                  <c:v>scc</c:v>
                </c:pt>
                <c:pt idx="15">
                  <c:v>monochromatic</c:v>
                </c:pt>
                <c:pt idx="16">
                  <c:v>andersen</c:v>
                </c:pt>
                <c:pt idx="17">
                  <c:v>dyck</c:v>
                </c:pt>
                <c:pt idx="18">
                  <c:v>modref</c:v>
                </c:pt>
                <c:pt idx="20">
                  <c:v>1-call-site</c:v>
                </c:pt>
                <c:pt idx="21">
                  <c:v>1-object</c:v>
                </c:pt>
                <c:pt idx="22">
                  <c:v>1-object-1-type</c:v>
                </c:pt>
                <c:pt idx="23">
                  <c:v>1-type</c:v>
                </c:pt>
                <c:pt idx="24">
                  <c:v>2-call-site</c:v>
                </c:pt>
                <c:pt idx="25">
                  <c:v>buildwall</c:v>
                </c:pt>
              </c:strCache>
            </c:strRef>
          </c:cat>
          <c:val>
            <c:numRef>
              <c:f>Baselines!$M$2:$M$27</c:f>
              <c:numCache>
                <c:formatCode>General</c:formatCode>
                <c:ptCount val="26"/>
                <c:pt idx="1">
                  <c:v>1</c:v>
                </c:pt>
                <c:pt idx="2">
                  <c:v>21.8</c:v>
                </c:pt>
                <c:pt idx="3">
                  <c:v>0</c:v>
                </c:pt>
                <c:pt idx="4">
                  <c:v>0</c:v>
                </c:pt>
                <c:pt idx="5">
                  <c:v>900</c:v>
                </c:pt>
                <c:pt idx="6">
                  <c:v>28.066666666666666</c:v>
                </c:pt>
                <c:pt idx="8">
                  <c:v>2.0555555555555558</c:v>
                </c:pt>
                <c:pt idx="9">
                  <c:v>0.76923076923076916</c:v>
                </c:pt>
                <c:pt idx="10">
                  <c:v>0</c:v>
                </c:pt>
                <c:pt idx="12">
                  <c:v>2</c:v>
                </c:pt>
                <c:pt idx="13">
                  <c:v>0</c:v>
                </c:pt>
                <c:pt idx="15">
                  <c:v>63.380281690140848</c:v>
                </c:pt>
                <c:pt idx="16">
                  <c:v>157.89473684210526</c:v>
                </c:pt>
                <c:pt idx="17">
                  <c:v>0</c:v>
                </c:pt>
                <c:pt idx="18">
                  <c:v>0</c:v>
                </c:pt>
                <c:pt idx="20">
                  <c:v>818.18181818181813</c:v>
                </c:pt>
                <c:pt idx="21">
                  <c:v>642.85714285714289</c:v>
                </c:pt>
                <c:pt idx="22">
                  <c:v>1.1826923076923077</c:v>
                </c:pt>
                <c:pt idx="23">
                  <c:v>290.32258064516128</c:v>
                </c:pt>
                <c:pt idx="24">
                  <c:v>750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16-1343-8193-A1CCA6B1D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836048"/>
        <c:axId val="128837776"/>
      </c:barChart>
      <c:catAx>
        <c:axId val="12883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37776"/>
        <c:crossesAt val="0.1"/>
        <c:auto val="1"/>
        <c:lblAlgn val="ctr"/>
        <c:lblOffset val="100"/>
        <c:noMultiLvlLbl val="0"/>
      </c:catAx>
      <c:valAx>
        <c:axId val="128837776"/>
        <c:scaling>
          <c:logBase val="10"/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Running Time /</a:t>
                </a:r>
                <a:r>
                  <a:rPr lang="en-US" sz="1800" baseline="0"/>
                  <a:t> </a:t>
                </a:r>
                <a:r>
                  <a:rPr lang="en-US" sz="1800" b="0" i="0" u="none" strike="noStrike" baseline="0">
                    <a:effectLst/>
                  </a:rPr>
                  <a:t>Möbius</a:t>
                </a:r>
                <a:r>
                  <a:rPr lang="en-US" sz="1800" b="0" i="0" u="none" strike="noStrike" baseline="0"/>
                  <a:t>  Time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3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Baselines!$I$1</c:f>
              <c:strCache>
                <c:ptCount val="1"/>
                <c:pt idx="0">
                  <c:v>Möbius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Baselines!$A$2:$A$27</c:f>
              <c:strCache>
                <c:ptCount val="26"/>
                <c:pt idx="1">
                  <c:v>path</c:v>
                </c:pt>
                <c:pt idx="2">
                  <c:v>ancestor</c:v>
                </c:pt>
                <c:pt idx="3">
                  <c:v>connected</c:v>
                </c:pt>
                <c:pt idx="4">
                  <c:v>escape</c:v>
                </c:pt>
                <c:pt idx="5">
                  <c:v>union-find</c:v>
                </c:pt>
                <c:pt idx="6">
                  <c:v>wikiedits</c:v>
                </c:pt>
                <c:pt idx="8">
                  <c:v>rsg</c:v>
                </c:pt>
                <c:pt idx="9">
                  <c:v>sgen</c:v>
                </c:pt>
                <c:pt idx="10">
                  <c:v>zero</c:v>
                </c:pt>
                <c:pt idx="12">
                  <c:v>blue-and-green</c:v>
                </c:pt>
                <c:pt idx="13">
                  <c:v>scc</c:v>
                </c:pt>
                <c:pt idx="15">
                  <c:v>monochromatic</c:v>
                </c:pt>
                <c:pt idx="16">
                  <c:v>andersen</c:v>
                </c:pt>
                <c:pt idx="17">
                  <c:v>dyck</c:v>
                </c:pt>
                <c:pt idx="18">
                  <c:v>modref</c:v>
                </c:pt>
                <c:pt idx="20">
                  <c:v>1-call-site</c:v>
                </c:pt>
                <c:pt idx="21">
                  <c:v>1-object</c:v>
                </c:pt>
                <c:pt idx="22">
                  <c:v>1-object-1-type</c:v>
                </c:pt>
                <c:pt idx="23">
                  <c:v>1-type</c:v>
                </c:pt>
                <c:pt idx="24">
                  <c:v>2-call-site</c:v>
                </c:pt>
                <c:pt idx="25">
                  <c:v>buildwall</c:v>
                </c:pt>
              </c:strCache>
            </c:strRef>
          </c:cat>
          <c:val>
            <c:numRef>
              <c:f>Baselines!$I$2:$I$27</c:f>
              <c:numCache>
                <c:formatCode>General</c:formatCode>
                <c:ptCount val="26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A-8749-B1CA-B1ABC6DB1459}"/>
            </c:ext>
          </c:extLst>
        </c:ser>
        <c:ser>
          <c:idx val="1"/>
          <c:order val="1"/>
          <c:tx>
            <c:strRef>
              <c:f>Baselines!$K$1</c:f>
              <c:strCache>
                <c:ptCount val="1"/>
                <c:pt idx="0">
                  <c:v>Gensynth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Baselines!$A$2:$A$27</c:f>
              <c:strCache>
                <c:ptCount val="26"/>
                <c:pt idx="1">
                  <c:v>path</c:v>
                </c:pt>
                <c:pt idx="2">
                  <c:v>ancestor</c:v>
                </c:pt>
                <c:pt idx="3">
                  <c:v>connected</c:v>
                </c:pt>
                <c:pt idx="4">
                  <c:v>escape</c:v>
                </c:pt>
                <c:pt idx="5">
                  <c:v>union-find</c:v>
                </c:pt>
                <c:pt idx="6">
                  <c:v>wikiedits</c:v>
                </c:pt>
                <c:pt idx="8">
                  <c:v>rsg</c:v>
                </c:pt>
                <c:pt idx="9">
                  <c:v>sgen</c:v>
                </c:pt>
                <c:pt idx="10">
                  <c:v>zero</c:v>
                </c:pt>
                <c:pt idx="12">
                  <c:v>blue-and-green</c:v>
                </c:pt>
                <c:pt idx="13">
                  <c:v>scc</c:v>
                </c:pt>
                <c:pt idx="15">
                  <c:v>monochromatic</c:v>
                </c:pt>
                <c:pt idx="16">
                  <c:v>andersen</c:v>
                </c:pt>
                <c:pt idx="17">
                  <c:v>dyck</c:v>
                </c:pt>
                <c:pt idx="18">
                  <c:v>modref</c:v>
                </c:pt>
                <c:pt idx="20">
                  <c:v>1-call-site</c:v>
                </c:pt>
                <c:pt idx="21">
                  <c:v>1-object</c:v>
                </c:pt>
                <c:pt idx="22">
                  <c:v>1-object-1-type</c:v>
                </c:pt>
                <c:pt idx="23">
                  <c:v>1-type</c:v>
                </c:pt>
                <c:pt idx="24">
                  <c:v>2-call-site</c:v>
                </c:pt>
                <c:pt idx="25">
                  <c:v>buildwall</c:v>
                </c:pt>
              </c:strCache>
            </c:strRef>
          </c:cat>
          <c:val>
            <c:numRef>
              <c:f>Baselines!$K$2:$K$27</c:f>
              <c:numCache>
                <c:formatCode>General</c:formatCode>
                <c:ptCount val="26"/>
                <c:pt idx="1">
                  <c:v>1.1000000000000001</c:v>
                </c:pt>
                <c:pt idx="2">
                  <c:v>3.3</c:v>
                </c:pt>
                <c:pt idx="3">
                  <c:v>0</c:v>
                </c:pt>
                <c:pt idx="4">
                  <c:v>2.5</c:v>
                </c:pt>
                <c:pt idx="5">
                  <c:v>2.8</c:v>
                </c:pt>
                <c:pt idx="6">
                  <c:v>3</c:v>
                </c:pt>
                <c:pt idx="8">
                  <c:v>6.4999999999999991</c:v>
                </c:pt>
                <c:pt idx="9">
                  <c:v>1.9230769230769229</c:v>
                </c:pt>
                <c:pt idx="10">
                  <c:v>1.1981981981981984</c:v>
                </c:pt>
                <c:pt idx="12">
                  <c:v>4.375</c:v>
                </c:pt>
                <c:pt idx="13">
                  <c:v>1.0909090909090908</c:v>
                </c:pt>
                <c:pt idx="15">
                  <c:v>0.36619718309859156</c:v>
                </c:pt>
                <c:pt idx="16">
                  <c:v>25.087719298245613</c:v>
                </c:pt>
                <c:pt idx="17">
                  <c:v>4.7050037341299471E-2</c:v>
                </c:pt>
                <c:pt idx="18">
                  <c:v>1.2791878172588833</c:v>
                </c:pt>
                <c:pt idx="20">
                  <c:v>5.1818181818181817</c:v>
                </c:pt>
                <c:pt idx="21">
                  <c:v>642.85714285714289</c:v>
                </c:pt>
                <c:pt idx="22">
                  <c:v>0.12980769230769232</c:v>
                </c:pt>
                <c:pt idx="23">
                  <c:v>72.354838709677423</c:v>
                </c:pt>
                <c:pt idx="24">
                  <c:v>4.0833333333333339</c:v>
                </c:pt>
                <c:pt idx="25">
                  <c:v>2.6086956521739131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DA-8749-B1CA-B1ABC6DB1459}"/>
            </c:ext>
          </c:extLst>
        </c:ser>
        <c:ser>
          <c:idx val="2"/>
          <c:order val="2"/>
          <c:tx>
            <c:strRef>
              <c:f>Baselines!$L$1</c:f>
              <c:strCache>
                <c:ptCount val="1"/>
                <c:pt idx="0">
                  <c:v>ILASP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Baselines!$A$2:$A$27</c:f>
              <c:strCache>
                <c:ptCount val="26"/>
                <c:pt idx="1">
                  <c:v>path</c:v>
                </c:pt>
                <c:pt idx="2">
                  <c:v>ancestor</c:v>
                </c:pt>
                <c:pt idx="3">
                  <c:v>connected</c:v>
                </c:pt>
                <c:pt idx="4">
                  <c:v>escape</c:v>
                </c:pt>
                <c:pt idx="5">
                  <c:v>union-find</c:v>
                </c:pt>
                <c:pt idx="6">
                  <c:v>wikiedits</c:v>
                </c:pt>
                <c:pt idx="8">
                  <c:v>rsg</c:v>
                </c:pt>
                <c:pt idx="9">
                  <c:v>sgen</c:v>
                </c:pt>
                <c:pt idx="10">
                  <c:v>zero</c:v>
                </c:pt>
                <c:pt idx="12">
                  <c:v>blue-and-green</c:v>
                </c:pt>
                <c:pt idx="13">
                  <c:v>scc</c:v>
                </c:pt>
                <c:pt idx="15">
                  <c:v>monochromatic</c:v>
                </c:pt>
                <c:pt idx="16">
                  <c:v>andersen</c:v>
                </c:pt>
                <c:pt idx="17">
                  <c:v>dyck</c:v>
                </c:pt>
                <c:pt idx="18">
                  <c:v>modref</c:v>
                </c:pt>
                <c:pt idx="20">
                  <c:v>1-call-site</c:v>
                </c:pt>
                <c:pt idx="21">
                  <c:v>1-object</c:v>
                </c:pt>
                <c:pt idx="22">
                  <c:v>1-object-1-type</c:v>
                </c:pt>
                <c:pt idx="23">
                  <c:v>1-type</c:v>
                </c:pt>
                <c:pt idx="24">
                  <c:v>2-call-site</c:v>
                </c:pt>
                <c:pt idx="25">
                  <c:v>buildwall</c:v>
                </c:pt>
              </c:strCache>
            </c:strRef>
          </c:cat>
          <c:val>
            <c:numRef>
              <c:f>Baselines!$L$2:$L$27</c:f>
              <c:numCache>
                <c:formatCode>General</c:formatCode>
                <c:ptCount val="26"/>
                <c:pt idx="1">
                  <c:v>1</c:v>
                </c:pt>
                <c:pt idx="2">
                  <c:v>900</c:v>
                </c:pt>
                <c:pt idx="3">
                  <c:v>750</c:v>
                </c:pt>
                <c:pt idx="4">
                  <c:v>1</c:v>
                </c:pt>
                <c:pt idx="5">
                  <c:v>20.2</c:v>
                </c:pt>
                <c:pt idx="6">
                  <c:v>0.66666666666666663</c:v>
                </c:pt>
                <c:pt idx="8">
                  <c:v>15.499999999999998</c:v>
                </c:pt>
                <c:pt idx="9">
                  <c:v>1.7692307692307689</c:v>
                </c:pt>
                <c:pt idx="10">
                  <c:v>0.30630630630630629</c:v>
                </c:pt>
                <c:pt idx="12">
                  <c:v>1.9375</c:v>
                </c:pt>
                <c:pt idx="13">
                  <c:v>409.09090909090907</c:v>
                </c:pt>
                <c:pt idx="15">
                  <c:v>63.380281690140848</c:v>
                </c:pt>
                <c:pt idx="16">
                  <c:v>97.333333333333329</c:v>
                </c:pt>
                <c:pt idx="17">
                  <c:v>0.38909634055265124</c:v>
                </c:pt>
                <c:pt idx="18">
                  <c:v>3.2632342277012327</c:v>
                </c:pt>
                <c:pt idx="20">
                  <c:v>818.18181818181813</c:v>
                </c:pt>
                <c:pt idx="21">
                  <c:v>214.21428571428572</c:v>
                </c:pt>
                <c:pt idx="22">
                  <c:v>21.91826923076923</c:v>
                </c:pt>
                <c:pt idx="23">
                  <c:v>290.32258064516128</c:v>
                </c:pt>
                <c:pt idx="24">
                  <c:v>338.75</c:v>
                </c:pt>
                <c:pt idx="25">
                  <c:v>84.478260869565233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DA-8749-B1CA-B1ABC6DB1459}"/>
            </c:ext>
          </c:extLst>
        </c:ser>
        <c:ser>
          <c:idx val="3"/>
          <c:order val="3"/>
          <c:tx>
            <c:strRef>
              <c:f>Baselines!$M$1</c:f>
              <c:strCache>
                <c:ptCount val="1"/>
                <c:pt idx="0">
                  <c:v>Popper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Baselines!$A$2:$A$27</c:f>
              <c:strCache>
                <c:ptCount val="26"/>
                <c:pt idx="1">
                  <c:v>path</c:v>
                </c:pt>
                <c:pt idx="2">
                  <c:v>ancestor</c:v>
                </c:pt>
                <c:pt idx="3">
                  <c:v>connected</c:v>
                </c:pt>
                <c:pt idx="4">
                  <c:v>escape</c:v>
                </c:pt>
                <c:pt idx="5">
                  <c:v>union-find</c:v>
                </c:pt>
                <c:pt idx="6">
                  <c:v>wikiedits</c:v>
                </c:pt>
                <c:pt idx="8">
                  <c:v>rsg</c:v>
                </c:pt>
                <c:pt idx="9">
                  <c:v>sgen</c:v>
                </c:pt>
                <c:pt idx="10">
                  <c:v>zero</c:v>
                </c:pt>
                <c:pt idx="12">
                  <c:v>blue-and-green</c:v>
                </c:pt>
                <c:pt idx="13">
                  <c:v>scc</c:v>
                </c:pt>
                <c:pt idx="15">
                  <c:v>monochromatic</c:v>
                </c:pt>
                <c:pt idx="16">
                  <c:v>andersen</c:v>
                </c:pt>
                <c:pt idx="17">
                  <c:v>dyck</c:v>
                </c:pt>
                <c:pt idx="18">
                  <c:v>modref</c:v>
                </c:pt>
                <c:pt idx="20">
                  <c:v>1-call-site</c:v>
                </c:pt>
                <c:pt idx="21">
                  <c:v>1-object</c:v>
                </c:pt>
                <c:pt idx="22">
                  <c:v>1-object-1-type</c:v>
                </c:pt>
                <c:pt idx="23">
                  <c:v>1-type</c:v>
                </c:pt>
                <c:pt idx="24">
                  <c:v>2-call-site</c:v>
                </c:pt>
                <c:pt idx="25">
                  <c:v>buildwall</c:v>
                </c:pt>
              </c:strCache>
            </c:strRef>
          </c:cat>
          <c:val>
            <c:numRef>
              <c:f>Baselines!$M$2:$M$27</c:f>
              <c:numCache>
                <c:formatCode>General</c:formatCode>
                <c:ptCount val="26"/>
                <c:pt idx="1">
                  <c:v>1</c:v>
                </c:pt>
                <c:pt idx="2">
                  <c:v>21.8</c:v>
                </c:pt>
                <c:pt idx="3">
                  <c:v>0</c:v>
                </c:pt>
                <c:pt idx="4">
                  <c:v>0</c:v>
                </c:pt>
                <c:pt idx="5">
                  <c:v>900</c:v>
                </c:pt>
                <c:pt idx="6">
                  <c:v>28.066666666666666</c:v>
                </c:pt>
                <c:pt idx="8">
                  <c:v>2.0555555555555558</c:v>
                </c:pt>
                <c:pt idx="9">
                  <c:v>0.76923076923076916</c:v>
                </c:pt>
                <c:pt idx="10">
                  <c:v>0</c:v>
                </c:pt>
                <c:pt idx="12">
                  <c:v>2</c:v>
                </c:pt>
                <c:pt idx="13">
                  <c:v>0</c:v>
                </c:pt>
                <c:pt idx="15">
                  <c:v>63.380281690140848</c:v>
                </c:pt>
                <c:pt idx="16">
                  <c:v>157.89473684210526</c:v>
                </c:pt>
                <c:pt idx="17">
                  <c:v>0</c:v>
                </c:pt>
                <c:pt idx="18">
                  <c:v>0</c:v>
                </c:pt>
                <c:pt idx="20">
                  <c:v>818.18181818181813</c:v>
                </c:pt>
                <c:pt idx="21">
                  <c:v>642.85714285714289</c:v>
                </c:pt>
                <c:pt idx="22">
                  <c:v>1.1826923076923077</c:v>
                </c:pt>
                <c:pt idx="23">
                  <c:v>290.32258064516128</c:v>
                </c:pt>
                <c:pt idx="24">
                  <c:v>750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DA-8749-B1CA-B1ABC6DB1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836048"/>
        <c:axId val="128837776"/>
      </c:barChart>
      <c:catAx>
        <c:axId val="12883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37776"/>
        <c:crossesAt val="0.1"/>
        <c:auto val="1"/>
        <c:lblAlgn val="ctr"/>
        <c:lblOffset val="100"/>
        <c:noMultiLvlLbl val="0"/>
      </c:catAx>
      <c:valAx>
        <c:axId val="128837776"/>
        <c:scaling>
          <c:logBase val="10"/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Running Time /</a:t>
                </a:r>
                <a:r>
                  <a:rPr lang="en-US" sz="1800" baseline="0"/>
                  <a:t> </a:t>
                </a:r>
                <a:r>
                  <a:rPr lang="en-US" sz="1800" b="0" i="0" u="none" strike="noStrike" baseline="0">
                    <a:effectLst/>
                  </a:rPr>
                  <a:t>Möbius</a:t>
                </a:r>
                <a:r>
                  <a:rPr lang="en-US" sz="1800" b="0" i="0" u="none" strike="noStrike" baseline="0"/>
                  <a:t>  Time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3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'EGS Overhead'!$C$1</c:f>
              <c:strCache>
                <c:ptCount val="1"/>
                <c:pt idx="0">
                  <c:v>Möbius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'EGS Overhead'!$B$2:$B$22</c:f>
              <c:numCache>
                <c:formatCode>General</c:formatCode>
                <c:ptCount val="21"/>
                <c:pt idx="0">
                  <c:v>0.64761328697204501</c:v>
                </c:pt>
                <c:pt idx="1">
                  <c:v>0.686190605163574</c:v>
                </c:pt>
                <c:pt idx="2">
                  <c:v>0.80332183837890603</c:v>
                </c:pt>
                <c:pt idx="3">
                  <c:v>0.78530788421630804</c:v>
                </c:pt>
                <c:pt idx="4">
                  <c:v>0.719870805740356</c:v>
                </c:pt>
                <c:pt idx="5">
                  <c:v>0.59742116928100497</c:v>
                </c:pt>
                <c:pt idx="6">
                  <c:v>0.57471060752868597</c:v>
                </c:pt>
                <c:pt idx="7">
                  <c:v>0.57709646224975497</c:v>
                </c:pt>
                <c:pt idx="8">
                  <c:v>0.60778594017028797</c:v>
                </c:pt>
                <c:pt idx="9">
                  <c:v>0.690374135971069</c:v>
                </c:pt>
                <c:pt idx="10">
                  <c:v>121.253014802932</c:v>
                </c:pt>
                <c:pt idx="11">
                  <c:v>0.53895068168640103</c:v>
                </c:pt>
                <c:pt idx="12">
                  <c:v>271.31960201263399</c:v>
                </c:pt>
                <c:pt idx="13">
                  <c:v>2.8821177482604901</c:v>
                </c:pt>
                <c:pt idx="14">
                  <c:v>0.60876893997192305</c:v>
                </c:pt>
                <c:pt idx="15">
                  <c:v>0.57857108116149902</c:v>
                </c:pt>
                <c:pt idx="16">
                  <c:v>0.78782486915588301</c:v>
                </c:pt>
                <c:pt idx="17">
                  <c:v>0.51667785644531194</c:v>
                </c:pt>
                <c:pt idx="18">
                  <c:v>0.62347340583801203</c:v>
                </c:pt>
                <c:pt idx="19">
                  <c:v>0.88129949569702104</c:v>
                </c:pt>
                <c:pt idx="20">
                  <c:v>0.67828679084777799</c:v>
                </c:pt>
              </c:numCache>
            </c:numRef>
          </c:xVal>
          <c:yVal>
            <c:numRef>
              <c:f>'EGS Overhead'!$C$2:$C$22</c:f>
              <c:numCache>
                <c:formatCode>General</c:formatCode>
                <c:ptCount val="21"/>
                <c:pt idx="0">
                  <c:v>1.09154796600341</c:v>
                </c:pt>
                <c:pt idx="1">
                  <c:v>1.31386470794677</c:v>
                </c:pt>
                <c:pt idx="2">
                  <c:v>20.773504257202099</c:v>
                </c:pt>
                <c:pt idx="3">
                  <c:v>3.01857233047485</c:v>
                </c:pt>
                <c:pt idx="4">
                  <c:v>1.1611142158508301</c:v>
                </c:pt>
                <c:pt idx="5">
                  <c:v>0.785902500152587</c:v>
                </c:pt>
                <c:pt idx="6">
                  <c:v>5.6755108833312899</c:v>
                </c:pt>
                <c:pt idx="7">
                  <c:v>1.52041435241699</c:v>
                </c:pt>
                <c:pt idx="8">
                  <c:v>2.2997119426727202</c:v>
                </c:pt>
                <c:pt idx="9">
                  <c:v>1.14647793769836</c:v>
                </c:pt>
                <c:pt idx="10">
                  <c:v>133.894624471664</c:v>
                </c:pt>
                <c:pt idx="11">
                  <c:v>0.68250441551208496</c:v>
                </c:pt>
                <c:pt idx="12">
                  <c:v>275.70726060867298</c:v>
                </c:pt>
                <c:pt idx="13">
                  <c:v>14.190280675887999</c:v>
                </c:pt>
                <c:pt idx="14">
                  <c:v>0.83955883979797297</c:v>
                </c:pt>
                <c:pt idx="15">
                  <c:v>1.72972655296325</c:v>
                </c:pt>
                <c:pt idx="16">
                  <c:v>2.1487121582031201</c:v>
                </c:pt>
                <c:pt idx="17">
                  <c:v>1.2562670707702599</c:v>
                </c:pt>
                <c:pt idx="18">
                  <c:v>0.91433858871459905</c:v>
                </c:pt>
                <c:pt idx="19">
                  <c:v>1.48995113372802</c:v>
                </c:pt>
                <c:pt idx="20">
                  <c:v>11.013561964035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943-3F43-9537-B6ED6D6BF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1201023"/>
        <c:axId val="1923190559"/>
      </c:scatterChart>
      <c:valAx>
        <c:axId val="1771201023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EGS Time</a:t>
                </a:r>
                <a:r>
                  <a:rPr lang="en-US" sz="1800" baseline="0"/>
                  <a:t> (Seconds)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190559"/>
        <c:crossesAt val="0.1"/>
        <c:crossBetween val="midCat"/>
      </c:valAx>
      <c:valAx>
        <c:axId val="1923190559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u="none" strike="noStrike" baseline="0">
                    <a:effectLst/>
                  </a:rPr>
                  <a:t>Möbius</a:t>
                </a:r>
                <a:r>
                  <a:rPr lang="en-US" sz="1800" b="0" i="0" u="none" strike="noStrike" baseline="0"/>
                  <a:t>  Time (Seconds)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1201023"/>
        <c:crossesAt val="0.1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'EGS Overhead'!$C$1</c:f>
              <c:strCache>
                <c:ptCount val="1"/>
                <c:pt idx="0">
                  <c:v>Möbius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'EGS Overhead'!$B$2:$B$22</c:f>
              <c:numCache>
                <c:formatCode>General</c:formatCode>
                <c:ptCount val="21"/>
                <c:pt idx="0">
                  <c:v>0.64761328697204501</c:v>
                </c:pt>
                <c:pt idx="1">
                  <c:v>0.686190605163574</c:v>
                </c:pt>
                <c:pt idx="2">
                  <c:v>0.80332183837890603</c:v>
                </c:pt>
                <c:pt idx="3">
                  <c:v>0.78530788421630804</c:v>
                </c:pt>
                <c:pt idx="4">
                  <c:v>0.719870805740356</c:v>
                </c:pt>
                <c:pt idx="5">
                  <c:v>0.59742116928100497</c:v>
                </c:pt>
                <c:pt idx="6">
                  <c:v>0.57471060752868597</c:v>
                </c:pt>
                <c:pt idx="7">
                  <c:v>0.57709646224975497</c:v>
                </c:pt>
                <c:pt idx="8">
                  <c:v>0.60778594017028797</c:v>
                </c:pt>
                <c:pt idx="9">
                  <c:v>0.690374135971069</c:v>
                </c:pt>
                <c:pt idx="10">
                  <c:v>121.253014802932</c:v>
                </c:pt>
                <c:pt idx="11">
                  <c:v>0.53895068168640103</c:v>
                </c:pt>
                <c:pt idx="12">
                  <c:v>271.31960201263399</c:v>
                </c:pt>
                <c:pt idx="13">
                  <c:v>2.8821177482604901</c:v>
                </c:pt>
                <c:pt idx="14">
                  <c:v>0.60876893997192305</c:v>
                </c:pt>
                <c:pt idx="15">
                  <c:v>0.57857108116149902</c:v>
                </c:pt>
                <c:pt idx="16">
                  <c:v>0.78782486915588301</c:v>
                </c:pt>
                <c:pt idx="17">
                  <c:v>0.51667785644531194</c:v>
                </c:pt>
                <c:pt idx="18">
                  <c:v>0.62347340583801203</c:v>
                </c:pt>
                <c:pt idx="19">
                  <c:v>0.88129949569702104</c:v>
                </c:pt>
                <c:pt idx="20">
                  <c:v>0.67828679084777799</c:v>
                </c:pt>
              </c:numCache>
            </c:numRef>
          </c:xVal>
          <c:yVal>
            <c:numRef>
              <c:f>'EGS Overhead'!$C$2:$C$22</c:f>
              <c:numCache>
                <c:formatCode>General</c:formatCode>
                <c:ptCount val="21"/>
                <c:pt idx="0">
                  <c:v>1.09154796600341</c:v>
                </c:pt>
                <c:pt idx="1">
                  <c:v>1.31386470794677</c:v>
                </c:pt>
                <c:pt idx="2">
                  <c:v>20.773504257202099</c:v>
                </c:pt>
                <c:pt idx="3">
                  <c:v>3.01857233047485</c:v>
                </c:pt>
                <c:pt idx="4">
                  <c:v>1.1611142158508301</c:v>
                </c:pt>
                <c:pt idx="5">
                  <c:v>0.785902500152587</c:v>
                </c:pt>
                <c:pt idx="6">
                  <c:v>5.6755108833312899</c:v>
                </c:pt>
                <c:pt idx="7">
                  <c:v>1.52041435241699</c:v>
                </c:pt>
                <c:pt idx="8">
                  <c:v>2.2997119426727202</c:v>
                </c:pt>
                <c:pt idx="9">
                  <c:v>1.14647793769836</c:v>
                </c:pt>
                <c:pt idx="10">
                  <c:v>133.894624471664</c:v>
                </c:pt>
                <c:pt idx="11">
                  <c:v>0.68250441551208496</c:v>
                </c:pt>
                <c:pt idx="12">
                  <c:v>275.70726060867298</c:v>
                </c:pt>
                <c:pt idx="13">
                  <c:v>14.190280675887999</c:v>
                </c:pt>
                <c:pt idx="14">
                  <c:v>0.83955883979797297</c:v>
                </c:pt>
                <c:pt idx="15">
                  <c:v>1.72972655296325</c:v>
                </c:pt>
                <c:pt idx="16">
                  <c:v>2.1487121582031201</c:v>
                </c:pt>
                <c:pt idx="17">
                  <c:v>1.2562670707702599</c:v>
                </c:pt>
                <c:pt idx="18">
                  <c:v>0.91433858871459905</c:v>
                </c:pt>
                <c:pt idx="19">
                  <c:v>1.48995113372802</c:v>
                </c:pt>
                <c:pt idx="20">
                  <c:v>11.013561964035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EF7-B548-9FB1-2C8469266415}"/>
            </c:ext>
          </c:extLst>
        </c:ser>
        <c:ser>
          <c:idx val="2"/>
          <c:order val="1"/>
          <c:spPr>
            <a:ln w="1905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'EGS Overhead'!$F$2:$F$3</c:f>
              <c:numCache>
                <c:formatCode>General</c:formatCode>
                <c:ptCount val="2"/>
                <c:pt idx="0">
                  <c:v>0.1</c:v>
                </c:pt>
                <c:pt idx="1">
                  <c:v>1000</c:v>
                </c:pt>
              </c:numCache>
            </c:numRef>
          </c:xVal>
          <c:yVal>
            <c:numRef>
              <c:f>'EGS Overhead'!$G$2:$G$3</c:f>
              <c:numCache>
                <c:formatCode>General</c:formatCode>
                <c:ptCount val="2"/>
                <c:pt idx="0">
                  <c:v>0.1</c:v>
                </c:pt>
                <c:pt idx="1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EF7-B548-9FB1-2C8469266415}"/>
            </c:ext>
          </c:extLst>
        </c:ser>
        <c:ser>
          <c:idx val="3"/>
          <c:order val="2"/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'EGS Overhead'!$H$2:$H$3</c:f>
              <c:numCache>
                <c:formatCode>General</c:formatCode>
                <c:ptCount val="2"/>
                <c:pt idx="0">
                  <c:v>0.1</c:v>
                </c:pt>
                <c:pt idx="1">
                  <c:v>100</c:v>
                </c:pt>
              </c:numCache>
            </c:numRef>
          </c:xVal>
          <c:yVal>
            <c:numRef>
              <c:f>'EGS Overhead'!$I$2:$I$3</c:f>
              <c:numCache>
                <c:formatCode>General</c:formatCode>
                <c:ptCount val="2"/>
                <c:pt idx="0">
                  <c:v>1</c:v>
                </c:pt>
                <c:pt idx="1">
                  <c:v>1000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EF7-B548-9FB1-2C8469266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1201023"/>
        <c:axId val="1923190559"/>
      </c:scatterChart>
      <c:valAx>
        <c:axId val="1771201023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EGS Time</a:t>
                </a:r>
                <a:r>
                  <a:rPr lang="en-US" sz="1800" baseline="0"/>
                  <a:t> (Seconds)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190559"/>
        <c:crossesAt val="0.1"/>
        <c:crossBetween val="midCat"/>
      </c:valAx>
      <c:valAx>
        <c:axId val="1923190559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u="none" strike="noStrike" baseline="0">
                    <a:effectLst/>
                  </a:rPr>
                  <a:t>Möbius</a:t>
                </a:r>
                <a:r>
                  <a:rPr lang="en-US" sz="1800" b="0" i="0" u="none" strike="noStrike" baseline="0"/>
                  <a:t>  Time (Seconds)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1201023"/>
        <c:crossesAt val="0.1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Generalization!$B$2</c:f>
              <c:strCache>
                <c:ptCount val="1"/>
                <c:pt idx="0">
                  <c:v>Möbius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Generalization!$A$3:$A$43</c:f>
              <c:numCache>
                <c:formatCode>General</c:formatCode>
                <c:ptCount val="4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</c:numCache>
            </c:numRef>
          </c:cat>
          <c:val>
            <c:numRef>
              <c:f>Generalization!$B$3:$B$43</c:f>
              <c:numCache>
                <c:formatCode>General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00-E545-A308-47CAE2EC93B6}"/>
            </c:ext>
          </c:extLst>
        </c:ser>
        <c:ser>
          <c:idx val="2"/>
          <c:order val="1"/>
          <c:tx>
            <c:strRef>
              <c:f>Generalization!$C$2</c:f>
              <c:strCache>
                <c:ptCount val="1"/>
                <c:pt idx="0">
                  <c:v>EGS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Generalization!$A$3:$A$43</c:f>
              <c:numCache>
                <c:formatCode>General</c:formatCode>
                <c:ptCount val="4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</c:numCache>
            </c:numRef>
          </c:cat>
          <c:val>
            <c:numRef>
              <c:f>Generalization!$C$3:$C$43</c:f>
              <c:numCache>
                <c:formatCode>General</c:formatCode>
                <c:ptCount val="41"/>
                <c:pt idx="0">
                  <c:v>0.374</c:v>
                </c:pt>
                <c:pt idx="1">
                  <c:v>0.34549999999999997</c:v>
                </c:pt>
                <c:pt idx="2">
                  <c:v>0.31809999999999999</c:v>
                </c:pt>
                <c:pt idx="3">
                  <c:v>0.30180000000000001</c:v>
                </c:pt>
                <c:pt idx="4">
                  <c:v>0.24690000000000001</c:v>
                </c:pt>
                <c:pt idx="5">
                  <c:v>0.26400000000000001</c:v>
                </c:pt>
                <c:pt idx="6">
                  <c:v>0.2359</c:v>
                </c:pt>
                <c:pt idx="7">
                  <c:v>0.21940000000000001</c:v>
                </c:pt>
                <c:pt idx="8">
                  <c:v>0.2198</c:v>
                </c:pt>
                <c:pt idx="9">
                  <c:v>0.20219999999999999</c:v>
                </c:pt>
                <c:pt idx="10">
                  <c:v>0.20100000000000001</c:v>
                </c:pt>
                <c:pt idx="11">
                  <c:v>0.2014</c:v>
                </c:pt>
                <c:pt idx="12">
                  <c:v>0.18060000000000001</c:v>
                </c:pt>
                <c:pt idx="13">
                  <c:v>0.19400000000000001</c:v>
                </c:pt>
                <c:pt idx="14">
                  <c:v>0.1694</c:v>
                </c:pt>
                <c:pt idx="15">
                  <c:v>0.19009999999999999</c:v>
                </c:pt>
                <c:pt idx="16">
                  <c:v>0.1716</c:v>
                </c:pt>
                <c:pt idx="17">
                  <c:v>0.1734</c:v>
                </c:pt>
                <c:pt idx="18">
                  <c:v>0.1656</c:v>
                </c:pt>
                <c:pt idx="19">
                  <c:v>0.1605</c:v>
                </c:pt>
                <c:pt idx="20">
                  <c:v>0.16439999999999999</c:v>
                </c:pt>
                <c:pt idx="21">
                  <c:v>0.14710000000000001</c:v>
                </c:pt>
                <c:pt idx="22">
                  <c:v>0.1598</c:v>
                </c:pt>
                <c:pt idx="23">
                  <c:v>0.14599999999999999</c:v>
                </c:pt>
                <c:pt idx="24">
                  <c:v>0.1424</c:v>
                </c:pt>
                <c:pt idx="25">
                  <c:v>0.16070000000000001</c:v>
                </c:pt>
                <c:pt idx="26">
                  <c:v>0.14199999999999999</c:v>
                </c:pt>
                <c:pt idx="27">
                  <c:v>0.14130000000000001</c:v>
                </c:pt>
                <c:pt idx="28">
                  <c:v>0.14779999999999999</c:v>
                </c:pt>
                <c:pt idx="29">
                  <c:v>0.14449999999999999</c:v>
                </c:pt>
                <c:pt idx="30">
                  <c:v>0.1313</c:v>
                </c:pt>
                <c:pt idx="31">
                  <c:v>0.13619999999999999</c:v>
                </c:pt>
                <c:pt idx="32">
                  <c:v>0.13389999999999999</c:v>
                </c:pt>
                <c:pt idx="33">
                  <c:v>0.14050000000000001</c:v>
                </c:pt>
                <c:pt idx="34">
                  <c:v>0.1255</c:v>
                </c:pt>
                <c:pt idx="35">
                  <c:v>0.12139999999999999</c:v>
                </c:pt>
                <c:pt idx="36">
                  <c:v>0.1236</c:v>
                </c:pt>
                <c:pt idx="37">
                  <c:v>0.11849999999999999</c:v>
                </c:pt>
                <c:pt idx="38">
                  <c:v>0.124</c:v>
                </c:pt>
                <c:pt idx="39">
                  <c:v>0.1229</c:v>
                </c:pt>
                <c:pt idx="40">
                  <c:v>0.1237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00-E545-A308-47CAE2EC9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0139663"/>
        <c:axId val="128764448"/>
      </c:lineChart>
      <c:catAx>
        <c:axId val="17701396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Number of vertices (Test)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764448"/>
        <c:crosses val="autoZero"/>
        <c:auto val="1"/>
        <c:lblAlgn val="ctr"/>
        <c:lblOffset val="100"/>
        <c:tickLblSkip val="10"/>
        <c:noMultiLvlLbl val="0"/>
      </c:catAx>
      <c:valAx>
        <c:axId val="1287644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Accuracy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13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Connected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Generalization!$F$2</c:f>
              <c:strCache>
                <c:ptCount val="1"/>
                <c:pt idx="0">
                  <c:v>Möbius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Generalization!$A$3:$A$43</c:f>
              <c:numCache>
                <c:formatCode>General</c:formatCode>
                <c:ptCount val="4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</c:numCache>
            </c:numRef>
          </c:cat>
          <c:val>
            <c:numRef>
              <c:f>Generalization!$F$3:$F$43</c:f>
              <c:numCache>
                <c:formatCode>General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3E-AE4E-8053-192DACB8D4CA}"/>
            </c:ext>
          </c:extLst>
        </c:ser>
        <c:ser>
          <c:idx val="2"/>
          <c:order val="1"/>
          <c:tx>
            <c:strRef>
              <c:f>Generalization!$G$2</c:f>
              <c:strCache>
                <c:ptCount val="1"/>
                <c:pt idx="0">
                  <c:v>EGS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Generalization!$A$3:$A$43</c:f>
              <c:numCache>
                <c:formatCode>General</c:formatCode>
                <c:ptCount val="4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</c:numCache>
            </c:numRef>
          </c:cat>
          <c:val>
            <c:numRef>
              <c:f>Generalization!$G$3:$G$43</c:f>
              <c:numCache>
                <c:formatCode>General</c:formatCode>
                <c:ptCount val="41"/>
                <c:pt idx="0">
                  <c:v>0.81200000000000006</c:v>
                </c:pt>
                <c:pt idx="1">
                  <c:v>0.76690000000000003</c:v>
                </c:pt>
                <c:pt idx="2">
                  <c:v>0.74309999999999998</c:v>
                </c:pt>
                <c:pt idx="3">
                  <c:v>0.70889999999999997</c:v>
                </c:pt>
                <c:pt idx="4">
                  <c:v>0.60199999999999998</c:v>
                </c:pt>
                <c:pt idx="5">
                  <c:v>0.61240000000000006</c:v>
                </c:pt>
                <c:pt idx="6">
                  <c:v>0.56950000000000001</c:v>
                </c:pt>
                <c:pt idx="7">
                  <c:v>0.53559999999999997</c:v>
                </c:pt>
                <c:pt idx="8">
                  <c:v>0.55430000000000001</c:v>
                </c:pt>
                <c:pt idx="9">
                  <c:v>0.51190000000000002</c:v>
                </c:pt>
                <c:pt idx="10">
                  <c:v>0.52600000000000002</c:v>
                </c:pt>
                <c:pt idx="11">
                  <c:v>0.55149999999999999</c:v>
                </c:pt>
                <c:pt idx="12">
                  <c:v>0.47070000000000001</c:v>
                </c:pt>
                <c:pt idx="13">
                  <c:v>0.53159999999999996</c:v>
                </c:pt>
                <c:pt idx="14">
                  <c:v>0.45829999999999999</c:v>
                </c:pt>
                <c:pt idx="15">
                  <c:v>0.53949999999999998</c:v>
                </c:pt>
                <c:pt idx="16">
                  <c:v>0.50149999999999995</c:v>
                </c:pt>
                <c:pt idx="17">
                  <c:v>0.49380000000000002</c:v>
                </c:pt>
                <c:pt idx="18">
                  <c:v>0.48110000000000003</c:v>
                </c:pt>
                <c:pt idx="19">
                  <c:v>0.47539999999999999</c:v>
                </c:pt>
                <c:pt idx="20">
                  <c:v>0.47599999999999998</c:v>
                </c:pt>
                <c:pt idx="21">
                  <c:v>0.44080000000000003</c:v>
                </c:pt>
                <c:pt idx="22">
                  <c:v>0.49530000000000002</c:v>
                </c:pt>
                <c:pt idx="23">
                  <c:v>0.45</c:v>
                </c:pt>
                <c:pt idx="24">
                  <c:v>0.43440000000000001</c:v>
                </c:pt>
                <c:pt idx="25">
                  <c:v>0.53080000000000005</c:v>
                </c:pt>
                <c:pt idx="26">
                  <c:v>0.45619999999999999</c:v>
                </c:pt>
                <c:pt idx="27">
                  <c:v>0.46250000000000002</c:v>
                </c:pt>
                <c:pt idx="28">
                  <c:v>0.48249999999999998</c:v>
                </c:pt>
                <c:pt idx="29">
                  <c:v>0.49980000000000002</c:v>
                </c:pt>
                <c:pt idx="30">
                  <c:v>0.44429999999999997</c:v>
                </c:pt>
                <c:pt idx="31">
                  <c:v>0.46379999999999999</c:v>
                </c:pt>
                <c:pt idx="32">
                  <c:v>0.4713</c:v>
                </c:pt>
                <c:pt idx="33">
                  <c:v>0.48730000000000001</c:v>
                </c:pt>
                <c:pt idx="34">
                  <c:v>0.41149999999999998</c:v>
                </c:pt>
                <c:pt idx="35">
                  <c:v>0.42320000000000002</c:v>
                </c:pt>
                <c:pt idx="36">
                  <c:v>0.43059999999999998</c:v>
                </c:pt>
                <c:pt idx="37">
                  <c:v>0.4118</c:v>
                </c:pt>
                <c:pt idx="38">
                  <c:v>0.44109999999999999</c:v>
                </c:pt>
                <c:pt idx="39">
                  <c:v>0.45129999999999998</c:v>
                </c:pt>
                <c:pt idx="40">
                  <c:v>0.44190000000000002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3E-AE4E-8053-192DACB8D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0139663"/>
        <c:axId val="128764448"/>
      </c:lineChart>
      <c:catAx>
        <c:axId val="17701396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Number of vertices (Test)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764448"/>
        <c:crosses val="autoZero"/>
        <c:auto val="1"/>
        <c:lblAlgn val="ctr"/>
        <c:lblOffset val="100"/>
        <c:tickLblSkip val="10"/>
        <c:noMultiLvlLbl val="0"/>
      </c:catAx>
      <c:valAx>
        <c:axId val="128764448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7013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Generalization!$D$2</c:f>
              <c:strCache>
                <c:ptCount val="1"/>
                <c:pt idx="0">
                  <c:v>Möbius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Generalization!$A$3:$A$43</c:f>
              <c:numCache>
                <c:formatCode>General</c:formatCode>
                <c:ptCount val="4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</c:numCache>
            </c:numRef>
          </c:cat>
          <c:val>
            <c:numRef>
              <c:f>Generalization!$D$3:$D$43</c:f>
              <c:numCache>
                <c:formatCode>General</c:formatCode>
                <c:ptCount val="4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41-AB4F-9BDE-E1CBA0141D13}"/>
            </c:ext>
          </c:extLst>
        </c:ser>
        <c:ser>
          <c:idx val="2"/>
          <c:order val="1"/>
          <c:tx>
            <c:strRef>
              <c:f>Generalization!$E$2</c:f>
              <c:strCache>
                <c:ptCount val="1"/>
                <c:pt idx="0">
                  <c:v>EGS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Generalization!$A$3:$A$43</c:f>
              <c:numCache>
                <c:formatCode>General</c:formatCode>
                <c:ptCount val="4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  <c:pt idx="31">
                  <c:v>41</c:v>
                </c:pt>
                <c:pt idx="32">
                  <c:v>42</c:v>
                </c:pt>
                <c:pt idx="33">
                  <c:v>43</c:v>
                </c:pt>
                <c:pt idx="34">
                  <c:v>44</c:v>
                </c:pt>
                <c:pt idx="35">
                  <c:v>45</c:v>
                </c:pt>
                <c:pt idx="36">
                  <c:v>46</c:v>
                </c:pt>
                <c:pt idx="37">
                  <c:v>47</c:v>
                </c:pt>
                <c:pt idx="38">
                  <c:v>48</c:v>
                </c:pt>
                <c:pt idx="39">
                  <c:v>49</c:v>
                </c:pt>
                <c:pt idx="40">
                  <c:v>50</c:v>
                </c:pt>
              </c:numCache>
            </c:numRef>
          </c:cat>
          <c:val>
            <c:numRef>
              <c:f>Generalization!$E$3:$E$43</c:f>
              <c:numCache>
                <c:formatCode>General</c:formatCode>
                <c:ptCount val="41"/>
                <c:pt idx="0">
                  <c:v>0.62</c:v>
                </c:pt>
                <c:pt idx="1">
                  <c:v>0.56859999999999999</c:v>
                </c:pt>
                <c:pt idx="2">
                  <c:v>0.5292</c:v>
                </c:pt>
                <c:pt idx="3">
                  <c:v>0.51239999999999997</c:v>
                </c:pt>
                <c:pt idx="4">
                  <c:v>0.42909999999999998</c:v>
                </c:pt>
                <c:pt idx="5">
                  <c:v>0.44840000000000002</c:v>
                </c:pt>
                <c:pt idx="6">
                  <c:v>0.3992</c:v>
                </c:pt>
                <c:pt idx="7">
                  <c:v>0.37269999999999998</c:v>
                </c:pt>
                <c:pt idx="8">
                  <c:v>0.38329999999999997</c:v>
                </c:pt>
                <c:pt idx="9">
                  <c:v>0.35649999999999998</c:v>
                </c:pt>
                <c:pt idx="10">
                  <c:v>0.36649999999999999</c:v>
                </c:pt>
                <c:pt idx="11">
                  <c:v>0.37409999999999999</c:v>
                </c:pt>
                <c:pt idx="12">
                  <c:v>0.3246</c:v>
                </c:pt>
                <c:pt idx="13">
                  <c:v>0.37559999999999999</c:v>
                </c:pt>
                <c:pt idx="14">
                  <c:v>0.31790000000000002</c:v>
                </c:pt>
                <c:pt idx="15">
                  <c:v>0.37009999999999998</c:v>
                </c:pt>
                <c:pt idx="16">
                  <c:v>0.33</c:v>
                </c:pt>
                <c:pt idx="17">
                  <c:v>0.33160000000000001</c:v>
                </c:pt>
                <c:pt idx="18">
                  <c:v>0.32369999999999999</c:v>
                </c:pt>
                <c:pt idx="19">
                  <c:v>0.32379999999999998</c:v>
                </c:pt>
                <c:pt idx="20">
                  <c:v>0.33329999999999999</c:v>
                </c:pt>
                <c:pt idx="21">
                  <c:v>0.28860000000000002</c:v>
                </c:pt>
                <c:pt idx="22">
                  <c:v>0.33860000000000001</c:v>
                </c:pt>
                <c:pt idx="23">
                  <c:v>0.2989</c:v>
                </c:pt>
                <c:pt idx="24">
                  <c:v>0.3004</c:v>
                </c:pt>
                <c:pt idx="25">
                  <c:v>0.35089999999999999</c:v>
                </c:pt>
                <c:pt idx="26">
                  <c:v>0.29759999999999998</c:v>
                </c:pt>
                <c:pt idx="27">
                  <c:v>0.3029</c:v>
                </c:pt>
                <c:pt idx="28">
                  <c:v>0.32469999999999999</c:v>
                </c:pt>
                <c:pt idx="29">
                  <c:v>0.31490000000000001</c:v>
                </c:pt>
                <c:pt idx="30">
                  <c:v>0.2863</c:v>
                </c:pt>
                <c:pt idx="31">
                  <c:v>0.3034</c:v>
                </c:pt>
                <c:pt idx="32">
                  <c:v>0.31730000000000003</c:v>
                </c:pt>
                <c:pt idx="33">
                  <c:v>0.31840000000000002</c:v>
                </c:pt>
                <c:pt idx="34">
                  <c:v>0.26379999999999998</c:v>
                </c:pt>
                <c:pt idx="35">
                  <c:v>0.2651</c:v>
                </c:pt>
                <c:pt idx="36">
                  <c:v>0.2757</c:v>
                </c:pt>
                <c:pt idx="37">
                  <c:v>0.26740000000000003</c:v>
                </c:pt>
                <c:pt idx="38">
                  <c:v>0.28849999999999998</c:v>
                </c:pt>
                <c:pt idx="39">
                  <c:v>0.2989</c:v>
                </c:pt>
                <c:pt idx="40">
                  <c:v>0.28239999999999998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41-AB4F-9BDE-E1CBA0141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0139663"/>
        <c:axId val="128764448"/>
      </c:lineChart>
      <c:catAx>
        <c:axId val="17701396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Number of vertices (Test)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764448"/>
        <c:crosses val="autoZero"/>
        <c:auto val="1"/>
        <c:lblAlgn val="ctr"/>
        <c:lblOffset val="100"/>
        <c:tickLblSkip val="10"/>
        <c:noMultiLvlLbl val="0"/>
      </c:catAx>
      <c:valAx>
        <c:axId val="128764448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77013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B86A9-D3DC-994B-8CF1-0DC94FE4C4B5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9D493-9FC9-1644-B246-99E65EAC7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7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9D493-9FC9-1644-B246-99E65EAC7C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88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9D493-9FC9-1644-B246-99E65EAC7C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8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Randomly sampled graphs with Hamiltonian cycles</a:t>
            </a:r>
          </a:p>
          <a:p>
            <a:pPr marL="228600" indent="-228600">
              <a:buAutoNum type="arabicPeriod"/>
            </a:pPr>
            <a:r>
              <a:rPr lang="en-US" dirty="0"/>
              <a:t>Average accuracy over 10 test runs</a:t>
            </a:r>
          </a:p>
          <a:p>
            <a:pPr marL="228600" indent="-228600">
              <a:buAutoNum type="arabicPeriod"/>
            </a:pPr>
            <a:r>
              <a:rPr lang="en-US" dirty="0"/>
              <a:t>Papers that do synthesis frequently talk about the data being </a:t>
            </a:r>
            <a:r>
              <a:rPr lang="en-US" b="1" i="1" dirty="0"/>
              <a:t>representative</a:t>
            </a:r>
            <a:r>
              <a:rPr lang="en-US" dirty="0"/>
              <a:t>: Even if the data is representative, good algorithms are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9D493-9FC9-1644-B246-99E65EAC7C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Let me start by explaining the title</a:t>
            </a:r>
          </a:p>
          <a:p>
            <a:pPr marL="228600" indent="-228600">
              <a:buAutoNum type="arabicPeriod"/>
            </a:pPr>
            <a:r>
              <a:rPr lang="en-US" dirty="0"/>
              <a:t>This talk is about </a:t>
            </a:r>
            <a:r>
              <a:rPr lang="en-US" b="1" i="1" dirty="0"/>
              <a:t>relational query languages</a:t>
            </a:r>
          </a:p>
          <a:p>
            <a:pPr marL="228600" indent="-228600">
              <a:buAutoNum type="arabicPeriod"/>
            </a:pPr>
            <a:r>
              <a:rPr lang="en-US" dirty="0"/>
              <a:t>Basically, languages you can use to query a database</a:t>
            </a:r>
          </a:p>
          <a:p>
            <a:pPr marL="228600" indent="-228600">
              <a:buAutoNum type="arabicPeriod"/>
            </a:pPr>
            <a:r>
              <a:rPr lang="en-US" dirty="0"/>
              <a:t>The most popular ones are SQL and relational algebra, but an OOPSLA audience might find Horn clauses more comfortable</a:t>
            </a:r>
          </a:p>
          <a:p>
            <a:pPr marL="228600" indent="-228600">
              <a:buAutoNum type="arabicPeriod"/>
            </a:pPr>
            <a:r>
              <a:rPr lang="en-US" dirty="0"/>
              <a:t>There are several languages built around the idea of Horn clauses: in this talk, I’ll focus on Datalog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9D493-9FC9-1644-B246-99E65EAC7C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1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This is the canonical example of a Datalog program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How do you find SCCs in a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5BC3-7EF6-47DF-9D9C-9203D7B1E2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2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My own introduction to Datalog was through Mayur, when I was a postdoc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He uses it extensively for static analysis: There are some dramatic examples of analyses that span several pages shrining to a dozen lines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Beyond that, it is being used for knowledge discovery, for declarative networking; and there are industrial strength implementations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5BC3-7EF6-47DF-9D9C-9203D7B1E2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4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15BC3-7EF6-47DF-9D9C-9203D7B1E2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2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Most existing papers assume guidance from the user: Syntactic bias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How is the user supposed to know?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9D493-9FC9-1644-B246-99E65EAC7C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2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Of course, </a:t>
            </a:r>
            <a:r>
              <a:rPr lang="en-US" dirty="0" err="1"/>
              <a:t>inlining</a:t>
            </a:r>
            <a:r>
              <a:rPr lang="en-US" dirty="0"/>
              <a:t> immediately sacrifices performance</a:t>
            </a:r>
          </a:p>
          <a:p>
            <a:pPr marL="228600" indent="-228600">
              <a:buAutoNum type="arabicPeriod"/>
            </a:pPr>
            <a:r>
              <a:rPr lang="en-US" dirty="0"/>
              <a:t>4-way join</a:t>
            </a:r>
          </a:p>
          <a:p>
            <a:pPr marL="228600" indent="-228600">
              <a:buAutoNum type="arabicPeriod"/>
            </a:pPr>
            <a:r>
              <a:rPr lang="en-US" dirty="0"/>
              <a:t>Don’t do this while writing queries (Could this be a research problem on its own?)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9D493-9FC9-1644-B246-99E65EAC7C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43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9D493-9FC9-1644-B246-99E65EAC7C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60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Think visually of the rule as a mask / a stencil that you draw over the data</a:t>
            </a:r>
          </a:p>
          <a:p>
            <a:pPr marL="228600" indent="-228600">
              <a:buAutoNum type="arabicPeriod"/>
            </a:pPr>
            <a:r>
              <a:rPr lang="en-US" dirty="0"/>
              <a:t>Like you’re playing Where’s Waldo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9D493-9FC9-1644-B246-99E65EAC7C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EA4AE-A0CB-0445-869F-1B9A13133A08}" type="datetime1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966F-1E4E-6C4A-BBE4-73225BAFE55F}" type="datetime1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F5272-85A2-B947-8C04-9BCBD03D946D}" type="datetime1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A1643-748F-AC48-9E1A-13B888D4CE7D}" type="datetime1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4914-98C1-4E4F-8DEC-82F263B4614B}" type="datetime1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8C65-FD5D-B145-BE6E-2F91721DE697}" type="datetime1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F14C-1744-334B-8885-FDDC225052FA}" type="datetime1">
              <a:rPr lang="en-US" smtClean="0"/>
              <a:t>10/25/23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4AA6-6F14-AF4E-99F0-06136BAE7D46}" type="datetime1">
              <a:rPr lang="en-US" smtClean="0"/>
              <a:t>10/25/23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479C-9ED5-FE4A-8D78-ADCE292701F5}" type="datetime1">
              <a:rPr lang="en-US" smtClean="0"/>
              <a:t>10/25/23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9D71-B6CC-D84A-AEC8-0C4142C3906F}" type="datetime1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0974-96B1-9F42-BD0C-994319B938C0}" type="datetime1">
              <a:rPr lang="en-US" smtClean="0"/>
              <a:t>10/25/23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08760"/>
            <a:ext cx="10515600" cy="4672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6448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19F70-24E6-694A-A37D-B5B8CDB04D74}" type="datetime1">
              <a:rPr lang="en-US" smtClean="0"/>
              <a:t>10/25/23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1248" y="6356350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Möbius: Synthesizing Relational Queries with Recursive and Invented Predicates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85248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svg"/><Relationship Id="rId18" Type="http://schemas.openxmlformats.org/officeDocument/2006/relationships/image" Target="../media/image27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A4BC17-77AD-A06E-ACC2-281F33BFD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8448"/>
            <a:ext cx="9144000" cy="109728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Möbius: Synthesizing Relational Queries with Recursive and Invented Predicates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256B344-A9AB-9A1F-B75E-A72B82BB6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88336"/>
            <a:ext cx="9144000" cy="757130"/>
          </a:xfrm>
        </p:spPr>
        <p:txBody>
          <a:bodyPr>
            <a:normAutofit/>
          </a:bodyPr>
          <a:lstStyle/>
          <a:p>
            <a:r>
              <a:rPr lang="en-US" dirty="0" err="1"/>
              <a:t>Aalok</a:t>
            </a:r>
            <a:r>
              <a:rPr lang="en-US" dirty="0"/>
              <a:t> Thakkar • Nathaniel Sands • George </a:t>
            </a:r>
            <a:r>
              <a:rPr lang="en-US" dirty="0" err="1"/>
              <a:t>Petrou</a:t>
            </a:r>
            <a:br>
              <a:rPr lang="en-US" dirty="0"/>
            </a:br>
            <a:r>
              <a:rPr lang="en-US" dirty="0"/>
              <a:t>Rajeev Alur • Mayur Naik • </a:t>
            </a:r>
            <a:r>
              <a:rPr lang="en-US" b="1" dirty="0">
                <a:solidFill>
                  <a:srgbClr val="00B050"/>
                </a:solidFill>
              </a:rPr>
              <a:t>Mukund Raghothaman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7DE61D-9C27-5BB5-F8E1-CAA08607167C}"/>
              </a:ext>
            </a:extLst>
          </p:cNvPr>
          <p:cNvGrpSpPr/>
          <p:nvPr/>
        </p:nvGrpSpPr>
        <p:grpSpPr>
          <a:xfrm>
            <a:off x="3554299" y="3820991"/>
            <a:ext cx="5083402" cy="822960"/>
            <a:chOff x="4416530" y="3820991"/>
            <a:chExt cx="5083402" cy="82296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47E8B7DF-C1EC-4113-8A66-51BB5C3F1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16530" y="3820991"/>
              <a:ext cx="644056" cy="822960"/>
            </a:xfrm>
            <a:prstGeom prst="rect">
              <a:avLst/>
            </a:prstGeom>
          </p:spPr>
        </p:pic>
        <p:sp>
          <p:nvSpPr>
            <p:cNvPr id="19" name="Names">
              <a:extLst>
                <a:ext uri="{FF2B5EF4-FFF2-40B4-BE49-F238E27FC236}">
                  <a16:creationId xmlns:a16="http://schemas.microsoft.com/office/drawing/2014/main" id="{E435D420-8B6D-8B79-5640-0390A6B36F11}"/>
                </a:ext>
              </a:extLst>
            </p:cNvPr>
            <p:cNvSpPr txBox="1">
              <a:spLocks/>
            </p:cNvSpPr>
            <p:nvPr/>
          </p:nvSpPr>
          <p:spPr>
            <a:xfrm>
              <a:off x="5834557" y="3872886"/>
              <a:ext cx="3665375" cy="71917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University of Southern California</a:t>
              </a:r>
            </a:p>
            <a:p>
              <a:pPr algn="l"/>
              <a:r>
                <a:rPr 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University of Pennsylvania</a:t>
              </a:r>
            </a:p>
          </p:txBody>
        </p:sp>
        <p:pic>
          <p:nvPicPr>
            <p:cNvPr id="2" name="Logo">
              <a:extLst>
                <a:ext uri="{FF2B5EF4-FFF2-40B4-BE49-F238E27FC236}">
                  <a16:creationId xmlns:a16="http://schemas.microsoft.com/office/drawing/2014/main" id="{489C3795-5E6B-21EA-626A-1C6B157F3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22831" y="3872886"/>
              <a:ext cx="649481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381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07C2-6E6A-C013-A959-E5FD1B4F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Invented Predicates in </a:t>
            </a:r>
            <a:r>
              <a:rPr lang="en-US" dirty="0" err="1"/>
              <a:t>Nonrecursive</a:t>
            </a:r>
            <a:r>
              <a:rPr lang="en-US" dirty="0"/>
              <a:t>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68F3-FE40-75A1-BBAB-08A087AA0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Not</a:t>
            </a:r>
            <a:r>
              <a:rPr lang="en-US" dirty="0"/>
              <a:t> a major issue</a:t>
            </a:r>
          </a:p>
          <a:p>
            <a:endParaRPr lang="en-US" dirty="0"/>
          </a:p>
          <a:p>
            <a:r>
              <a:rPr lang="en-US" b="1" dirty="0">
                <a:solidFill>
                  <a:srgbClr val="7030A0"/>
                </a:solidFill>
              </a:rPr>
              <a:t>Simply inline everything!</a:t>
            </a:r>
          </a:p>
          <a:p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> Cousins are people who share the same grandparent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5207-10C7-3D39-84C3-9E8906FE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39839-DD91-8A23-91E2-0F244D44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Rules G">
                <a:extLst>
                  <a:ext uri="{FF2B5EF4-FFF2-40B4-BE49-F238E27FC236}">
                    <a16:creationId xmlns:a16="http://schemas.microsoft.com/office/drawing/2014/main" id="{A760FA60-6413-6E90-C764-6AA2D7A2359A}"/>
                  </a:ext>
                </a:extLst>
              </p:cNvPr>
              <p:cNvGraphicFramePr>
                <a:graphicFrameLocks noGrp="1" noChangeAspect="1"/>
              </p:cNvGraphicFramePr>
              <p:nvPr/>
            </p:nvGraphicFramePr>
            <p:xfrm>
              <a:off x="2575560" y="3996244"/>
              <a:ext cx="7040880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2519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cousins(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parent(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),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dirty="0"/>
                            <a:t>parent(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),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 parent(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2400" dirty="0"/>
                            <a:t>), parent(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549855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Rules G">
                <a:extLst>
                  <a:ext uri="{FF2B5EF4-FFF2-40B4-BE49-F238E27FC236}">
                    <a16:creationId xmlns:a16="http://schemas.microsoft.com/office/drawing/2014/main" id="{A760FA60-6413-6E90-C764-6AA2D7A2359A}"/>
                  </a:ext>
                </a:extLst>
              </p:cNvPr>
              <p:cNvGraphicFramePr>
                <a:graphicFrameLocks noGrp="1" noChangeAspect="1"/>
              </p:cNvGraphicFramePr>
              <p:nvPr/>
            </p:nvGraphicFramePr>
            <p:xfrm>
              <a:off x="2575560" y="3996244"/>
              <a:ext cx="7040880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2519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724" t="-2273" r="-860345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6420" t="-2273" r="-208025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5774" t="-2273" r="-298" b="-1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774" t="-102273" r="-298" b="-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4985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C727E777-F533-8D11-1578-F67B7CC572EA}"/>
              </a:ext>
            </a:extLst>
          </p:cNvPr>
          <p:cNvSpPr/>
          <p:nvPr/>
        </p:nvSpPr>
        <p:spPr>
          <a:xfrm>
            <a:off x="5217611" y="1746662"/>
            <a:ext cx="4963274" cy="1005840"/>
          </a:xfrm>
          <a:prstGeom prst="wedgeRectCallout">
            <a:avLst>
              <a:gd name="adj1" fmla="val -64379"/>
              <a:gd name="adj2" fmla="val 3462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Trick doesn’t work with recursive queries 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amount of </a:t>
            </a:r>
            <a:r>
              <a:rPr lang="en-US" dirty="0" err="1"/>
              <a:t>inlining</a:t>
            </a:r>
            <a:r>
              <a:rPr lang="en-US" dirty="0"/>
              <a:t> might be sufficient</a:t>
            </a:r>
          </a:p>
        </p:txBody>
      </p:sp>
    </p:spTree>
    <p:extLst>
      <p:ext uri="{BB962C8B-B14F-4D97-AF65-F5344CB8AC3E}">
        <p14:creationId xmlns:p14="http://schemas.microsoft.com/office/powerpoint/2010/main" val="14458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1A82-F293-32B9-413D-9567BFC8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Our Starting Observation:</a:t>
            </a:r>
            <a:r>
              <a:rPr lang="en-US" dirty="0"/>
              <a:t> The Power of Finite </a:t>
            </a:r>
            <a:r>
              <a:rPr lang="en-US" dirty="0" err="1"/>
              <a:t>Unrollings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0671D-EA7C-F0B6-2A11-0EF16DF01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given set of input-output examples, a finite unrolling is sufficient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Question:</a:t>
            </a:r>
            <a:r>
              <a:rPr lang="en-US" dirty="0"/>
              <a:t> Can we </a:t>
            </a:r>
            <a:r>
              <a:rPr lang="en-US" b="1" i="1" dirty="0">
                <a:solidFill>
                  <a:srgbClr val="00B050"/>
                </a:solidFill>
              </a:rPr>
              <a:t>extrapolate</a:t>
            </a:r>
            <a:r>
              <a:rPr lang="en-US" dirty="0"/>
              <a:t> from this program to arbitrarily large graphs?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CB927-DE21-1701-F853-D93C2D69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CF4BF-1523-022F-A15F-CCD6396B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Rules">
                <a:extLst>
                  <a:ext uri="{FF2B5EF4-FFF2-40B4-BE49-F238E27FC236}">
                    <a16:creationId xmlns:a16="http://schemas.microsoft.com/office/drawing/2014/main" id="{3FFEF21D-218F-8A57-54EC-902596C15F28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8953886"/>
                  </p:ext>
                </p:extLst>
              </p:nvPr>
            </p:nvGraphicFramePr>
            <p:xfrm>
              <a:off x="3238500" y="2593626"/>
              <a:ext cx="57150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0233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scc(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dirty="0"/>
                            <a:t>),</a:t>
                          </a:r>
                          <a:r>
                            <a:rPr lang="en-US" sz="1800" baseline="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baseline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scc(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</a:t>
                          </a:r>
                          <a:r>
                            <a:rPr lang="en-US" sz="1800" dirty="0" err="1"/>
                            <a:t>cc</a:t>
                          </a:r>
                          <a:r>
                            <a:rPr lang="en-US" sz="18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1800" dirty="0"/>
                            <a:t>),</a:t>
                          </a:r>
                          <a:r>
                            <a:rPr lang="en-US" sz="1800" baseline="0" dirty="0"/>
                            <a:t> </a:t>
                          </a:r>
                          <a:r>
                            <a:rPr lang="en-US" sz="1800" dirty="0"/>
                            <a:t>edge(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25661423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</a:t>
                          </a:r>
                          <a:r>
                            <a:rPr lang="en-US" sz="1800" dirty="0" err="1"/>
                            <a:t>cc</a:t>
                          </a:r>
                          <a:r>
                            <a:rPr lang="en-US" sz="18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1800" dirty="0"/>
                            <a:t>),</a:t>
                          </a:r>
                          <a:r>
                            <a:rPr lang="en-US" sz="1800" baseline="0" dirty="0"/>
                            <a:t> </a:t>
                          </a:r>
                          <a:r>
                            <a:rPr lang="en-US" sz="1800" dirty="0"/>
                            <a:t>edge(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3964326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</a:t>
                          </a:r>
                          <a:r>
                            <a:rPr lang="en-US" sz="1800" dirty="0" err="1"/>
                            <a:t>cc</a:t>
                          </a:r>
                          <a:r>
                            <a:rPr lang="en-US" sz="18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1800" dirty="0"/>
                            <a:t>),</a:t>
                          </a:r>
                          <a:r>
                            <a:rPr lang="en-US" sz="1800" baseline="0" dirty="0"/>
                            <a:t> </a:t>
                          </a:r>
                          <a:r>
                            <a:rPr lang="en-US" sz="1800" dirty="0"/>
                            <a:t>edge(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0580586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Rules">
                <a:extLst>
                  <a:ext uri="{FF2B5EF4-FFF2-40B4-BE49-F238E27FC236}">
                    <a16:creationId xmlns:a16="http://schemas.microsoft.com/office/drawing/2014/main" id="{3FFEF21D-218F-8A57-54EC-902596C15F28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8953886"/>
                  </p:ext>
                </p:extLst>
              </p:nvPr>
            </p:nvGraphicFramePr>
            <p:xfrm>
              <a:off x="3238500" y="2593626"/>
              <a:ext cx="57150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0233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651" t="-2778" r="-951163" b="-4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0" t="-2778" r="-354444" b="-4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2587" t="-2778" r="-631" b="-413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51" t="-102778" r="-951163" b="-3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000" t="-102778" r="-354444" b="-3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2587" t="-102778" r="-631" b="-313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51" t="-197297" r="-951163" b="-2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000" t="-197297" r="-354444" b="-2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2587" t="-197297" r="-631" b="-2054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661423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4651" t="-305556" r="-951163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0000" t="-305556" r="-354444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2587" t="-305556" r="-631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964326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651" t="-405556" r="-951163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" t="-405556" r="-354444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587" t="-405556" r="-631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80586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8515AB-8AF8-46ED-A509-A59C02ED9DE4}"/>
              </a:ext>
            </a:extLst>
          </p:cNvPr>
          <p:cNvSpPr txBox="1"/>
          <p:nvPr/>
        </p:nvSpPr>
        <p:spPr>
          <a:xfrm>
            <a:off x="3922488" y="2101183"/>
            <a:ext cx="4347024" cy="492443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r>
              <a:rPr lang="en-US" sz="2000" dirty="0"/>
              <a:t>Works in graphs with SCCs of size ≤ 3</a:t>
            </a:r>
          </a:p>
        </p:txBody>
      </p:sp>
    </p:spTree>
    <p:extLst>
      <p:ext uri="{BB962C8B-B14F-4D97-AF65-F5344CB8AC3E}">
        <p14:creationId xmlns:p14="http://schemas.microsoft.com/office/powerpoint/2010/main" val="9759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A114-76D5-55ED-C804-80FD0CFA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Architecture of a Recursive Query Synthesizer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535A18AD-434B-F197-04E1-7A9E1AE51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00661"/>
                <a:ext cx="10515600" cy="2380682"/>
              </a:xfrm>
            </p:spPr>
            <p:txBody>
              <a:bodyPr/>
              <a:lstStyle/>
              <a:p>
                <a:r>
                  <a:rPr lang="en-US" dirty="0"/>
                  <a:t>Main goal of recursive query synthesis is to </a:t>
                </a:r>
                <a:r>
                  <a:rPr lang="en-US" b="1" dirty="0">
                    <a:solidFill>
                      <a:srgbClr val="00B050"/>
                    </a:solidFill>
                  </a:rPr>
                  <a:t>generalize</a:t>
                </a:r>
              </a:p>
              <a:p>
                <a:r>
                  <a:rPr lang="en-US" dirty="0"/>
                  <a:t>If no generalization opportunities detected,</a:t>
                </a:r>
                <a:br>
                  <a:rPr lang="en-US" dirty="0"/>
                </a:br>
                <a:r>
                  <a:rPr lang="en-US" dirty="0"/>
                  <a:t>the extrapolator might return the original program unchanged</a:t>
                </a:r>
              </a:p>
              <a:p>
                <a:r>
                  <a:rPr lang="en-US" b="1" dirty="0"/>
                  <a:t>Guarantee:</a:t>
                </a:r>
                <a:r>
                  <a:rPr lang="en-US" dirty="0"/>
                  <a:t> Final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satisfies the spec</a:t>
                </a:r>
                <a:r>
                  <a:rPr lang="el-GR" i="1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535A18AD-434B-F197-04E1-7A9E1AE51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00661"/>
                <a:ext cx="10515600" cy="2380682"/>
              </a:xfrm>
              <a:blipFill>
                <a:blip r:embed="rId2"/>
                <a:stretch>
                  <a:fillRect l="-844" t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03BFD-61EC-5FD1-C688-507BBA7C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DBB4E-F8B4-E2D2-CD95-96BBDFF6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897CFD-979D-8DEB-9F34-AE73D2390A8F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1683444"/>
            <a:ext cx="10515600" cy="1848297"/>
            <a:chOff x="952173" y="1506158"/>
            <a:chExt cx="10404675" cy="18288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71C752-206F-CD69-DC11-EAC6CDD2C3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2173" y="1506158"/>
              <a:ext cx="3210046" cy="1828800"/>
              <a:chOff x="952173" y="1506158"/>
              <a:chExt cx="3803904" cy="216712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6FFDB99-9C6C-043A-E87B-744BF24146EC}"/>
                  </a:ext>
                </a:extLst>
              </p:cNvPr>
              <p:cNvSpPr/>
              <p:nvPr/>
            </p:nvSpPr>
            <p:spPr>
              <a:xfrm>
                <a:off x="952173" y="1506158"/>
                <a:ext cx="3803904" cy="2167128"/>
              </a:xfrm>
              <a:custGeom>
                <a:avLst/>
                <a:gdLst>
                  <a:gd name="connsiteX0" fmla="*/ 0 w 3244269"/>
                  <a:gd name="connsiteY0" fmla="*/ 0 h 1848297"/>
                  <a:gd name="connsiteX1" fmla="*/ 616411 w 3244269"/>
                  <a:gd name="connsiteY1" fmla="*/ 0 h 1848297"/>
                  <a:gd name="connsiteX2" fmla="*/ 1167937 w 3244269"/>
                  <a:gd name="connsiteY2" fmla="*/ 0 h 1848297"/>
                  <a:gd name="connsiteX3" fmla="*/ 1751905 w 3244269"/>
                  <a:gd name="connsiteY3" fmla="*/ 0 h 1848297"/>
                  <a:gd name="connsiteX4" fmla="*/ 2433202 w 3244269"/>
                  <a:gd name="connsiteY4" fmla="*/ 0 h 1848297"/>
                  <a:gd name="connsiteX5" fmla="*/ 3244269 w 3244269"/>
                  <a:gd name="connsiteY5" fmla="*/ 0 h 1848297"/>
                  <a:gd name="connsiteX6" fmla="*/ 3244269 w 3244269"/>
                  <a:gd name="connsiteY6" fmla="*/ 579133 h 1848297"/>
                  <a:gd name="connsiteX7" fmla="*/ 3244269 w 3244269"/>
                  <a:gd name="connsiteY7" fmla="*/ 1139783 h 1848297"/>
                  <a:gd name="connsiteX8" fmla="*/ 3244269 w 3244269"/>
                  <a:gd name="connsiteY8" fmla="*/ 1848297 h 1848297"/>
                  <a:gd name="connsiteX9" fmla="*/ 2595415 w 3244269"/>
                  <a:gd name="connsiteY9" fmla="*/ 1848297 h 1848297"/>
                  <a:gd name="connsiteX10" fmla="*/ 2011447 w 3244269"/>
                  <a:gd name="connsiteY10" fmla="*/ 1848297 h 1848297"/>
                  <a:gd name="connsiteX11" fmla="*/ 1297708 w 3244269"/>
                  <a:gd name="connsiteY11" fmla="*/ 1848297 h 1848297"/>
                  <a:gd name="connsiteX12" fmla="*/ 681296 w 3244269"/>
                  <a:gd name="connsiteY12" fmla="*/ 1848297 h 1848297"/>
                  <a:gd name="connsiteX13" fmla="*/ 0 w 3244269"/>
                  <a:gd name="connsiteY13" fmla="*/ 1848297 h 1848297"/>
                  <a:gd name="connsiteX14" fmla="*/ 0 w 3244269"/>
                  <a:gd name="connsiteY14" fmla="*/ 1213715 h 1848297"/>
                  <a:gd name="connsiteX15" fmla="*/ 0 w 3244269"/>
                  <a:gd name="connsiteY15" fmla="*/ 616099 h 1848297"/>
                  <a:gd name="connsiteX16" fmla="*/ 0 w 3244269"/>
                  <a:gd name="connsiteY16" fmla="*/ 0 h 1848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44269" h="1848297" fill="none" extrusionOk="0">
                    <a:moveTo>
                      <a:pt x="0" y="0"/>
                    </a:moveTo>
                    <a:cubicBezTo>
                      <a:pt x="182193" y="-20687"/>
                      <a:pt x="415633" y="-12960"/>
                      <a:pt x="616411" y="0"/>
                    </a:cubicBezTo>
                    <a:cubicBezTo>
                      <a:pt x="817189" y="12960"/>
                      <a:pt x="995965" y="358"/>
                      <a:pt x="1167937" y="0"/>
                    </a:cubicBezTo>
                    <a:cubicBezTo>
                      <a:pt x="1339909" y="-358"/>
                      <a:pt x="1536747" y="-7742"/>
                      <a:pt x="1751905" y="0"/>
                    </a:cubicBezTo>
                    <a:cubicBezTo>
                      <a:pt x="1967063" y="7742"/>
                      <a:pt x="2202431" y="11304"/>
                      <a:pt x="2433202" y="0"/>
                    </a:cubicBezTo>
                    <a:cubicBezTo>
                      <a:pt x="2663973" y="-11304"/>
                      <a:pt x="3041169" y="4273"/>
                      <a:pt x="3244269" y="0"/>
                    </a:cubicBezTo>
                    <a:cubicBezTo>
                      <a:pt x="3272277" y="289331"/>
                      <a:pt x="3239651" y="402919"/>
                      <a:pt x="3244269" y="579133"/>
                    </a:cubicBezTo>
                    <a:cubicBezTo>
                      <a:pt x="3248887" y="755347"/>
                      <a:pt x="3218528" y="955237"/>
                      <a:pt x="3244269" y="1139783"/>
                    </a:cubicBezTo>
                    <a:cubicBezTo>
                      <a:pt x="3270011" y="1324329"/>
                      <a:pt x="3209558" y="1663737"/>
                      <a:pt x="3244269" y="1848297"/>
                    </a:cubicBezTo>
                    <a:cubicBezTo>
                      <a:pt x="3040633" y="1825965"/>
                      <a:pt x="2904204" y="1863722"/>
                      <a:pt x="2595415" y="1848297"/>
                    </a:cubicBezTo>
                    <a:cubicBezTo>
                      <a:pt x="2286626" y="1832872"/>
                      <a:pt x="2200829" y="1841829"/>
                      <a:pt x="2011447" y="1848297"/>
                    </a:cubicBezTo>
                    <a:cubicBezTo>
                      <a:pt x="1822065" y="1854765"/>
                      <a:pt x="1611631" y="1875868"/>
                      <a:pt x="1297708" y="1848297"/>
                    </a:cubicBezTo>
                    <a:cubicBezTo>
                      <a:pt x="983785" y="1820726"/>
                      <a:pt x="953397" y="1856874"/>
                      <a:pt x="681296" y="1848297"/>
                    </a:cubicBezTo>
                    <a:cubicBezTo>
                      <a:pt x="409195" y="1839720"/>
                      <a:pt x="300923" y="1855834"/>
                      <a:pt x="0" y="1848297"/>
                    </a:cubicBezTo>
                    <a:cubicBezTo>
                      <a:pt x="-29970" y="1574088"/>
                      <a:pt x="22527" y="1365478"/>
                      <a:pt x="0" y="1213715"/>
                    </a:cubicBezTo>
                    <a:cubicBezTo>
                      <a:pt x="-22527" y="1061952"/>
                      <a:pt x="17118" y="809612"/>
                      <a:pt x="0" y="616099"/>
                    </a:cubicBezTo>
                    <a:cubicBezTo>
                      <a:pt x="-17118" y="422586"/>
                      <a:pt x="28530" y="236690"/>
                      <a:pt x="0" y="0"/>
                    </a:cubicBezTo>
                    <a:close/>
                  </a:path>
                  <a:path w="3244269" h="1848297" stroke="0" extrusionOk="0">
                    <a:moveTo>
                      <a:pt x="0" y="0"/>
                    </a:moveTo>
                    <a:cubicBezTo>
                      <a:pt x="187675" y="6736"/>
                      <a:pt x="381668" y="2136"/>
                      <a:pt x="616411" y="0"/>
                    </a:cubicBezTo>
                    <a:cubicBezTo>
                      <a:pt x="851154" y="-2136"/>
                      <a:pt x="955231" y="-8174"/>
                      <a:pt x="1167937" y="0"/>
                    </a:cubicBezTo>
                    <a:cubicBezTo>
                      <a:pt x="1380643" y="8174"/>
                      <a:pt x="1691147" y="25181"/>
                      <a:pt x="1881676" y="0"/>
                    </a:cubicBezTo>
                    <a:cubicBezTo>
                      <a:pt x="2072205" y="-25181"/>
                      <a:pt x="2305542" y="-4918"/>
                      <a:pt x="2498087" y="0"/>
                    </a:cubicBezTo>
                    <a:cubicBezTo>
                      <a:pt x="2690632" y="4918"/>
                      <a:pt x="3019451" y="-34925"/>
                      <a:pt x="3244269" y="0"/>
                    </a:cubicBezTo>
                    <a:cubicBezTo>
                      <a:pt x="3216207" y="306092"/>
                      <a:pt x="3268239" y="496816"/>
                      <a:pt x="3244269" y="653065"/>
                    </a:cubicBezTo>
                    <a:cubicBezTo>
                      <a:pt x="3220299" y="809315"/>
                      <a:pt x="3262954" y="1004377"/>
                      <a:pt x="3244269" y="1269164"/>
                    </a:cubicBezTo>
                    <a:cubicBezTo>
                      <a:pt x="3225584" y="1533951"/>
                      <a:pt x="3228290" y="1644447"/>
                      <a:pt x="3244269" y="1848297"/>
                    </a:cubicBezTo>
                    <a:cubicBezTo>
                      <a:pt x="3028242" y="1833439"/>
                      <a:pt x="2873850" y="1820393"/>
                      <a:pt x="2660301" y="1848297"/>
                    </a:cubicBezTo>
                    <a:cubicBezTo>
                      <a:pt x="2446752" y="1876201"/>
                      <a:pt x="2326411" y="1861569"/>
                      <a:pt x="2011447" y="1848297"/>
                    </a:cubicBezTo>
                    <a:cubicBezTo>
                      <a:pt x="1696483" y="1835025"/>
                      <a:pt x="1538660" y="1844357"/>
                      <a:pt x="1362593" y="1848297"/>
                    </a:cubicBezTo>
                    <a:cubicBezTo>
                      <a:pt x="1186526" y="1852237"/>
                      <a:pt x="888127" y="1837287"/>
                      <a:pt x="746182" y="1848297"/>
                    </a:cubicBezTo>
                    <a:cubicBezTo>
                      <a:pt x="604237" y="1859307"/>
                      <a:pt x="301904" y="1878430"/>
                      <a:pt x="0" y="1848297"/>
                    </a:cubicBezTo>
                    <a:cubicBezTo>
                      <a:pt x="25667" y="1707785"/>
                      <a:pt x="9604" y="1430748"/>
                      <a:pt x="0" y="1195232"/>
                    </a:cubicBezTo>
                    <a:cubicBezTo>
                      <a:pt x="-9604" y="959716"/>
                      <a:pt x="-851" y="795124"/>
                      <a:pt x="0" y="542167"/>
                    </a:cubicBezTo>
                    <a:cubicBezTo>
                      <a:pt x="851" y="289211"/>
                      <a:pt x="-9502" y="248735"/>
                      <a:pt x="0" y="0"/>
                    </a:cubicBezTo>
                    <a:close/>
                  </a:path>
                </a:pathLst>
              </a:custGeom>
              <a:ln w="19050"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F4C6183-03FB-9D30-B77C-17A2204005AB}"/>
                  </a:ext>
                </a:extLst>
              </p:cNvPr>
              <p:cNvGrpSpPr/>
              <p:nvPr/>
            </p:nvGrpSpPr>
            <p:grpSpPr>
              <a:xfrm>
                <a:off x="1022359" y="1549839"/>
                <a:ext cx="3685945" cy="1988326"/>
                <a:chOff x="5811424" y="1623554"/>
                <a:chExt cx="3685945" cy="1988326"/>
              </a:xfrm>
            </p:grpSpPr>
            <p:pic>
              <p:nvPicPr>
                <p:cNvPr id="17" name="Icon I1">
                  <a:extLst>
                    <a:ext uri="{FF2B5EF4-FFF2-40B4-BE49-F238E27FC236}">
                      <a16:creationId xmlns:a16="http://schemas.microsoft.com/office/drawing/2014/main" id="{CD62E875-B216-99C5-783A-81FC1D6B87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96000" y="2286000"/>
                  <a:ext cx="915914" cy="1143000"/>
                </a:xfrm>
                <a:prstGeom prst="rect">
                  <a:avLst/>
                </a:prstGeom>
              </p:spPr>
            </p:pic>
            <p:pic>
              <p:nvPicPr>
                <p:cNvPr id="18" name="Icon I2">
                  <a:extLst>
                    <a:ext uri="{FF2B5EF4-FFF2-40B4-BE49-F238E27FC236}">
                      <a16:creationId xmlns:a16="http://schemas.microsoft.com/office/drawing/2014/main" id="{9299B082-2ACD-8A6B-59AB-E3E4DAC4C5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90488" y="2373503"/>
                  <a:ext cx="915914" cy="1143000"/>
                </a:xfrm>
                <a:prstGeom prst="rect">
                  <a:avLst/>
                </a:prstGeom>
              </p:spPr>
            </p:pic>
            <p:pic>
              <p:nvPicPr>
                <p:cNvPr id="19" name="Icon I3">
                  <a:extLst>
                    <a:ext uri="{FF2B5EF4-FFF2-40B4-BE49-F238E27FC236}">
                      <a16:creationId xmlns:a16="http://schemas.microsoft.com/office/drawing/2014/main" id="{7B5305E9-1731-460B-4C62-1C47D835FA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81928" y="2468880"/>
                  <a:ext cx="915914" cy="11430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0" name="Label I">
                      <a:extLst>
                        <a:ext uri="{FF2B5EF4-FFF2-40B4-BE49-F238E27FC236}">
                          <a16:creationId xmlns:a16="http://schemas.microsoft.com/office/drawing/2014/main" id="{B56916F7-829E-972E-AED1-504A048B53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11424" y="1885891"/>
                      <a:ext cx="1674042" cy="4011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Input tuples, </a:t>
                      </a:r>
                      <a14:m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a14:m>
                      <a:endParaRPr lang="en-US" sz="1600" dirty="0"/>
                    </a:p>
                  </p:txBody>
                </p:sp>
              </mc:Choice>
              <mc:Fallback>
                <p:sp>
                  <p:nvSpPr>
                    <p:cNvPr id="20" name="Label I">
                      <a:extLst>
                        <a:ext uri="{FF2B5EF4-FFF2-40B4-BE49-F238E27FC236}">
                          <a16:creationId xmlns:a16="http://schemas.microsoft.com/office/drawing/2014/main" id="{B56916F7-829E-972E-AED1-504A048B533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11424" y="1885891"/>
                      <a:ext cx="1674042" cy="40118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877" t="-7407" b="-222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21" name="Texp Icon">
                  <a:extLst>
                    <a:ext uri="{FF2B5EF4-FFF2-40B4-BE49-F238E27FC236}">
                      <a16:creationId xmlns:a16="http://schemas.microsoft.com/office/drawing/2014/main" id="{D5520AB7-6824-74BD-EE4B-8DA13D8A8C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98162" y="2373503"/>
                  <a:ext cx="915914" cy="11430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2" name="Label Texp">
                      <a:extLst>
                        <a:ext uri="{FF2B5EF4-FFF2-40B4-BE49-F238E27FC236}">
                          <a16:creationId xmlns:a16="http://schemas.microsoft.com/office/drawing/2014/main" id="{8D54ADD8-1320-9CEB-DBD4-44B2C7F15B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14869" y="1623554"/>
                      <a:ext cx="1682500" cy="73292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600" dirty="0"/>
                        <a:t>Desired output, 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sub>
                          </m:sSub>
                        </m:oMath>
                      </a14:m>
                      <a:endParaRPr lang="en-US" sz="1600" dirty="0"/>
                    </a:p>
                  </p:txBody>
                </p:sp>
              </mc:Choice>
              <mc:Fallback>
                <p:sp>
                  <p:nvSpPr>
                    <p:cNvPr id="22" name="Label Texp">
                      <a:extLst>
                        <a:ext uri="{FF2B5EF4-FFF2-40B4-BE49-F238E27FC236}">
                          <a16:creationId xmlns:a16="http://schemas.microsoft.com/office/drawing/2014/main" id="{8D54ADD8-1320-9CEB-DBD4-44B2C7F15B5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14869" y="1623554"/>
                      <a:ext cx="1682500" cy="73292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4000" b="-4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2F5C6A-3AC2-61EF-5A93-D315D6317803}"/>
                </a:ext>
              </a:extLst>
            </p:cNvPr>
            <p:cNvSpPr txBox="1"/>
            <p:nvPr/>
          </p:nvSpPr>
          <p:spPr>
            <a:xfrm>
              <a:off x="5193628" y="2006569"/>
              <a:ext cx="1468331" cy="8279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91440" rIns="182880" bIns="91440" rtlCol="0" anchor="ctr">
              <a:spAutoFit/>
            </a:bodyPr>
            <a:lstStyle/>
            <a:p>
              <a:pPr algn="ctr"/>
              <a:r>
                <a:rPr lang="en-US" sz="1400" dirty="0"/>
                <a:t>Off-the-shelf </a:t>
              </a:r>
              <a:r>
                <a:rPr lang="en-US" sz="1400" dirty="0" err="1"/>
                <a:t>Nonrecursive</a:t>
              </a:r>
              <a:r>
                <a:rPr lang="en-US" sz="1400" dirty="0"/>
                <a:t> Synthesizer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A81C28-7AB7-A743-D73A-ADA7AD22D21D}"/>
                </a:ext>
              </a:extLst>
            </p:cNvPr>
            <p:cNvSpPr txBox="1"/>
            <p:nvPr/>
          </p:nvSpPr>
          <p:spPr>
            <a:xfrm>
              <a:off x="4986895" y="2834547"/>
              <a:ext cx="1881797" cy="252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EGS (Thakkar et al., PLDI 2021)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498C3E-8ED4-4364-F002-C22FD26E97A3}"/>
                </a:ext>
              </a:extLst>
            </p:cNvPr>
            <p:cNvSpPr txBox="1"/>
            <p:nvPr/>
          </p:nvSpPr>
          <p:spPr>
            <a:xfrm>
              <a:off x="7590001" y="1975555"/>
              <a:ext cx="1471086" cy="89000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91440" rIns="182880" bIns="91440" rtlCol="0" anchor="ctr">
              <a:noAutofit/>
            </a:bodyPr>
            <a:lstStyle/>
            <a:p>
              <a:pPr algn="ctr"/>
              <a:r>
                <a:rPr lang="en-US" sz="1400" dirty="0"/>
                <a:t>Extrapolation Algorithm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392BA5A-AC6E-CFE1-6E36-4EDA76A73E49}"/>
                    </a:ext>
                  </a:extLst>
                </p:cNvPr>
                <p:cNvSpPr txBox="1"/>
                <p:nvPr/>
              </p:nvSpPr>
              <p:spPr>
                <a:xfrm>
                  <a:off x="9885762" y="1975555"/>
                  <a:ext cx="1471086" cy="89000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lIns="182880" tIns="91440" rIns="182880" bIns="91440" rtlCol="0" anchor="ctr">
                  <a:noAutofit/>
                </a:bodyPr>
                <a:lstStyle/>
                <a:p>
                  <a:pPr algn="ctr"/>
                  <a:r>
                    <a:rPr lang="en-US" b="1" dirty="0">
                      <a:solidFill>
                        <a:srgbClr val="00B050"/>
                      </a:solidFill>
                    </a:rPr>
                    <a:t>(Possibly) Recursive Program,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a14:m>
                  <a:endParaRPr lang="en-US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392BA5A-AC6E-CFE1-6E36-4EDA76A73E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5762" y="1975555"/>
                  <a:ext cx="1471086" cy="890007"/>
                </a:xfrm>
                <a:prstGeom prst="rect">
                  <a:avLst/>
                </a:prstGeom>
                <a:blipFill>
                  <a:blip r:embed="rId6"/>
                  <a:stretch>
                    <a:fillRect t="-2778" b="-1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91FC782-C762-2726-0881-3613FA9EC56A}"/>
                </a:ext>
              </a:extLst>
            </p:cNvPr>
            <p:cNvCxnSpPr>
              <a:stCxn id="15" idx="3"/>
              <a:endCxn id="8" idx="1"/>
            </p:cNvCxnSpPr>
            <p:nvPr/>
          </p:nvCxnSpPr>
          <p:spPr>
            <a:xfrm>
              <a:off x="4162219" y="2420558"/>
              <a:ext cx="103140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0C656F-82E6-0DCA-2721-DB40C1AE52CF}"/>
                </a:ext>
              </a:extLst>
            </p:cNvPr>
            <p:cNvCxnSpPr>
              <a:cxnSpLocks/>
              <a:stCxn id="8" idx="3"/>
              <a:endCxn id="10" idx="1"/>
            </p:cNvCxnSpPr>
            <p:nvPr/>
          </p:nvCxnSpPr>
          <p:spPr>
            <a:xfrm>
              <a:off x="6661959" y="2420558"/>
              <a:ext cx="928042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484E396-6392-C0FE-22B7-9B9403548117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>
              <a:off x="9061087" y="2420559"/>
              <a:ext cx="82467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497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14E2-B2EA-CD19-D663-41C5D447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Structure in Graph Motifs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23956-654C-509A-1157-E777238207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5848" y="1508760"/>
                <a:ext cx="8001000" cy="4672584"/>
              </a:xfrm>
            </p:spPr>
            <p:txBody>
              <a:bodyPr/>
              <a:lstStyle/>
              <a:p>
                <a:r>
                  <a:rPr lang="en-US" dirty="0"/>
                  <a:t>EGS might produce the rule: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Hypothesis: </a:t>
                </a:r>
                <a:r>
                  <a:rPr lang="en-US" dirty="0"/>
                  <a:t>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an unrolling of some set of simpler rules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Question:</a:t>
                </a:r>
                <a:r>
                  <a:rPr lang="en-US" dirty="0"/>
                  <a:t> What patterns can we find in rule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23956-654C-509A-1157-E77723820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5848" y="1508760"/>
                <a:ext cx="8001000" cy="4672584"/>
              </a:xfrm>
              <a:blipFill>
                <a:blip r:embed="rId3"/>
                <a:stretch>
                  <a:fillRect l="-1109"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97DA4-135E-BF99-2B44-200C7E0A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7BFBD-2D60-6D59-3B36-9F663DFC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47A25A-E2EC-26C1-1209-0C2F6C24D4AB}"/>
              </a:ext>
            </a:extLst>
          </p:cNvPr>
          <p:cNvGrpSpPr>
            <a:grpSpLocks noChangeAspect="1"/>
          </p:cNvGrpSpPr>
          <p:nvPr/>
        </p:nvGrpSpPr>
        <p:grpSpPr>
          <a:xfrm>
            <a:off x="835152" y="1508760"/>
            <a:ext cx="2286000" cy="2383508"/>
            <a:chOff x="4764024" y="1673352"/>
            <a:chExt cx="3858768" cy="402336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FADB2E-8658-A66B-9E13-9EC77D0B1D0D}"/>
                </a:ext>
              </a:extLst>
            </p:cNvPr>
            <p:cNvSpPr/>
            <p:nvPr/>
          </p:nvSpPr>
          <p:spPr>
            <a:xfrm>
              <a:off x="8074152" y="3410712"/>
              <a:ext cx="548640" cy="548640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9E039A3-EA6B-1310-5CC3-634A89D32085}"/>
                </a:ext>
              </a:extLst>
            </p:cNvPr>
            <p:cNvSpPr/>
            <p:nvPr/>
          </p:nvSpPr>
          <p:spPr>
            <a:xfrm>
              <a:off x="6812280" y="5148072"/>
              <a:ext cx="548640" cy="548640"/>
            </a:xfrm>
            <a:prstGeom prst="ellipse">
              <a:avLst/>
            </a:prstGeom>
            <a:solidFill>
              <a:schemeClr val="bg2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8B1486-A795-8ABB-9E6D-37D4C5353FC3}"/>
                </a:ext>
              </a:extLst>
            </p:cNvPr>
            <p:cNvSpPr/>
            <p:nvPr/>
          </p:nvSpPr>
          <p:spPr>
            <a:xfrm>
              <a:off x="4764024" y="4489704"/>
              <a:ext cx="548640" cy="548640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702128-CE09-690A-DC5F-8DD1AC0B2088}"/>
                </a:ext>
              </a:extLst>
            </p:cNvPr>
            <p:cNvSpPr/>
            <p:nvPr/>
          </p:nvSpPr>
          <p:spPr>
            <a:xfrm>
              <a:off x="4764024" y="2331720"/>
              <a:ext cx="548640" cy="548640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044622-D205-DFE7-D85D-55C9DCFCC38C}"/>
                </a:ext>
              </a:extLst>
            </p:cNvPr>
            <p:cNvSpPr/>
            <p:nvPr/>
          </p:nvSpPr>
          <p:spPr>
            <a:xfrm>
              <a:off x="6812280" y="1673352"/>
              <a:ext cx="548640" cy="548640"/>
            </a:xfrm>
            <a:prstGeom prst="ellipse">
              <a:avLst/>
            </a:prstGeom>
            <a:solidFill>
              <a:schemeClr val="bg2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A0A12A2-8A76-5E9E-0E02-EC7460EA667A}"/>
                </a:ext>
              </a:extLst>
            </p:cNvPr>
            <p:cNvCxnSpPr>
              <a:stCxn id="11" idx="5"/>
              <a:endCxn id="7" idx="1"/>
            </p:cNvCxnSpPr>
            <p:nvPr/>
          </p:nvCxnSpPr>
          <p:spPr>
            <a:xfrm>
              <a:off x="7280574" y="2141646"/>
              <a:ext cx="873924" cy="13494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5FB99B3-9026-E33A-4AFB-FEF40E7D3C86}"/>
                </a:ext>
              </a:extLst>
            </p:cNvPr>
            <p:cNvCxnSpPr>
              <a:cxnSpLocks/>
              <a:stCxn id="7" idx="3"/>
              <a:endCxn id="8" idx="7"/>
            </p:cNvCxnSpPr>
            <p:nvPr/>
          </p:nvCxnSpPr>
          <p:spPr>
            <a:xfrm flipH="1">
              <a:off x="7280574" y="3879006"/>
              <a:ext cx="873924" cy="13494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FE2A525-C33E-42D3-F372-E3368F5535EA}"/>
                </a:ext>
              </a:extLst>
            </p:cNvPr>
            <p:cNvCxnSpPr>
              <a:cxnSpLocks/>
              <a:stCxn id="8" idx="2"/>
              <a:endCxn id="9" idx="5"/>
            </p:cNvCxnSpPr>
            <p:nvPr/>
          </p:nvCxnSpPr>
          <p:spPr>
            <a:xfrm flipH="1" flipV="1">
              <a:off x="5232318" y="4957998"/>
              <a:ext cx="1579962" cy="4643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90BEDCF-9A0D-FC29-2E21-36F41EDC948A}"/>
                </a:ext>
              </a:extLst>
            </p:cNvPr>
            <p:cNvCxnSpPr>
              <a:cxnSpLocks/>
              <a:stCxn id="9" idx="0"/>
              <a:endCxn id="10" idx="4"/>
            </p:cNvCxnSpPr>
            <p:nvPr/>
          </p:nvCxnSpPr>
          <p:spPr>
            <a:xfrm flipV="1">
              <a:off x="5038344" y="2880360"/>
              <a:ext cx="0" cy="16093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DE13290-4F33-6347-F3E8-B496F2DF4281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5312664" y="1947672"/>
              <a:ext cx="1499616" cy="65836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Rules">
                <a:extLst>
                  <a:ext uri="{FF2B5EF4-FFF2-40B4-BE49-F238E27FC236}">
                    <a16:creationId xmlns:a16="http://schemas.microsoft.com/office/drawing/2014/main" id="{5E96E6C5-D49D-A64F-07F3-789399B00302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8498936"/>
                  </p:ext>
                </p:extLst>
              </p:nvPr>
            </p:nvGraphicFramePr>
            <p:xfrm>
              <a:off x="4839444" y="2024464"/>
              <a:ext cx="5715000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0233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scc</a:t>
                          </a:r>
                          <a:r>
                            <a:rPr lang="en-US" sz="1800" dirty="0"/>
                            <a:t>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edge(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),</a:t>
                          </a:r>
                          <a:r>
                            <a:rPr lang="en-US" sz="1800" baseline="0" dirty="0"/>
                            <a:t> edge(</a:t>
                          </a:r>
                          <a:r>
                            <a:rPr lang="en-US" sz="1800" i="1" baseline="0" dirty="0"/>
                            <a:t>c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), edge(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),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dirty="0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 edge(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a</a:t>
                          </a:r>
                          <a:r>
                            <a:rPr lang="en-US" sz="1800" dirty="0"/>
                            <a:t>), edge(</a:t>
                          </a:r>
                          <a:r>
                            <a:rPr lang="en-US" sz="1800" i="1" dirty="0"/>
                            <a:t>a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Rules">
                <a:extLst>
                  <a:ext uri="{FF2B5EF4-FFF2-40B4-BE49-F238E27FC236}">
                    <a16:creationId xmlns:a16="http://schemas.microsoft.com/office/drawing/2014/main" id="{5E96E6C5-D49D-A64F-07F3-789399B00302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8498936"/>
                  </p:ext>
                </p:extLst>
              </p:nvPr>
            </p:nvGraphicFramePr>
            <p:xfrm>
              <a:off x="4839444" y="2024464"/>
              <a:ext cx="5715000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0233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326" t="-2703" r="-951163" b="-1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scc</a:t>
                          </a:r>
                          <a:r>
                            <a:rPr lang="en-US" sz="1800" dirty="0"/>
                            <a:t>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edge(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),</a:t>
                          </a:r>
                          <a:r>
                            <a:rPr lang="en-US" sz="1800" baseline="0" dirty="0"/>
                            <a:t> edge(</a:t>
                          </a:r>
                          <a:r>
                            <a:rPr lang="en-US" sz="1800" i="1" baseline="0" dirty="0"/>
                            <a:t>c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), edge(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),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dirty="0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 edge(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a</a:t>
                          </a:r>
                          <a:r>
                            <a:rPr lang="en-US" sz="1800" dirty="0"/>
                            <a:t>), edge(</a:t>
                          </a:r>
                          <a:r>
                            <a:rPr lang="en-US" sz="1800" i="1" dirty="0"/>
                            <a:t>a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707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14E2-B2EA-CD19-D663-41C5D447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Structure in Graph Motifs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23956-654C-509A-1157-E777238207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5848" y="1508760"/>
                <a:ext cx="8001000" cy="4672584"/>
              </a:xfrm>
            </p:spPr>
            <p:txBody>
              <a:bodyPr/>
              <a:lstStyle/>
              <a:p>
                <a:r>
                  <a:rPr lang="en-US" dirty="0"/>
                  <a:t>EGS might produce the rule: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Step 1:</a:t>
                </a:r>
                <a:r>
                  <a:rPr lang="en-US" dirty="0"/>
                  <a:t> Decompose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into Chomsky Normal Form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23956-654C-509A-1157-E77723820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5848" y="1508760"/>
                <a:ext cx="8001000" cy="4672584"/>
              </a:xfrm>
              <a:blipFill>
                <a:blip r:embed="rId3"/>
                <a:stretch>
                  <a:fillRect l="-1109"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97DA4-135E-BF99-2B44-200C7E0A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7BFBD-2D60-6D59-3B36-9F663DFC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47A25A-E2EC-26C1-1209-0C2F6C24D4AB}"/>
              </a:ext>
            </a:extLst>
          </p:cNvPr>
          <p:cNvGrpSpPr>
            <a:grpSpLocks noChangeAspect="1"/>
          </p:cNvGrpSpPr>
          <p:nvPr/>
        </p:nvGrpSpPr>
        <p:grpSpPr>
          <a:xfrm>
            <a:off x="835152" y="1508760"/>
            <a:ext cx="2286000" cy="2383508"/>
            <a:chOff x="4764024" y="1673352"/>
            <a:chExt cx="3858768" cy="402336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FADB2E-8658-A66B-9E13-9EC77D0B1D0D}"/>
                </a:ext>
              </a:extLst>
            </p:cNvPr>
            <p:cNvSpPr/>
            <p:nvPr/>
          </p:nvSpPr>
          <p:spPr>
            <a:xfrm>
              <a:off x="8074152" y="3410712"/>
              <a:ext cx="548640" cy="548640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9E039A3-EA6B-1310-5CC3-634A89D32085}"/>
                </a:ext>
              </a:extLst>
            </p:cNvPr>
            <p:cNvSpPr/>
            <p:nvPr/>
          </p:nvSpPr>
          <p:spPr>
            <a:xfrm>
              <a:off x="6812280" y="5148072"/>
              <a:ext cx="548640" cy="548640"/>
            </a:xfrm>
            <a:prstGeom prst="ellipse">
              <a:avLst/>
            </a:prstGeom>
            <a:solidFill>
              <a:schemeClr val="bg2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8B1486-A795-8ABB-9E6D-37D4C5353FC3}"/>
                </a:ext>
              </a:extLst>
            </p:cNvPr>
            <p:cNvSpPr/>
            <p:nvPr/>
          </p:nvSpPr>
          <p:spPr>
            <a:xfrm>
              <a:off x="4764024" y="4489704"/>
              <a:ext cx="548640" cy="548640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702128-CE09-690A-DC5F-8DD1AC0B2088}"/>
                </a:ext>
              </a:extLst>
            </p:cNvPr>
            <p:cNvSpPr/>
            <p:nvPr/>
          </p:nvSpPr>
          <p:spPr>
            <a:xfrm>
              <a:off x="4764024" y="2331720"/>
              <a:ext cx="548640" cy="548640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044622-D205-DFE7-D85D-55C9DCFCC38C}"/>
                </a:ext>
              </a:extLst>
            </p:cNvPr>
            <p:cNvSpPr/>
            <p:nvPr/>
          </p:nvSpPr>
          <p:spPr>
            <a:xfrm>
              <a:off x="6812280" y="1673352"/>
              <a:ext cx="548640" cy="548640"/>
            </a:xfrm>
            <a:prstGeom prst="ellipse">
              <a:avLst/>
            </a:prstGeom>
            <a:solidFill>
              <a:schemeClr val="bg2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A0A12A2-8A76-5E9E-0E02-EC7460EA667A}"/>
                </a:ext>
              </a:extLst>
            </p:cNvPr>
            <p:cNvCxnSpPr>
              <a:stCxn id="11" idx="5"/>
              <a:endCxn id="7" idx="1"/>
            </p:cNvCxnSpPr>
            <p:nvPr/>
          </p:nvCxnSpPr>
          <p:spPr>
            <a:xfrm>
              <a:off x="7280574" y="2141646"/>
              <a:ext cx="873924" cy="13494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5FB99B3-9026-E33A-4AFB-FEF40E7D3C86}"/>
                </a:ext>
              </a:extLst>
            </p:cNvPr>
            <p:cNvCxnSpPr>
              <a:cxnSpLocks/>
              <a:stCxn id="7" idx="3"/>
              <a:endCxn id="8" idx="7"/>
            </p:cNvCxnSpPr>
            <p:nvPr/>
          </p:nvCxnSpPr>
          <p:spPr>
            <a:xfrm flipH="1">
              <a:off x="7280574" y="3879006"/>
              <a:ext cx="873924" cy="13494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FE2A525-C33E-42D3-F372-E3368F5535EA}"/>
                </a:ext>
              </a:extLst>
            </p:cNvPr>
            <p:cNvCxnSpPr>
              <a:cxnSpLocks/>
              <a:stCxn id="8" idx="2"/>
              <a:endCxn id="9" idx="5"/>
            </p:cNvCxnSpPr>
            <p:nvPr/>
          </p:nvCxnSpPr>
          <p:spPr>
            <a:xfrm flipH="1" flipV="1">
              <a:off x="5232318" y="4957998"/>
              <a:ext cx="1579962" cy="4643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90BEDCF-9A0D-FC29-2E21-36F41EDC948A}"/>
                </a:ext>
              </a:extLst>
            </p:cNvPr>
            <p:cNvCxnSpPr>
              <a:cxnSpLocks/>
              <a:stCxn id="9" idx="0"/>
              <a:endCxn id="10" idx="4"/>
            </p:cNvCxnSpPr>
            <p:nvPr/>
          </p:nvCxnSpPr>
          <p:spPr>
            <a:xfrm flipV="1">
              <a:off x="5038344" y="2880360"/>
              <a:ext cx="0" cy="16093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DE13290-4F33-6347-F3E8-B496F2DF4281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5312664" y="1947672"/>
              <a:ext cx="1499616" cy="65836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Rules">
                <a:extLst>
                  <a:ext uri="{FF2B5EF4-FFF2-40B4-BE49-F238E27FC236}">
                    <a16:creationId xmlns:a16="http://schemas.microsoft.com/office/drawing/2014/main" id="{5E96E6C5-D49D-A64F-07F3-789399B00302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98016929"/>
                  </p:ext>
                </p:extLst>
              </p:nvPr>
            </p:nvGraphicFramePr>
            <p:xfrm>
              <a:off x="4839444" y="2024464"/>
              <a:ext cx="5715000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0233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scc</a:t>
                          </a:r>
                          <a:r>
                            <a:rPr lang="en-US" sz="1800" dirty="0"/>
                            <a:t>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edge(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),</a:t>
                          </a:r>
                          <a:r>
                            <a:rPr lang="en-US" sz="1800" baseline="0" dirty="0"/>
                            <a:t> edge(</a:t>
                          </a:r>
                          <a:r>
                            <a:rPr lang="en-US" sz="1800" i="1" baseline="0" dirty="0"/>
                            <a:t>c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), edge(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),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dirty="0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 edge(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a</a:t>
                          </a:r>
                          <a:r>
                            <a:rPr lang="en-US" sz="1800" dirty="0"/>
                            <a:t>), edge(</a:t>
                          </a:r>
                          <a:r>
                            <a:rPr lang="en-US" sz="1800" i="1" dirty="0"/>
                            <a:t>a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Rules">
                <a:extLst>
                  <a:ext uri="{FF2B5EF4-FFF2-40B4-BE49-F238E27FC236}">
                    <a16:creationId xmlns:a16="http://schemas.microsoft.com/office/drawing/2014/main" id="{5E96E6C5-D49D-A64F-07F3-789399B00302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98016929"/>
                  </p:ext>
                </p:extLst>
              </p:nvPr>
            </p:nvGraphicFramePr>
            <p:xfrm>
              <a:off x="4839444" y="2024464"/>
              <a:ext cx="5715000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0233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2326" t="-2703" r="-951163" b="-1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scc</a:t>
                          </a:r>
                          <a:r>
                            <a:rPr lang="en-US" sz="1800" dirty="0"/>
                            <a:t>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edge(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),</a:t>
                          </a:r>
                          <a:r>
                            <a:rPr lang="en-US" sz="1800" baseline="0" dirty="0"/>
                            <a:t> edge(</a:t>
                          </a:r>
                          <a:r>
                            <a:rPr lang="en-US" sz="1800" i="1" baseline="0" dirty="0"/>
                            <a:t>c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), edge(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),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1800" dirty="0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/>
                            <a:t> edge(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a</a:t>
                          </a:r>
                          <a:r>
                            <a:rPr lang="en-US" sz="1800" dirty="0"/>
                            <a:t>), edge(</a:t>
                          </a:r>
                          <a:r>
                            <a:rPr lang="en-US" sz="1800" i="1" dirty="0"/>
                            <a:t>a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Rules">
                <a:extLst>
                  <a:ext uri="{FF2B5EF4-FFF2-40B4-BE49-F238E27FC236}">
                    <a16:creationId xmlns:a16="http://schemas.microsoft.com/office/drawing/2014/main" id="{23ED7327-229E-8A84-743D-B0460D115713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5513429"/>
                  </p:ext>
                </p:extLst>
              </p:nvPr>
            </p:nvGraphicFramePr>
            <p:xfrm>
              <a:off x="5662404" y="3895344"/>
              <a:ext cx="406908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37744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scc</a:t>
                          </a:r>
                          <a:r>
                            <a:rPr lang="en-US" sz="1800" dirty="0"/>
                            <a:t>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P1(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), P2(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P3(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), P4(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P3(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P4(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), P4(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691403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P2(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P4(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), P4(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868193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P4(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 </a:t>
                          </a:r>
                          <a:r>
                            <a:rPr lang="en-US" sz="1800" dirty="0"/>
                            <a:t>edge(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22326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2" name="Rules">
                <a:extLst>
                  <a:ext uri="{FF2B5EF4-FFF2-40B4-BE49-F238E27FC236}">
                    <a16:creationId xmlns:a16="http://schemas.microsoft.com/office/drawing/2014/main" id="{23ED7327-229E-8A84-743D-B0460D115713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5513429"/>
                  </p:ext>
                </p:extLst>
              </p:nvPr>
            </p:nvGraphicFramePr>
            <p:xfrm>
              <a:off x="5662404" y="3895344"/>
              <a:ext cx="406908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37744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2326" t="-2778" r="-651163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scc</a:t>
                          </a:r>
                          <a:r>
                            <a:rPr lang="en-US" sz="1800" dirty="0"/>
                            <a:t>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P1(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), P2(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2326" t="-102778" r="-651163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P3(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), P4(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2326" t="-197297" r="-651163" b="-2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P3(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P4(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), P4(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691403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2326" t="-305556" r="-651163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P2(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P4(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), P4(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868193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326" t="-405556" r="-651163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P4(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 </a:t>
                          </a:r>
                          <a:r>
                            <a:rPr lang="en-US" sz="1800" dirty="0"/>
                            <a:t>edge(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22326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DB197D8D-C842-0D63-EA4F-084EBD5D7FA4}"/>
              </a:ext>
            </a:extLst>
          </p:cNvPr>
          <p:cNvSpPr/>
          <p:nvPr/>
        </p:nvSpPr>
        <p:spPr>
          <a:xfrm>
            <a:off x="835152" y="4803114"/>
            <a:ext cx="4206240" cy="1358221"/>
          </a:xfrm>
          <a:prstGeom prst="wedgeRectCallout">
            <a:avLst>
              <a:gd name="adj1" fmla="val 58551"/>
              <a:gd name="adj2" fmla="val -92277"/>
            </a:avLst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91440" rIns="182880" bIns="9144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Still a </a:t>
            </a:r>
            <a:r>
              <a:rPr lang="en-US" dirty="0" err="1"/>
              <a:t>nonrecursive</a:t>
            </a:r>
            <a:r>
              <a:rPr lang="en-US" dirty="0"/>
              <a:t> query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Forcibly added invented predicates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Normalization allows us to “</a:t>
            </a:r>
            <a:r>
              <a:rPr lang="en-US" b="1" i="1" dirty="0"/>
              <a:t>see</a:t>
            </a:r>
            <a:r>
              <a:rPr lang="en-US" dirty="0"/>
              <a:t>” its internal structure</a:t>
            </a:r>
          </a:p>
        </p:txBody>
      </p:sp>
    </p:spTree>
    <p:extLst>
      <p:ext uri="{BB962C8B-B14F-4D97-AF65-F5344CB8AC3E}">
        <p14:creationId xmlns:p14="http://schemas.microsoft.com/office/powerpoint/2010/main" val="148613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8EAB-E285-A0AC-B52F-681FD952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Structure in Graph Motifs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A3A13-B2BF-5DCE-572B-F959BE473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848" y="1508760"/>
            <a:ext cx="8001000" cy="467258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Insight:</a:t>
            </a:r>
            <a:r>
              <a:rPr lang="en-US" dirty="0"/>
              <a:t> If these rules are an unrolling of a recursive program, then some of predicates must be the same</a:t>
            </a:r>
          </a:p>
          <a:p>
            <a:r>
              <a:rPr lang="en-US" b="1" dirty="0"/>
              <a:t>So:</a:t>
            </a:r>
            <a:r>
              <a:rPr lang="en-US" dirty="0"/>
              <a:t> Let’s merge predicates into equivalence classes?</a:t>
            </a:r>
          </a:p>
          <a:p>
            <a:pPr marL="0" indent="0" algn="ctr">
              <a:buNone/>
            </a:pPr>
            <a:r>
              <a:rPr lang="en-US" dirty="0"/>
              <a:t>{ P1, P2, P3, P4} ↦ S1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44070-BFBC-6782-AF3D-CE253A17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3B7E6-4C3B-C143-F1F8-CA3BF3ED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92D49D-0734-423D-F2C0-B58F313706D5}"/>
              </a:ext>
            </a:extLst>
          </p:cNvPr>
          <p:cNvGrpSpPr>
            <a:grpSpLocks noChangeAspect="1"/>
          </p:cNvGrpSpPr>
          <p:nvPr/>
        </p:nvGrpSpPr>
        <p:grpSpPr>
          <a:xfrm>
            <a:off x="835152" y="1508760"/>
            <a:ext cx="2286000" cy="2383508"/>
            <a:chOff x="4764024" y="1673352"/>
            <a:chExt cx="3858768" cy="402336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79CDE2C-8535-9CEB-7C6C-CF698184049E}"/>
                </a:ext>
              </a:extLst>
            </p:cNvPr>
            <p:cNvSpPr/>
            <p:nvPr/>
          </p:nvSpPr>
          <p:spPr>
            <a:xfrm>
              <a:off x="8074152" y="3410712"/>
              <a:ext cx="548640" cy="548640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B57A4F-B355-8197-8ADA-9A7B15A7B630}"/>
                </a:ext>
              </a:extLst>
            </p:cNvPr>
            <p:cNvSpPr/>
            <p:nvPr/>
          </p:nvSpPr>
          <p:spPr>
            <a:xfrm>
              <a:off x="6812280" y="5148072"/>
              <a:ext cx="548640" cy="548640"/>
            </a:xfrm>
            <a:prstGeom prst="ellipse">
              <a:avLst/>
            </a:prstGeom>
            <a:solidFill>
              <a:schemeClr val="bg2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EDB86C-9B83-384C-9643-135395A4CBBA}"/>
                </a:ext>
              </a:extLst>
            </p:cNvPr>
            <p:cNvSpPr/>
            <p:nvPr/>
          </p:nvSpPr>
          <p:spPr>
            <a:xfrm>
              <a:off x="4764024" y="4489704"/>
              <a:ext cx="548640" cy="548640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D7790D5-8876-C127-131A-3799244DE8FF}"/>
                </a:ext>
              </a:extLst>
            </p:cNvPr>
            <p:cNvSpPr/>
            <p:nvPr/>
          </p:nvSpPr>
          <p:spPr>
            <a:xfrm>
              <a:off x="4764024" y="2331720"/>
              <a:ext cx="548640" cy="548640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FD24C72-7689-B506-1DB0-000475714B46}"/>
                </a:ext>
              </a:extLst>
            </p:cNvPr>
            <p:cNvSpPr/>
            <p:nvPr/>
          </p:nvSpPr>
          <p:spPr>
            <a:xfrm>
              <a:off x="6812280" y="1673352"/>
              <a:ext cx="548640" cy="548640"/>
            </a:xfrm>
            <a:prstGeom prst="ellipse">
              <a:avLst/>
            </a:prstGeom>
            <a:solidFill>
              <a:schemeClr val="bg2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4A67647-A4BA-F76B-7E60-195B0C29EC6A}"/>
                </a:ext>
              </a:extLst>
            </p:cNvPr>
            <p:cNvCxnSpPr>
              <a:stCxn id="11" idx="5"/>
              <a:endCxn id="7" idx="1"/>
            </p:cNvCxnSpPr>
            <p:nvPr/>
          </p:nvCxnSpPr>
          <p:spPr>
            <a:xfrm>
              <a:off x="7280574" y="2141646"/>
              <a:ext cx="873924" cy="13494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71F78C-A86D-2B1C-BE89-1315DEE77DFA}"/>
                </a:ext>
              </a:extLst>
            </p:cNvPr>
            <p:cNvCxnSpPr>
              <a:cxnSpLocks/>
              <a:stCxn id="7" idx="3"/>
              <a:endCxn id="8" idx="7"/>
            </p:cNvCxnSpPr>
            <p:nvPr/>
          </p:nvCxnSpPr>
          <p:spPr>
            <a:xfrm flipH="1">
              <a:off x="7280574" y="3879006"/>
              <a:ext cx="873924" cy="13494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4EDCFCE-5895-E079-2FB1-6DAA725B4185}"/>
                </a:ext>
              </a:extLst>
            </p:cNvPr>
            <p:cNvCxnSpPr>
              <a:cxnSpLocks/>
              <a:stCxn id="8" idx="2"/>
              <a:endCxn id="9" idx="5"/>
            </p:cNvCxnSpPr>
            <p:nvPr/>
          </p:nvCxnSpPr>
          <p:spPr>
            <a:xfrm flipH="1" flipV="1">
              <a:off x="5232318" y="4957998"/>
              <a:ext cx="1579962" cy="4643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DFB6933-96DB-AB65-0743-DFD0BD331BFF}"/>
                </a:ext>
              </a:extLst>
            </p:cNvPr>
            <p:cNvCxnSpPr>
              <a:cxnSpLocks/>
              <a:stCxn id="9" idx="0"/>
              <a:endCxn id="10" idx="4"/>
            </p:cNvCxnSpPr>
            <p:nvPr/>
          </p:nvCxnSpPr>
          <p:spPr>
            <a:xfrm flipV="1">
              <a:off x="5038344" y="2880360"/>
              <a:ext cx="0" cy="16093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0512C20-8B85-D9C7-8DB3-65777EDFD1D9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5312664" y="1947672"/>
              <a:ext cx="1499616" cy="65836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Rules">
                <a:extLst>
                  <a:ext uri="{FF2B5EF4-FFF2-40B4-BE49-F238E27FC236}">
                    <a16:creationId xmlns:a16="http://schemas.microsoft.com/office/drawing/2014/main" id="{03E9AC0E-DC8E-EF22-4B57-1E39A3981A83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7555483"/>
                  </p:ext>
                </p:extLst>
              </p:nvPr>
            </p:nvGraphicFramePr>
            <p:xfrm>
              <a:off x="3355848" y="1508760"/>
              <a:ext cx="3886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scc</a:t>
                          </a:r>
                          <a:r>
                            <a:rPr lang="en-US" sz="1800" dirty="0"/>
                            <a:t>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P1(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), P2(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P3(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), P4(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P3(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P4(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), P4(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691403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P2(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P4(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), P4(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868193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P4(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 </a:t>
                          </a:r>
                          <a:r>
                            <a:rPr lang="en-US" sz="1800" dirty="0"/>
                            <a:t>edge(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22326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Rules">
                <a:extLst>
                  <a:ext uri="{FF2B5EF4-FFF2-40B4-BE49-F238E27FC236}">
                    <a16:creationId xmlns:a16="http://schemas.microsoft.com/office/drawing/2014/main" id="{03E9AC0E-DC8E-EF22-4B57-1E39A3981A83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7555483"/>
                  </p:ext>
                </p:extLst>
              </p:nvPr>
            </p:nvGraphicFramePr>
            <p:xfrm>
              <a:off x="3355848" y="1508760"/>
              <a:ext cx="3886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326" t="-2778" r="-618605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scc</a:t>
                          </a:r>
                          <a:r>
                            <a:rPr lang="en-US" sz="1800" dirty="0"/>
                            <a:t>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P1(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), P2(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326" t="-102778" r="-618605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P3(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), P4(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326" t="-197297" r="-618605" b="-2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P3(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P4(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), P4(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691403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326" t="-305556" r="-618605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P2(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P4(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), P4(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868193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26" t="-405556" r="-618605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P4(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 </a:t>
                          </a:r>
                          <a:r>
                            <a:rPr lang="en-US" sz="1800" dirty="0"/>
                            <a:t>edge(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223268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4509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8EAB-E285-A0AC-B52F-681FD952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Structure in Graph Motifs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A3A13-B2BF-5DCE-572B-F959BE473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848" y="1508760"/>
            <a:ext cx="8001000" cy="467258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44070-BFBC-6782-AF3D-CE253A17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3B7E6-4C3B-C143-F1F8-CA3BF3ED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92D49D-0734-423D-F2C0-B58F313706D5}"/>
              </a:ext>
            </a:extLst>
          </p:cNvPr>
          <p:cNvGrpSpPr>
            <a:grpSpLocks noChangeAspect="1"/>
          </p:cNvGrpSpPr>
          <p:nvPr/>
        </p:nvGrpSpPr>
        <p:grpSpPr>
          <a:xfrm>
            <a:off x="835152" y="1508760"/>
            <a:ext cx="2286000" cy="2383508"/>
            <a:chOff x="4764024" y="1673352"/>
            <a:chExt cx="3858768" cy="402336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79CDE2C-8535-9CEB-7C6C-CF698184049E}"/>
                </a:ext>
              </a:extLst>
            </p:cNvPr>
            <p:cNvSpPr/>
            <p:nvPr/>
          </p:nvSpPr>
          <p:spPr>
            <a:xfrm>
              <a:off x="8074152" y="3410712"/>
              <a:ext cx="548640" cy="548640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B57A4F-B355-8197-8ADA-9A7B15A7B630}"/>
                </a:ext>
              </a:extLst>
            </p:cNvPr>
            <p:cNvSpPr/>
            <p:nvPr/>
          </p:nvSpPr>
          <p:spPr>
            <a:xfrm>
              <a:off x="6812280" y="5148072"/>
              <a:ext cx="548640" cy="548640"/>
            </a:xfrm>
            <a:prstGeom prst="ellipse">
              <a:avLst/>
            </a:prstGeom>
            <a:solidFill>
              <a:schemeClr val="bg2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EDB86C-9B83-384C-9643-135395A4CBBA}"/>
                </a:ext>
              </a:extLst>
            </p:cNvPr>
            <p:cNvSpPr/>
            <p:nvPr/>
          </p:nvSpPr>
          <p:spPr>
            <a:xfrm>
              <a:off x="4764024" y="4489704"/>
              <a:ext cx="548640" cy="548640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D7790D5-8876-C127-131A-3799244DE8FF}"/>
                </a:ext>
              </a:extLst>
            </p:cNvPr>
            <p:cNvSpPr/>
            <p:nvPr/>
          </p:nvSpPr>
          <p:spPr>
            <a:xfrm>
              <a:off x="4764024" y="2331720"/>
              <a:ext cx="548640" cy="548640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FD24C72-7689-B506-1DB0-000475714B46}"/>
                </a:ext>
              </a:extLst>
            </p:cNvPr>
            <p:cNvSpPr/>
            <p:nvPr/>
          </p:nvSpPr>
          <p:spPr>
            <a:xfrm>
              <a:off x="6812280" y="1673352"/>
              <a:ext cx="548640" cy="548640"/>
            </a:xfrm>
            <a:prstGeom prst="ellipse">
              <a:avLst/>
            </a:prstGeom>
            <a:solidFill>
              <a:schemeClr val="bg2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4A67647-A4BA-F76B-7E60-195B0C29EC6A}"/>
                </a:ext>
              </a:extLst>
            </p:cNvPr>
            <p:cNvCxnSpPr>
              <a:stCxn id="11" idx="5"/>
              <a:endCxn id="7" idx="1"/>
            </p:cNvCxnSpPr>
            <p:nvPr/>
          </p:nvCxnSpPr>
          <p:spPr>
            <a:xfrm>
              <a:off x="7280574" y="2141646"/>
              <a:ext cx="873924" cy="13494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71F78C-A86D-2B1C-BE89-1315DEE77DFA}"/>
                </a:ext>
              </a:extLst>
            </p:cNvPr>
            <p:cNvCxnSpPr>
              <a:cxnSpLocks/>
              <a:stCxn id="7" idx="3"/>
              <a:endCxn id="8" idx="7"/>
            </p:cNvCxnSpPr>
            <p:nvPr/>
          </p:nvCxnSpPr>
          <p:spPr>
            <a:xfrm flipH="1">
              <a:off x="7280574" y="3879006"/>
              <a:ext cx="873924" cy="13494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4EDCFCE-5895-E079-2FB1-6DAA725B4185}"/>
                </a:ext>
              </a:extLst>
            </p:cNvPr>
            <p:cNvCxnSpPr>
              <a:cxnSpLocks/>
              <a:stCxn id="8" idx="2"/>
              <a:endCxn id="9" idx="5"/>
            </p:cNvCxnSpPr>
            <p:nvPr/>
          </p:nvCxnSpPr>
          <p:spPr>
            <a:xfrm flipH="1" flipV="1">
              <a:off x="5232318" y="4957998"/>
              <a:ext cx="1579962" cy="4643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DFB6933-96DB-AB65-0743-DFD0BD331BFF}"/>
                </a:ext>
              </a:extLst>
            </p:cNvPr>
            <p:cNvCxnSpPr>
              <a:cxnSpLocks/>
              <a:stCxn id="9" idx="0"/>
              <a:endCxn id="10" idx="4"/>
            </p:cNvCxnSpPr>
            <p:nvPr/>
          </p:nvCxnSpPr>
          <p:spPr>
            <a:xfrm flipV="1">
              <a:off x="5038344" y="2880360"/>
              <a:ext cx="0" cy="16093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0512C20-8B85-D9C7-8DB3-65777EDFD1D9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5312664" y="1947672"/>
              <a:ext cx="1499616" cy="65836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Rules">
                <a:extLst>
                  <a:ext uri="{FF2B5EF4-FFF2-40B4-BE49-F238E27FC236}">
                    <a16:creationId xmlns:a16="http://schemas.microsoft.com/office/drawing/2014/main" id="{03E9AC0E-DC8E-EF22-4B57-1E39A3981A83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9641342"/>
                  </p:ext>
                </p:extLst>
              </p:nvPr>
            </p:nvGraphicFramePr>
            <p:xfrm>
              <a:off x="3355848" y="1508760"/>
              <a:ext cx="3886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scc</a:t>
                          </a:r>
                          <a:r>
                            <a:rPr lang="en-US" sz="1800" dirty="0"/>
                            <a:t>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P1(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), P2(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P3(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), P4(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P3(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P4(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), P4(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691403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P2(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P4(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), P4(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868193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P4(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 </a:t>
                          </a:r>
                          <a:r>
                            <a:rPr lang="en-US" sz="1800" dirty="0"/>
                            <a:t>edge(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22326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Rules">
                <a:extLst>
                  <a:ext uri="{FF2B5EF4-FFF2-40B4-BE49-F238E27FC236}">
                    <a16:creationId xmlns:a16="http://schemas.microsoft.com/office/drawing/2014/main" id="{03E9AC0E-DC8E-EF22-4B57-1E39A3981A83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9641342"/>
                  </p:ext>
                </p:extLst>
              </p:nvPr>
            </p:nvGraphicFramePr>
            <p:xfrm>
              <a:off x="3355848" y="1508760"/>
              <a:ext cx="3886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326" t="-2778" r="-618605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scc</a:t>
                          </a:r>
                          <a:r>
                            <a:rPr lang="en-US" sz="1800" dirty="0"/>
                            <a:t>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P1(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), P2(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326" t="-102778" r="-618605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P3(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), P4(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326" t="-197297" r="-618605" b="-2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P3(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P4(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), P4(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691403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326" t="-305556" r="-618605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P2(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P4(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), P4(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868193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26" t="-405556" r="-618605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P4(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 </a:t>
                          </a:r>
                          <a:r>
                            <a:rPr lang="en-US" sz="1800" dirty="0"/>
                            <a:t>edge(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22326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5426758-5C89-D3A0-FD77-BB920A8481BD}"/>
              </a:ext>
            </a:extLst>
          </p:cNvPr>
          <p:cNvSpPr txBox="1"/>
          <p:nvPr/>
        </p:nvSpPr>
        <p:spPr>
          <a:xfrm>
            <a:off x="5968091" y="4078360"/>
            <a:ext cx="2776514" cy="49244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91440" rIns="182880" bIns="91440">
            <a:spAutoFit/>
          </a:bodyPr>
          <a:lstStyle/>
          <a:p>
            <a:pPr marL="0" indent="0" algn="ctr">
              <a:buNone/>
            </a:pPr>
            <a:r>
              <a:rPr lang="en-US" sz="2000" dirty="0"/>
              <a:t>{ P1, P2, P3, P4} ↦ S1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Rules">
                <a:extLst>
                  <a:ext uri="{FF2B5EF4-FFF2-40B4-BE49-F238E27FC236}">
                    <a16:creationId xmlns:a16="http://schemas.microsoft.com/office/drawing/2014/main" id="{144EEF91-9DDB-5D5E-7F92-219D8A1A0C6B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8194346"/>
                  </p:ext>
                </p:extLst>
              </p:nvPr>
            </p:nvGraphicFramePr>
            <p:xfrm>
              <a:off x="7467600" y="1508760"/>
              <a:ext cx="3886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scc</a:t>
                          </a:r>
                          <a:r>
                            <a:rPr lang="en-US" sz="1800" dirty="0"/>
                            <a:t>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S1(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), S1(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S1(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), S1(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S1(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), S1(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691403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S1(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S1(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), S1(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868193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S1(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 </a:t>
                          </a:r>
                          <a:r>
                            <a:rPr lang="en-US" sz="1800" dirty="0"/>
                            <a:t>edge(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22326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Rules">
                <a:extLst>
                  <a:ext uri="{FF2B5EF4-FFF2-40B4-BE49-F238E27FC236}">
                    <a16:creationId xmlns:a16="http://schemas.microsoft.com/office/drawing/2014/main" id="{144EEF91-9DDB-5D5E-7F92-219D8A1A0C6B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8194346"/>
                  </p:ext>
                </p:extLst>
              </p:nvPr>
            </p:nvGraphicFramePr>
            <p:xfrm>
              <a:off x="7467600" y="1508760"/>
              <a:ext cx="3886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326" t="-2778" r="-616279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scc</a:t>
                          </a:r>
                          <a:r>
                            <a:rPr lang="en-US" sz="1800" dirty="0"/>
                            <a:t>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S1(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), S1(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326" t="-102778" r="-616279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S1(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), S1(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326" t="-197297" r="-616279" b="-2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S1(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), S1(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691403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326" t="-305556" r="-616279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S1(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S1(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), S1(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868193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26" t="-405556" r="-616279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S1(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 </a:t>
                          </a:r>
                          <a:r>
                            <a:rPr lang="en-US" sz="1800" dirty="0"/>
                            <a:t>edge(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223268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449A6846-FB40-D0BF-400F-0B8086C66382}"/>
              </a:ext>
            </a:extLst>
          </p:cNvPr>
          <p:cNvCxnSpPr>
            <a:cxnSpLocks/>
            <a:stCxn id="17" idx="2"/>
            <a:endCxn id="19" idx="1"/>
          </p:cNvCxnSpPr>
          <p:nvPr/>
        </p:nvCxnSpPr>
        <p:spPr>
          <a:xfrm rot="16200000" flipH="1">
            <a:off x="5368608" y="3725099"/>
            <a:ext cx="529822" cy="66914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D6D50618-5778-82C4-102C-0BD5EB240A12}"/>
              </a:ext>
            </a:extLst>
          </p:cNvPr>
          <p:cNvCxnSpPr>
            <a:cxnSpLocks/>
            <a:stCxn id="19" idx="3"/>
            <a:endCxn id="20" idx="2"/>
          </p:cNvCxnSpPr>
          <p:nvPr/>
        </p:nvCxnSpPr>
        <p:spPr>
          <a:xfrm flipV="1">
            <a:off x="8744605" y="3794760"/>
            <a:ext cx="666095" cy="52982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011ACFB-8511-54C8-AA99-E098876AEB74}"/>
              </a:ext>
            </a:extLst>
          </p:cNvPr>
          <p:cNvSpPr txBox="1"/>
          <p:nvPr/>
        </p:nvSpPr>
        <p:spPr>
          <a:xfrm>
            <a:off x="6159648" y="4570803"/>
            <a:ext cx="23934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82880" tIns="91440" rIns="182880" bIns="91440">
            <a:spAutoFit/>
          </a:bodyPr>
          <a:lstStyle/>
          <a:p>
            <a:pPr marL="0" indent="0" algn="ctr">
              <a:buNone/>
            </a:pPr>
            <a:r>
              <a:rPr lang="en-US" dirty="0"/>
              <a:t>Predicate unification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82B1C1-2020-E9BE-6167-ED596AEBA4CA}"/>
              </a:ext>
            </a:extLst>
          </p:cNvPr>
          <p:cNvGrpSpPr/>
          <p:nvPr/>
        </p:nvGrpSpPr>
        <p:grpSpPr>
          <a:xfrm>
            <a:off x="7476744" y="682825"/>
            <a:ext cx="3877056" cy="2650271"/>
            <a:chOff x="7476744" y="682825"/>
            <a:chExt cx="3877056" cy="26502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2A426D7-C8AC-9A6B-6F10-A625D2157914}"/>
                </a:ext>
              </a:extLst>
            </p:cNvPr>
            <p:cNvSpPr/>
            <p:nvPr/>
          </p:nvSpPr>
          <p:spPr>
            <a:xfrm>
              <a:off x="7476744" y="2061302"/>
              <a:ext cx="3877056" cy="1271794"/>
            </a:xfrm>
            <a:prstGeom prst="rect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ular Callout 32">
              <a:extLst>
                <a:ext uri="{FF2B5EF4-FFF2-40B4-BE49-F238E27FC236}">
                  <a16:creationId xmlns:a16="http://schemas.microsoft.com/office/drawing/2014/main" id="{4E9C326C-9693-240B-ABF9-8BD72E5AD655}"/>
                </a:ext>
              </a:extLst>
            </p:cNvPr>
            <p:cNvSpPr/>
            <p:nvPr/>
          </p:nvSpPr>
          <p:spPr>
            <a:xfrm>
              <a:off x="8342616" y="682825"/>
              <a:ext cx="3011184" cy="612648"/>
            </a:xfrm>
            <a:prstGeom prst="wedgeRectCallout">
              <a:avLst>
                <a:gd name="adj1" fmla="val -21174"/>
                <a:gd name="adj2" fmla="val 161444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These rules are identical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02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8EAB-E285-A0AC-B52F-681FD952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Structure in Graph Motifs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544070-BFBC-6782-AF3D-CE253A17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3B7E6-4C3B-C143-F1F8-CA3BF3ED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992D49D-0734-423D-F2C0-B58F313706D5}"/>
              </a:ext>
            </a:extLst>
          </p:cNvPr>
          <p:cNvGrpSpPr>
            <a:grpSpLocks noChangeAspect="1"/>
          </p:cNvGrpSpPr>
          <p:nvPr/>
        </p:nvGrpSpPr>
        <p:grpSpPr>
          <a:xfrm>
            <a:off x="835152" y="1508760"/>
            <a:ext cx="2286000" cy="2383508"/>
            <a:chOff x="4764024" y="1673352"/>
            <a:chExt cx="3858768" cy="402336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79CDE2C-8535-9CEB-7C6C-CF698184049E}"/>
                </a:ext>
              </a:extLst>
            </p:cNvPr>
            <p:cNvSpPr/>
            <p:nvPr/>
          </p:nvSpPr>
          <p:spPr>
            <a:xfrm>
              <a:off x="8074152" y="3410712"/>
              <a:ext cx="548640" cy="548640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B57A4F-B355-8197-8ADA-9A7B15A7B630}"/>
                </a:ext>
              </a:extLst>
            </p:cNvPr>
            <p:cNvSpPr/>
            <p:nvPr/>
          </p:nvSpPr>
          <p:spPr>
            <a:xfrm>
              <a:off x="6812280" y="5148072"/>
              <a:ext cx="548640" cy="548640"/>
            </a:xfrm>
            <a:prstGeom prst="ellipse">
              <a:avLst/>
            </a:prstGeom>
            <a:solidFill>
              <a:schemeClr val="bg2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EDB86C-9B83-384C-9643-135395A4CBBA}"/>
                </a:ext>
              </a:extLst>
            </p:cNvPr>
            <p:cNvSpPr/>
            <p:nvPr/>
          </p:nvSpPr>
          <p:spPr>
            <a:xfrm>
              <a:off x="4764024" y="4489704"/>
              <a:ext cx="548640" cy="548640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c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D7790D5-8876-C127-131A-3799244DE8FF}"/>
                </a:ext>
              </a:extLst>
            </p:cNvPr>
            <p:cNvSpPr/>
            <p:nvPr/>
          </p:nvSpPr>
          <p:spPr>
            <a:xfrm>
              <a:off x="4764024" y="2331720"/>
              <a:ext cx="548640" cy="548640"/>
            </a:xfrm>
            <a:prstGeom prst="ellipse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d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FD24C72-7689-B506-1DB0-000475714B46}"/>
                </a:ext>
              </a:extLst>
            </p:cNvPr>
            <p:cNvSpPr/>
            <p:nvPr/>
          </p:nvSpPr>
          <p:spPr>
            <a:xfrm>
              <a:off x="6812280" y="1673352"/>
              <a:ext cx="548640" cy="548640"/>
            </a:xfrm>
            <a:prstGeom prst="ellipse">
              <a:avLst/>
            </a:prstGeom>
            <a:solidFill>
              <a:schemeClr val="bg2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>
              <a:noAutofit/>
            </a:bodyPr>
            <a:lstStyle/>
            <a:p>
              <a:pPr algn="ctr"/>
              <a:r>
                <a:rPr lang="en-US" i="1" dirty="0"/>
                <a:t>e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4A67647-A4BA-F76B-7E60-195B0C29EC6A}"/>
                </a:ext>
              </a:extLst>
            </p:cNvPr>
            <p:cNvCxnSpPr>
              <a:stCxn id="11" idx="5"/>
              <a:endCxn id="7" idx="1"/>
            </p:cNvCxnSpPr>
            <p:nvPr/>
          </p:nvCxnSpPr>
          <p:spPr>
            <a:xfrm>
              <a:off x="7280574" y="2141646"/>
              <a:ext cx="873924" cy="13494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71F78C-A86D-2B1C-BE89-1315DEE77DFA}"/>
                </a:ext>
              </a:extLst>
            </p:cNvPr>
            <p:cNvCxnSpPr>
              <a:cxnSpLocks/>
              <a:stCxn id="7" idx="3"/>
              <a:endCxn id="8" idx="7"/>
            </p:cNvCxnSpPr>
            <p:nvPr/>
          </p:nvCxnSpPr>
          <p:spPr>
            <a:xfrm flipH="1">
              <a:off x="7280574" y="3879006"/>
              <a:ext cx="873924" cy="134941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4EDCFCE-5895-E079-2FB1-6DAA725B4185}"/>
                </a:ext>
              </a:extLst>
            </p:cNvPr>
            <p:cNvCxnSpPr>
              <a:cxnSpLocks/>
              <a:stCxn id="8" idx="2"/>
              <a:endCxn id="9" idx="5"/>
            </p:cNvCxnSpPr>
            <p:nvPr/>
          </p:nvCxnSpPr>
          <p:spPr>
            <a:xfrm flipH="1" flipV="1">
              <a:off x="5232318" y="4957998"/>
              <a:ext cx="1579962" cy="4643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DFB6933-96DB-AB65-0743-DFD0BD331BFF}"/>
                </a:ext>
              </a:extLst>
            </p:cNvPr>
            <p:cNvCxnSpPr>
              <a:cxnSpLocks/>
              <a:stCxn id="9" idx="0"/>
              <a:endCxn id="10" idx="4"/>
            </p:cNvCxnSpPr>
            <p:nvPr/>
          </p:nvCxnSpPr>
          <p:spPr>
            <a:xfrm flipV="1">
              <a:off x="5038344" y="2880360"/>
              <a:ext cx="0" cy="16093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0512C20-8B85-D9C7-8DB3-65777EDFD1D9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 flipV="1">
              <a:off x="5312664" y="1947672"/>
              <a:ext cx="1499616" cy="65836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Rules">
                <a:extLst>
                  <a:ext uri="{FF2B5EF4-FFF2-40B4-BE49-F238E27FC236}">
                    <a16:creationId xmlns:a16="http://schemas.microsoft.com/office/drawing/2014/main" id="{03E9AC0E-DC8E-EF22-4B57-1E39A3981A83}"/>
                  </a:ext>
                </a:extLst>
              </p:cNvPr>
              <p:cNvGraphicFramePr>
                <a:graphicFrameLocks noGrp="1" noChangeAspect="1"/>
              </p:cNvGraphicFramePr>
              <p:nvPr/>
            </p:nvGraphicFramePr>
            <p:xfrm>
              <a:off x="3355848" y="1508760"/>
              <a:ext cx="3886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scc</a:t>
                          </a:r>
                          <a:r>
                            <a:rPr lang="en-US" sz="1800" dirty="0"/>
                            <a:t>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P1(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), P2(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P3(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), P4(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P3(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P4(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), P4(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691403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P2(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P4(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), P4(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868193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P4(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 </a:t>
                          </a:r>
                          <a:r>
                            <a:rPr lang="en-US" sz="1800" dirty="0"/>
                            <a:t>edge(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22326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Rules">
                <a:extLst>
                  <a:ext uri="{FF2B5EF4-FFF2-40B4-BE49-F238E27FC236}">
                    <a16:creationId xmlns:a16="http://schemas.microsoft.com/office/drawing/2014/main" id="{03E9AC0E-DC8E-EF22-4B57-1E39A3981A83}"/>
                  </a:ext>
                </a:extLst>
              </p:cNvPr>
              <p:cNvGraphicFramePr>
                <a:graphicFrameLocks noGrp="1" noChangeAspect="1"/>
              </p:cNvGraphicFramePr>
              <p:nvPr/>
            </p:nvGraphicFramePr>
            <p:xfrm>
              <a:off x="3355848" y="1508760"/>
              <a:ext cx="3886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326" t="-2778" r="-618605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scc</a:t>
                          </a:r>
                          <a:r>
                            <a:rPr lang="en-US" sz="1800" dirty="0"/>
                            <a:t>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P1(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), P2(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326" t="-102778" r="-618605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P3(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), P4(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326" t="-197297" r="-618605" b="-2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P3(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P4(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), P4(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691403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326" t="-305556" r="-618605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P2(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P4(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), P4(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868193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26" t="-405556" r="-618605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P4(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 </a:t>
                          </a:r>
                          <a:r>
                            <a:rPr lang="en-US" sz="1800" dirty="0"/>
                            <a:t>edge(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22326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5426758-5C89-D3A0-FD77-BB920A8481BD}"/>
              </a:ext>
            </a:extLst>
          </p:cNvPr>
          <p:cNvSpPr txBox="1"/>
          <p:nvPr/>
        </p:nvSpPr>
        <p:spPr>
          <a:xfrm>
            <a:off x="5968091" y="4078360"/>
            <a:ext cx="2776514" cy="492443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91440" rIns="182880" bIns="91440">
            <a:spAutoFit/>
          </a:bodyPr>
          <a:lstStyle/>
          <a:p>
            <a:pPr marL="0" indent="0" algn="ctr">
              <a:buNone/>
            </a:pPr>
            <a:r>
              <a:rPr lang="en-US" sz="2000" dirty="0"/>
              <a:t>{ P1, P2, P3, P4} ↦ S1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Rules">
                <a:extLst>
                  <a:ext uri="{FF2B5EF4-FFF2-40B4-BE49-F238E27FC236}">
                    <a16:creationId xmlns:a16="http://schemas.microsoft.com/office/drawing/2014/main" id="{144EEF91-9DDB-5D5E-7F92-219D8A1A0C6B}"/>
                  </a:ext>
                </a:extLst>
              </p:cNvPr>
              <p:cNvGraphicFramePr>
                <a:graphicFrameLocks noGrp="1" noChangeAspect="1"/>
              </p:cNvGraphicFramePr>
              <p:nvPr/>
            </p:nvGraphicFramePr>
            <p:xfrm>
              <a:off x="7467600" y="1508760"/>
              <a:ext cx="3886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scc</a:t>
                          </a:r>
                          <a:r>
                            <a:rPr lang="en-US" sz="1800" dirty="0"/>
                            <a:t>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S1(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), S1(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S1(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), S1(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S1(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), S1(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691403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S1(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S1(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), S1(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868193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18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S1(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 </a:t>
                          </a:r>
                          <a:r>
                            <a:rPr lang="en-US" sz="1800" dirty="0"/>
                            <a:t>edge(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22326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Rules">
                <a:extLst>
                  <a:ext uri="{FF2B5EF4-FFF2-40B4-BE49-F238E27FC236}">
                    <a16:creationId xmlns:a16="http://schemas.microsoft.com/office/drawing/2014/main" id="{144EEF91-9DDB-5D5E-7F92-219D8A1A0C6B}"/>
                  </a:ext>
                </a:extLst>
              </p:cNvPr>
              <p:cNvGraphicFramePr>
                <a:graphicFrameLocks noGrp="1" noChangeAspect="1"/>
              </p:cNvGraphicFramePr>
              <p:nvPr/>
            </p:nvGraphicFramePr>
            <p:xfrm>
              <a:off x="7467600" y="1508760"/>
              <a:ext cx="3886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1945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326" t="-2778" r="-616279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err="1"/>
                            <a:t>scc</a:t>
                          </a:r>
                          <a:r>
                            <a:rPr lang="en-US" sz="1800" dirty="0"/>
                            <a:t>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S1(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), S1(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326" t="-102778" r="-616279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S1(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), S1(</a:t>
                          </a:r>
                          <a:r>
                            <a:rPr lang="en-US" sz="1800" i="1" baseline="0" dirty="0"/>
                            <a:t>d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326" t="-197297" r="-616279" b="-2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S1(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), S1(</a:t>
                          </a:r>
                          <a:r>
                            <a:rPr lang="en-US" sz="1800" i="1" dirty="0"/>
                            <a:t>c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06914032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2326" t="-305556" r="-616279" b="-1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S1(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b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</a:t>
                          </a:r>
                          <a:r>
                            <a:rPr lang="en-US" sz="1800" dirty="0"/>
                            <a:t> </a:t>
                          </a:r>
                          <a:r>
                            <a:rPr lang="en-US" sz="1800" baseline="0" dirty="0"/>
                            <a:t>S1(</a:t>
                          </a:r>
                          <a:r>
                            <a:rPr lang="en-US" sz="1800" i="1" baseline="0" dirty="0"/>
                            <a:t>e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), S1(</a:t>
                          </a:r>
                          <a:r>
                            <a:rPr lang="en-US" sz="1800" i="1" baseline="0" dirty="0"/>
                            <a:t>a</a:t>
                          </a:r>
                          <a:r>
                            <a:rPr lang="en-US" sz="1800" baseline="0" dirty="0"/>
                            <a:t>, </a:t>
                          </a:r>
                          <a:r>
                            <a:rPr lang="en-US" sz="1800" i="1" baseline="0" dirty="0"/>
                            <a:t>b</a:t>
                          </a:r>
                          <a:r>
                            <a:rPr lang="en-US" sz="1800" baseline="0" dirty="0"/>
                            <a:t>).</a:t>
                          </a:r>
                          <a:endParaRPr lang="en-US" sz="1800" dirty="0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8681938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26" t="-405556" r="-616279" b="-13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/>
                            <a:t>S1(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1800" dirty="0"/>
                            <a:t>፦ </a:t>
                          </a:r>
                          <a:r>
                            <a:rPr lang="en-US" sz="1800" dirty="0"/>
                            <a:t>edge(</a:t>
                          </a:r>
                          <a:r>
                            <a:rPr lang="en-US" sz="1800" i="1" dirty="0"/>
                            <a:t>d</a:t>
                          </a:r>
                          <a:r>
                            <a:rPr lang="en-US" sz="1800" dirty="0"/>
                            <a:t>, </a:t>
                          </a:r>
                          <a:r>
                            <a:rPr lang="en-US" sz="1800" i="1" dirty="0"/>
                            <a:t>e</a:t>
                          </a:r>
                          <a:r>
                            <a:rPr lang="en-US" sz="18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8223268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449A6846-FB40-D0BF-400F-0B8086C66382}"/>
              </a:ext>
            </a:extLst>
          </p:cNvPr>
          <p:cNvCxnSpPr>
            <a:cxnSpLocks/>
            <a:stCxn id="17" idx="2"/>
            <a:endCxn id="19" idx="1"/>
          </p:cNvCxnSpPr>
          <p:nvPr/>
        </p:nvCxnSpPr>
        <p:spPr>
          <a:xfrm rot="16200000" flipH="1">
            <a:off x="5368608" y="3725099"/>
            <a:ext cx="529822" cy="66914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D6D50618-5778-82C4-102C-0BD5EB240A12}"/>
              </a:ext>
            </a:extLst>
          </p:cNvPr>
          <p:cNvCxnSpPr>
            <a:cxnSpLocks/>
            <a:stCxn id="19" idx="3"/>
            <a:endCxn id="20" idx="2"/>
          </p:cNvCxnSpPr>
          <p:nvPr/>
        </p:nvCxnSpPr>
        <p:spPr>
          <a:xfrm flipV="1">
            <a:off x="8744605" y="3794760"/>
            <a:ext cx="666095" cy="52982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011ACFB-8511-54C8-AA99-E098876AEB74}"/>
              </a:ext>
            </a:extLst>
          </p:cNvPr>
          <p:cNvSpPr txBox="1"/>
          <p:nvPr/>
        </p:nvSpPr>
        <p:spPr>
          <a:xfrm>
            <a:off x="6159648" y="4570803"/>
            <a:ext cx="239340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82880" tIns="91440" rIns="182880" bIns="91440">
            <a:spAutoFit/>
          </a:bodyPr>
          <a:lstStyle/>
          <a:p>
            <a:pPr marL="0" indent="0" algn="ctr">
              <a:buNone/>
            </a:pPr>
            <a:r>
              <a:rPr lang="en-US" dirty="0"/>
              <a:t>Predicate unification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82B1C1-2020-E9BE-6167-ED596AEBA4CA}"/>
              </a:ext>
            </a:extLst>
          </p:cNvPr>
          <p:cNvGrpSpPr/>
          <p:nvPr/>
        </p:nvGrpSpPr>
        <p:grpSpPr>
          <a:xfrm>
            <a:off x="7476744" y="682825"/>
            <a:ext cx="3877056" cy="2650271"/>
            <a:chOff x="7476744" y="682825"/>
            <a:chExt cx="3877056" cy="26502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2A426D7-C8AC-9A6B-6F10-A625D2157914}"/>
                </a:ext>
              </a:extLst>
            </p:cNvPr>
            <p:cNvSpPr/>
            <p:nvPr/>
          </p:nvSpPr>
          <p:spPr>
            <a:xfrm>
              <a:off x="7476744" y="2061302"/>
              <a:ext cx="3877056" cy="1271794"/>
            </a:xfrm>
            <a:prstGeom prst="rect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ular Callout 32">
              <a:extLst>
                <a:ext uri="{FF2B5EF4-FFF2-40B4-BE49-F238E27FC236}">
                  <a16:creationId xmlns:a16="http://schemas.microsoft.com/office/drawing/2014/main" id="{4E9C326C-9693-240B-ABF9-8BD72E5AD655}"/>
                </a:ext>
              </a:extLst>
            </p:cNvPr>
            <p:cNvSpPr/>
            <p:nvPr/>
          </p:nvSpPr>
          <p:spPr>
            <a:xfrm>
              <a:off x="8342616" y="682825"/>
              <a:ext cx="3011184" cy="612648"/>
            </a:xfrm>
            <a:prstGeom prst="wedgeRectCallout">
              <a:avLst>
                <a:gd name="adj1" fmla="val -21174"/>
                <a:gd name="adj2" fmla="val 161444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These rules are identical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983FBDA-75EB-2B22-91BF-A93F08331C5C}"/>
              </a:ext>
            </a:extLst>
          </p:cNvPr>
          <p:cNvSpPr/>
          <p:nvPr/>
        </p:nvSpPr>
        <p:spPr>
          <a:xfrm>
            <a:off x="7525512" y="2363056"/>
            <a:ext cx="3794760" cy="91964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87BD1034-F3F2-42FE-8ED1-90F45AC839F6}"/>
              </a:ext>
            </a:extLst>
          </p:cNvPr>
          <p:cNvSpPr/>
          <p:nvPr/>
        </p:nvSpPr>
        <p:spPr>
          <a:xfrm>
            <a:off x="8342616" y="5036087"/>
            <a:ext cx="3011184" cy="858038"/>
          </a:xfrm>
          <a:prstGeom prst="wedgeRectCallout">
            <a:avLst>
              <a:gd name="adj1" fmla="val 7487"/>
              <a:gd name="adj2" fmla="val -18340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rules find SCCs in arbitrarily large graphs!</a:t>
            </a:r>
          </a:p>
        </p:txBody>
      </p:sp>
    </p:spTree>
    <p:extLst>
      <p:ext uri="{BB962C8B-B14F-4D97-AF65-F5344CB8AC3E}">
        <p14:creationId xmlns:p14="http://schemas.microsoft.com/office/powerpoint/2010/main" val="15971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8EF5-ED89-B5D2-C792-452CC57D0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Predicate Unification Go Wrong?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0D903-38FA-CFA6-95AD-7D91508B48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Given:</a:t>
                </a:r>
                <a:endParaRPr lang="en-US" dirty="0"/>
              </a:p>
              <a:p>
                <a:pPr lvl="1"/>
                <a:r>
                  <a:rPr lang="en-US" dirty="0"/>
                  <a:t>Seed </a:t>
                </a:r>
                <a:r>
                  <a:rPr lang="en-US" dirty="0" err="1"/>
                  <a:t>nonrecursive</a:t>
                </a:r>
                <a:r>
                  <a:rPr lang="en-US" dirty="0"/>
                  <a:t> program P such that 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Unification map </a:t>
                </a:r>
                <a:r>
                  <a:rPr lang="en-US" dirty="0"/>
                  <a:t>M</a:t>
                </a:r>
                <a:r>
                  <a:rPr lang="en-US" b="0" dirty="0"/>
                  <a:t> such that M(P) = S</a:t>
                </a:r>
              </a:p>
              <a:p>
                <a:endParaRPr lang="en-US" dirty="0"/>
              </a:p>
              <a:p>
                <a:r>
                  <a:rPr lang="en-US" b="1" dirty="0"/>
                  <a:t>Theorem:</a:t>
                </a:r>
                <a:r>
                  <a:rPr lang="en-US" dirty="0"/>
                  <a:t> For all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</a:t>
                </a:r>
                <a:r>
                  <a:rPr lang="am-ET" dirty="0"/>
                  <a:t>⟦</a:t>
                </a:r>
                <a:r>
                  <a:rPr lang="en-US" dirty="0"/>
                  <a:t>P</a:t>
                </a:r>
                <a:r>
                  <a:rPr lang="am-ET" dirty="0"/>
                  <a:t>⟧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) ⊇ </a:t>
                </a:r>
                <a:r>
                  <a:rPr lang="am-ET" dirty="0"/>
                  <a:t>⟦</a:t>
                </a:r>
                <a:r>
                  <a:rPr lang="en-US" dirty="0"/>
                  <a:t>S</a:t>
                </a:r>
                <a:r>
                  <a:rPr lang="am-ET" dirty="0"/>
                  <a:t>⟧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Possible Problem:</a:t>
                </a:r>
                <a:r>
                  <a:rPr lang="en-US" dirty="0"/>
                  <a:t> What if </a:t>
                </a:r>
                <a:r>
                  <a:rPr lang="am-ET" dirty="0"/>
                  <a:t>⟦</a:t>
                </a:r>
                <a:r>
                  <a:rPr lang="en-US" dirty="0"/>
                  <a:t>S</a:t>
                </a:r>
                <a:r>
                  <a:rPr lang="am-ET" dirty="0"/>
                  <a:t>⟧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) contains undesirable tuples?</a:t>
                </a:r>
              </a:p>
              <a:p>
                <a:r>
                  <a:rPr lang="en-US" dirty="0"/>
                  <a:t>Analyze </a:t>
                </a:r>
                <a:r>
                  <a:rPr lang="en-US" b="1" dirty="0">
                    <a:solidFill>
                      <a:schemeClr val="accent1"/>
                    </a:solidFill>
                  </a:rPr>
                  <a:t>provenance map</a:t>
                </a:r>
                <a:r>
                  <a:rPr lang="en-US" dirty="0"/>
                  <a:t> for undesired tuple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bad</a:t>
                </a:r>
                <a:r>
                  <a:rPr lang="en-US" dirty="0"/>
                  <a:t> ∈ </a:t>
                </a:r>
                <a:r>
                  <a:rPr lang="am-ET" dirty="0"/>
                  <a:t>⟦</a:t>
                </a:r>
                <a:r>
                  <a:rPr lang="en-US" dirty="0"/>
                  <a:t>S</a:t>
                </a:r>
                <a:r>
                  <a:rPr lang="am-ET" dirty="0"/>
                  <a:t>⟧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) 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00D903-38FA-CFA6-95AD-7D91508B4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A1C3F-74AD-4CB3-683D-ADBF65FC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9BF1D-7B87-AF04-0910-BC8A5AB9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DC91FD-D21B-468D-EE02-A342C27211DC}"/>
              </a:ext>
            </a:extLst>
          </p:cNvPr>
          <p:cNvGrpSpPr>
            <a:grpSpLocks noChangeAspect="1"/>
          </p:cNvGrpSpPr>
          <p:nvPr/>
        </p:nvGrpSpPr>
        <p:grpSpPr>
          <a:xfrm>
            <a:off x="8109531" y="1508760"/>
            <a:ext cx="3244269" cy="1848297"/>
            <a:chOff x="952173" y="1506158"/>
            <a:chExt cx="3803904" cy="21671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4A9F5D-06AF-51E8-E2ED-C61419E8C238}"/>
                </a:ext>
              </a:extLst>
            </p:cNvPr>
            <p:cNvSpPr/>
            <p:nvPr/>
          </p:nvSpPr>
          <p:spPr>
            <a:xfrm>
              <a:off x="952173" y="1506158"/>
              <a:ext cx="3803904" cy="2167128"/>
            </a:xfrm>
            <a:custGeom>
              <a:avLst/>
              <a:gdLst>
                <a:gd name="connsiteX0" fmla="*/ 0 w 3244269"/>
                <a:gd name="connsiteY0" fmla="*/ 0 h 1848297"/>
                <a:gd name="connsiteX1" fmla="*/ 616411 w 3244269"/>
                <a:gd name="connsiteY1" fmla="*/ 0 h 1848297"/>
                <a:gd name="connsiteX2" fmla="*/ 1167937 w 3244269"/>
                <a:gd name="connsiteY2" fmla="*/ 0 h 1848297"/>
                <a:gd name="connsiteX3" fmla="*/ 1751905 w 3244269"/>
                <a:gd name="connsiteY3" fmla="*/ 0 h 1848297"/>
                <a:gd name="connsiteX4" fmla="*/ 2433202 w 3244269"/>
                <a:gd name="connsiteY4" fmla="*/ 0 h 1848297"/>
                <a:gd name="connsiteX5" fmla="*/ 3244269 w 3244269"/>
                <a:gd name="connsiteY5" fmla="*/ 0 h 1848297"/>
                <a:gd name="connsiteX6" fmla="*/ 3244269 w 3244269"/>
                <a:gd name="connsiteY6" fmla="*/ 579133 h 1848297"/>
                <a:gd name="connsiteX7" fmla="*/ 3244269 w 3244269"/>
                <a:gd name="connsiteY7" fmla="*/ 1139783 h 1848297"/>
                <a:gd name="connsiteX8" fmla="*/ 3244269 w 3244269"/>
                <a:gd name="connsiteY8" fmla="*/ 1848297 h 1848297"/>
                <a:gd name="connsiteX9" fmla="*/ 2595415 w 3244269"/>
                <a:gd name="connsiteY9" fmla="*/ 1848297 h 1848297"/>
                <a:gd name="connsiteX10" fmla="*/ 2011447 w 3244269"/>
                <a:gd name="connsiteY10" fmla="*/ 1848297 h 1848297"/>
                <a:gd name="connsiteX11" fmla="*/ 1297708 w 3244269"/>
                <a:gd name="connsiteY11" fmla="*/ 1848297 h 1848297"/>
                <a:gd name="connsiteX12" fmla="*/ 681296 w 3244269"/>
                <a:gd name="connsiteY12" fmla="*/ 1848297 h 1848297"/>
                <a:gd name="connsiteX13" fmla="*/ 0 w 3244269"/>
                <a:gd name="connsiteY13" fmla="*/ 1848297 h 1848297"/>
                <a:gd name="connsiteX14" fmla="*/ 0 w 3244269"/>
                <a:gd name="connsiteY14" fmla="*/ 1213715 h 1848297"/>
                <a:gd name="connsiteX15" fmla="*/ 0 w 3244269"/>
                <a:gd name="connsiteY15" fmla="*/ 616099 h 1848297"/>
                <a:gd name="connsiteX16" fmla="*/ 0 w 3244269"/>
                <a:gd name="connsiteY16" fmla="*/ 0 h 184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4269" h="1848297" fill="none" extrusionOk="0">
                  <a:moveTo>
                    <a:pt x="0" y="0"/>
                  </a:moveTo>
                  <a:cubicBezTo>
                    <a:pt x="182193" y="-20687"/>
                    <a:pt x="415633" y="-12960"/>
                    <a:pt x="616411" y="0"/>
                  </a:cubicBezTo>
                  <a:cubicBezTo>
                    <a:pt x="817189" y="12960"/>
                    <a:pt x="995965" y="358"/>
                    <a:pt x="1167937" y="0"/>
                  </a:cubicBezTo>
                  <a:cubicBezTo>
                    <a:pt x="1339909" y="-358"/>
                    <a:pt x="1536747" y="-7742"/>
                    <a:pt x="1751905" y="0"/>
                  </a:cubicBezTo>
                  <a:cubicBezTo>
                    <a:pt x="1967063" y="7742"/>
                    <a:pt x="2202431" y="11304"/>
                    <a:pt x="2433202" y="0"/>
                  </a:cubicBezTo>
                  <a:cubicBezTo>
                    <a:pt x="2663973" y="-11304"/>
                    <a:pt x="3041169" y="4273"/>
                    <a:pt x="3244269" y="0"/>
                  </a:cubicBezTo>
                  <a:cubicBezTo>
                    <a:pt x="3272277" y="289331"/>
                    <a:pt x="3239651" y="402919"/>
                    <a:pt x="3244269" y="579133"/>
                  </a:cubicBezTo>
                  <a:cubicBezTo>
                    <a:pt x="3248887" y="755347"/>
                    <a:pt x="3218528" y="955237"/>
                    <a:pt x="3244269" y="1139783"/>
                  </a:cubicBezTo>
                  <a:cubicBezTo>
                    <a:pt x="3270011" y="1324329"/>
                    <a:pt x="3209558" y="1663737"/>
                    <a:pt x="3244269" y="1848297"/>
                  </a:cubicBezTo>
                  <a:cubicBezTo>
                    <a:pt x="3040633" y="1825965"/>
                    <a:pt x="2904204" y="1863722"/>
                    <a:pt x="2595415" y="1848297"/>
                  </a:cubicBezTo>
                  <a:cubicBezTo>
                    <a:pt x="2286626" y="1832872"/>
                    <a:pt x="2200829" y="1841829"/>
                    <a:pt x="2011447" y="1848297"/>
                  </a:cubicBezTo>
                  <a:cubicBezTo>
                    <a:pt x="1822065" y="1854765"/>
                    <a:pt x="1611631" y="1875868"/>
                    <a:pt x="1297708" y="1848297"/>
                  </a:cubicBezTo>
                  <a:cubicBezTo>
                    <a:pt x="983785" y="1820726"/>
                    <a:pt x="953397" y="1856874"/>
                    <a:pt x="681296" y="1848297"/>
                  </a:cubicBezTo>
                  <a:cubicBezTo>
                    <a:pt x="409195" y="1839720"/>
                    <a:pt x="300923" y="1855834"/>
                    <a:pt x="0" y="1848297"/>
                  </a:cubicBezTo>
                  <a:cubicBezTo>
                    <a:pt x="-29970" y="1574088"/>
                    <a:pt x="22527" y="1365478"/>
                    <a:pt x="0" y="1213715"/>
                  </a:cubicBezTo>
                  <a:cubicBezTo>
                    <a:pt x="-22527" y="1061952"/>
                    <a:pt x="17118" y="809612"/>
                    <a:pt x="0" y="616099"/>
                  </a:cubicBezTo>
                  <a:cubicBezTo>
                    <a:pt x="-17118" y="422586"/>
                    <a:pt x="28530" y="236690"/>
                    <a:pt x="0" y="0"/>
                  </a:cubicBezTo>
                  <a:close/>
                </a:path>
                <a:path w="3244269" h="1848297" stroke="0" extrusionOk="0">
                  <a:moveTo>
                    <a:pt x="0" y="0"/>
                  </a:moveTo>
                  <a:cubicBezTo>
                    <a:pt x="187675" y="6736"/>
                    <a:pt x="381668" y="2136"/>
                    <a:pt x="616411" y="0"/>
                  </a:cubicBezTo>
                  <a:cubicBezTo>
                    <a:pt x="851154" y="-2136"/>
                    <a:pt x="955231" y="-8174"/>
                    <a:pt x="1167937" y="0"/>
                  </a:cubicBezTo>
                  <a:cubicBezTo>
                    <a:pt x="1380643" y="8174"/>
                    <a:pt x="1691147" y="25181"/>
                    <a:pt x="1881676" y="0"/>
                  </a:cubicBezTo>
                  <a:cubicBezTo>
                    <a:pt x="2072205" y="-25181"/>
                    <a:pt x="2305542" y="-4918"/>
                    <a:pt x="2498087" y="0"/>
                  </a:cubicBezTo>
                  <a:cubicBezTo>
                    <a:pt x="2690632" y="4918"/>
                    <a:pt x="3019451" y="-34925"/>
                    <a:pt x="3244269" y="0"/>
                  </a:cubicBezTo>
                  <a:cubicBezTo>
                    <a:pt x="3216207" y="306092"/>
                    <a:pt x="3268239" y="496816"/>
                    <a:pt x="3244269" y="653065"/>
                  </a:cubicBezTo>
                  <a:cubicBezTo>
                    <a:pt x="3220299" y="809315"/>
                    <a:pt x="3262954" y="1004377"/>
                    <a:pt x="3244269" y="1269164"/>
                  </a:cubicBezTo>
                  <a:cubicBezTo>
                    <a:pt x="3225584" y="1533951"/>
                    <a:pt x="3228290" y="1644447"/>
                    <a:pt x="3244269" y="1848297"/>
                  </a:cubicBezTo>
                  <a:cubicBezTo>
                    <a:pt x="3028242" y="1833439"/>
                    <a:pt x="2873850" y="1820393"/>
                    <a:pt x="2660301" y="1848297"/>
                  </a:cubicBezTo>
                  <a:cubicBezTo>
                    <a:pt x="2446752" y="1876201"/>
                    <a:pt x="2326411" y="1861569"/>
                    <a:pt x="2011447" y="1848297"/>
                  </a:cubicBezTo>
                  <a:cubicBezTo>
                    <a:pt x="1696483" y="1835025"/>
                    <a:pt x="1538660" y="1844357"/>
                    <a:pt x="1362593" y="1848297"/>
                  </a:cubicBezTo>
                  <a:cubicBezTo>
                    <a:pt x="1186526" y="1852237"/>
                    <a:pt x="888127" y="1837287"/>
                    <a:pt x="746182" y="1848297"/>
                  </a:cubicBezTo>
                  <a:cubicBezTo>
                    <a:pt x="604237" y="1859307"/>
                    <a:pt x="301904" y="1878430"/>
                    <a:pt x="0" y="1848297"/>
                  </a:cubicBezTo>
                  <a:cubicBezTo>
                    <a:pt x="25667" y="1707785"/>
                    <a:pt x="9604" y="1430748"/>
                    <a:pt x="0" y="1195232"/>
                  </a:cubicBezTo>
                  <a:cubicBezTo>
                    <a:pt x="-9604" y="959716"/>
                    <a:pt x="-851" y="795124"/>
                    <a:pt x="0" y="542167"/>
                  </a:cubicBezTo>
                  <a:cubicBezTo>
                    <a:pt x="851" y="289211"/>
                    <a:pt x="-9502" y="248735"/>
                    <a:pt x="0" y="0"/>
                  </a:cubicBezTo>
                  <a:close/>
                </a:path>
              </a:pathLst>
            </a:custGeom>
            <a:ln w="19050"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F567522-DA30-A0C6-AD55-1E9BB6D44EB1}"/>
                </a:ext>
              </a:extLst>
            </p:cNvPr>
            <p:cNvGrpSpPr/>
            <p:nvPr/>
          </p:nvGrpSpPr>
          <p:grpSpPr>
            <a:xfrm>
              <a:off x="1022359" y="1549839"/>
              <a:ext cx="3685945" cy="1988326"/>
              <a:chOff x="5811424" y="1623554"/>
              <a:chExt cx="3685945" cy="1988326"/>
            </a:xfrm>
          </p:grpSpPr>
          <p:pic>
            <p:nvPicPr>
              <p:cNvPr id="11" name="Icon I1">
                <a:extLst>
                  <a:ext uri="{FF2B5EF4-FFF2-40B4-BE49-F238E27FC236}">
                    <a16:creationId xmlns:a16="http://schemas.microsoft.com/office/drawing/2014/main" id="{401591F8-36D1-CAC7-C908-547AA9AE9D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0" y="2286000"/>
                <a:ext cx="915914" cy="1143000"/>
              </a:xfrm>
              <a:prstGeom prst="rect">
                <a:avLst/>
              </a:prstGeom>
            </p:spPr>
          </p:pic>
          <p:pic>
            <p:nvPicPr>
              <p:cNvPr id="12" name="Icon I2">
                <a:extLst>
                  <a:ext uri="{FF2B5EF4-FFF2-40B4-BE49-F238E27FC236}">
                    <a16:creationId xmlns:a16="http://schemas.microsoft.com/office/drawing/2014/main" id="{3DE95AA0-8E53-9C36-E3DD-622DAFA4B5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0488" y="2373503"/>
                <a:ext cx="915914" cy="1143000"/>
              </a:xfrm>
              <a:prstGeom prst="rect">
                <a:avLst/>
              </a:prstGeom>
            </p:spPr>
          </p:pic>
          <p:pic>
            <p:nvPicPr>
              <p:cNvPr id="13" name="Icon I3">
                <a:extLst>
                  <a:ext uri="{FF2B5EF4-FFF2-40B4-BE49-F238E27FC236}">
                    <a16:creationId xmlns:a16="http://schemas.microsoft.com/office/drawing/2014/main" id="{8DB8D74C-670E-1E11-D8E8-7585C44BF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1928" y="2468880"/>
                <a:ext cx="915914" cy="1143000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Label I">
                    <a:extLst>
                      <a:ext uri="{FF2B5EF4-FFF2-40B4-BE49-F238E27FC236}">
                        <a16:creationId xmlns:a16="http://schemas.microsoft.com/office/drawing/2014/main" id="{55DDC464-958E-8A68-D554-3B1F1FAB0E67}"/>
                      </a:ext>
                    </a:extLst>
                  </p:cNvPr>
                  <p:cNvSpPr txBox="1"/>
                  <p:nvPr/>
                </p:nvSpPr>
                <p:spPr>
                  <a:xfrm>
                    <a:off x="5811424" y="1885891"/>
                    <a:ext cx="1674042" cy="4011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Input tuples, </a:t>
                    </a:r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14" name="Label I">
                    <a:extLst>
                      <a:ext uri="{FF2B5EF4-FFF2-40B4-BE49-F238E27FC236}">
                        <a16:creationId xmlns:a16="http://schemas.microsoft.com/office/drawing/2014/main" id="{55DDC464-958E-8A68-D554-3B1F1FAB0E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1424" y="1885891"/>
                    <a:ext cx="1674042" cy="4011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770" t="-7143" b="-17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5" name="Texp Icon">
                <a:extLst>
                  <a:ext uri="{FF2B5EF4-FFF2-40B4-BE49-F238E27FC236}">
                    <a16:creationId xmlns:a16="http://schemas.microsoft.com/office/drawing/2014/main" id="{1FA98F2E-CE81-0006-34C1-22DEA9ABC1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8162" y="2373503"/>
                <a:ext cx="915914" cy="1143000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Label Texp">
                    <a:extLst>
                      <a:ext uri="{FF2B5EF4-FFF2-40B4-BE49-F238E27FC236}">
                        <a16:creationId xmlns:a16="http://schemas.microsoft.com/office/drawing/2014/main" id="{FADEA9C1-246A-9746-91AF-5F63D4367D60}"/>
                      </a:ext>
                    </a:extLst>
                  </p:cNvPr>
                  <p:cNvSpPr txBox="1"/>
                  <p:nvPr/>
                </p:nvSpPr>
                <p:spPr>
                  <a:xfrm>
                    <a:off x="7814869" y="1623554"/>
                    <a:ext cx="1682500" cy="7329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Desired output,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sub>
                        </m:sSub>
                      </m:oMath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16" name="Label Texp">
                    <a:extLst>
                      <a:ext uri="{FF2B5EF4-FFF2-40B4-BE49-F238E27FC236}">
                        <a16:creationId xmlns:a16="http://schemas.microsoft.com/office/drawing/2014/main" id="{FADEA9C1-246A-9746-91AF-5F63D4367D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4869" y="1623554"/>
                    <a:ext cx="1682500" cy="73292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000" b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657D2131-5654-FCC1-D238-0660B121A0BD}"/>
              </a:ext>
            </a:extLst>
          </p:cNvPr>
          <p:cNvSpPr/>
          <p:nvPr/>
        </p:nvSpPr>
        <p:spPr>
          <a:xfrm>
            <a:off x="1623317" y="5349240"/>
            <a:ext cx="3657600" cy="612648"/>
          </a:xfrm>
          <a:prstGeom prst="wedgeRectCallout">
            <a:avLst>
              <a:gd name="adj1" fmla="val -9316"/>
              <a:gd name="adj2" fmla="val -1253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dirty="0"/>
              <a:t>“</a:t>
            </a:r>
            <a:r>
              <a:rPr lang="en-US" i="1" dirty="0"/>
              <a:t>Reason</a:t>
            </a:r>
            <a:r>
              <a:rPr lang="en-US" dirty="0"/>
              <a:t>” for </a:t>
            </a:r>
            <a:r>
              <a:rPr lang="en-US" dirty="0" err="1"/>
              <a:t>t</a:t>
            </a:r>
            <a:r>
              <a:rPr lang="en-US" baseline="-25000" dirty="0" err="1"/>
              <a:t>bad</a:t>
            </a:r>
            <a:r>
              <a:rPr lang="en-US" dirty="0"/>
              <a:t> to be produced</a:t>
            </a:r>
          </a:p>
        </p:txBody>
      </p:sp>
    </p:spTree>
    <p:extLst>
      <p:ext uri="{BB962C8B-B14F-4D97-AF65-F5344CB8AC3E}">
        <p14:creationId xmlns:p14="http://schemas.microsoft.com/office/powerpoint/2010/main" val="284788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2731E-26F2-A942-82C5-8AE57967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Predicate Unification Goes Wrong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8AB318-CA17-4A2E-7A10-82CA75C15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2AA64-EC5C-6A86-A0E0-7CF57BE4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Rules">
                <a:extLst>
                  <a:ext uri="{FF2B5EF4-FFF2-40B4-BE49-F238E27FC236}">
                    <a16:creationId xmlns:a16="http://schemas.microsoft.com/office/drawing/2014/main" id="{5439E353-4DFD-3C55-26C0-D9CE0EEF2B2C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3241725"/>
                  </p:ext>
                </p:extLst>
              </p:nvPr>
            </p:nvGraphicFramePr>
            <p:xfrm>
              <a:off x="6778752" y="1508760"/>
              <a:ext cx="45720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0580737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scc(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469898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208346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dirty="0"/>
                            <a:t>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am-ET" sz="2000" dirty="0"/>
                            <a:t>፦</a:t>
                          </a:r>
                          <a:r>
                            <a:rPr lang="en-US" sz="2000" dirty="0"/>
                            <a:t> inv(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0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0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3376461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Rules">
                <a:extLst>
                  <a:ext uri="{FF2B5EF4-FFF2-40B4-BE49-F238E27FC236}">
                    <a16:creationId xmlns:a16="http://schemas.microsoft.com/office/drawing/2014/main" id="{5439E353-4DFD-3C55-26C0-D9CE0EEF2B2C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3241725"/>
                  </p:ext>
                </p:extLst>
              </p:nvPr>
            </p:nvGraphicFramePr>
            <p:xfrm>
              <a:off x="6778752" y="1508760"/>
              <a:ext cx="45720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326" t="-2778" r="-744186" b="-4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3564" t="-2778" r="-216832" b="-4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66820" t="-2778" r="-922" b="-419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807374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326" t="-102778" r="-744186" b="-3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564" t="-102778" r="-216832" b="-3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66820" t="-102778" r="-922" b="-319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326" t="-197297" r="-744186" b="-210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564" t="-197297" r="-216832" b="-2108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66820" t="-197297" r="-922" b="-2108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69898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326" t="-305556" r="-744186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564" t="-305556" r="-216832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66820" t="-305556" r="-922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08346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26" t="-405556" r="-744186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564" t="-405556" r="-216832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6820" t="-405556" r="-922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376461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Input tuples I">
            <a:extLst>
              <a:ext uri="{FF2B5EF4-FFF2-40B4-BE49-F238E27FC236}">
                <a16:creationId xmlns:a16="http://schemas.microsoft.com/office/drawing/2014/main" id="{54B49DF4-275C-250C-8E35-405E3332C50A}"/>
              </a:ext>
            </a:extLst>
          </p:cNvPr>
          <p:cNvGrpSpPr/>
          <p:nvPr/>
        </p:nvGrpSpPr>
        <p:grpSpPr>
          <a:xfrm>
            <a:off x="841248" y="1508760"/>
            <a:ext cx="2743200" cy="1772296"/>
            <a:chOff x="2057399" y="1508760"/>
            <a:chExt cx="2743200" cy="1772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Label I">
                  <a:extLst>
                    <a:ext uri="{FF2B5EF4-FFF2-40B4-BE49-F238E27FC236}">
                      <a16:creationId xmlns:a16="http://schemas.microsoft.com/office/drawing/2014/main" id="{77B4D6AD-FF38-CE78-B445-EAD288379CE4}"/>
                    </a:ext>
                  </a:extLst>
                </p:cNvPr>
                <p:cNvSpPr txBox="1"/>
                <p:nvPr/>
              </p:nvSpPr>
              <p:spPr>
                <a:xfrm>
                  <a:off x="2323344" y="1508760"/>
                  <a:ext cx="2211311" cy="553998"/>
                </a:xfrm>
                <a:prstGeom prst="rect">
                  <a:avLst/>
                </a:prstGeom>
                <a:noFill/>
              </p:spPr>
              <p:txBody>
                <a:bodyPr wrap="none" lIns="182880" tIns="91440" rIns="182880" bIns="91440" rtlCol="0">
                  <a:spAutoFit/>
                </a:bodyPr>
                <a:lstStyle/>
                <a:p>
                  <a:r>
                    <a:rPr lang="en-US" sz="2400" b="0" dirty="0"/>
                    <a:t>Input tuples,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1" name="Label I">
                  <a:extLst>
                    <a:ext uri="{FF2B5EF4-FFF2-40B4-BE49-F238E27FC236}">
                      <a16:creationId xmlns:a16="http://schemas.microsoft.com/office/drawing/2014/main" id="{50B336BA-F82F-4E1E-81F9-6E0AAF2B5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3344" y="1508760"/>
                  <a:ext cx="2211311" cy="553998"/>
                </a:xfrm>
                <a:prstGeom prst="rect">
                  <a:avLst/>
                </a:prstGeom>
                <a:blipFill>
                  <a:blip r:embed="rId3"/>
                  <a:stretch>
                    <a:fillRect l="-276" t="-1111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Le Graph">
              <a:extLst>
                <a:ext uri="{FF2B5EF4-FFF2-40B4-BE49-F238E27FC236}">
                  <a16:creationId xmlns:a16="http://schemas.microsoft.com/office/drawing/2014/main" id="{9216A42D-D452-8A0F-76F8-86EA9F63B7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57399" y="2062758"/>
              <a:ext cx="2743200" cy="1218298"/>
              <a:chOff x="4037076" y="2057400"/>
              <a:chExt cx="4117848" cy="1828800"/>
            </a:xfrm>
          </p:grpSpPr>
          <p:sp>
            <p:nvSpPr>
              <p:cNvPr id="10" name="v1">
                <a:extLst>
                  <a:ext uri="{FF2B5EF4-FFF2-40B4-BE49-F238E27FC236}">
                    <a16:creationId xmlns:a16="http://schemas.microsoft.com/office/drawing/2014/main" id="{A2A60A8B-A227-7D2F-0881-1960E4714C97}"/>
                  </a:ext>
                </a:extLst>
              </p:cNvPr>
              <p:cNvSpPr/>
              <p:nvPr/>
            </p:nvSpPr>
            <p:spPr>
              <a:xfrm>
                <a:off x="4037076" y="2973294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1</a:t>
                </a:r>
              </a:p>
            </p:txBody>
          </p:sp>
          <p:sp>
            <p:nvSpPr>
              <p:cNvPr id="11" name="v2">
                <a:extLst>
                  <a:ext uri="{FF2B5EF4-FFF2-40B4-BE49-F238E27FC236}">
                    <a16:creationId xmlns:a16="http://schemas.microsoft.com/office/drawing/2014/main" id="{80E444FC-4A6F-8851-A343-33E5FFF0F97A}"/>
                  </a:ext>
                </a:extLst>
              </p:cNvPr>
              <p:cNvSpPr/>
              <p:nvPr/>
            </p:nvSpPr>
            <p:spPr>
              <a:xfrm>
                <a:off x="4954524" y="2973294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2</a:t>
                </a:r>
              </a:p>
            </p:txBody>
          </p:sp>
          <p:sp>
            <p:nvSpPr>
              <p:cNvPr id="12" name="v3">
                <a:extLst>
                  <a:ext uri="{FF2B5EF4-FFF2-40B4-BE49-F238E27FC236}">
                    <a16:creationId xmlns:a16="http://schemas.microsoft.com/office/drawing/2014/main" id="{EB89FD43-FA0A-2948-FEE2-59C2A6E80A0E}"/>
                  </a:ext>
                </a:extLst>
              </p:cNvPr>
              <p:cNvSpPr/>
              <p:nvPr/>
            </p:nvSpPr>
            <p:spPr>
              <a:xfrm>
                <a:off x="5868924" y="2971800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3</a:t>
                </a:r>
              </a:p>
            </p:txBody>
          </p:sp>
          <p:sp>
            <p:nvSpPr>
              <p:cNvPr id="13" name="v4">
                <a:extLst>
                  <a:ext uri="{FF2B5EF4-FFF2-40B4-BE49-F238E27FC236}">
                    <a16:creationId xmlns:a16="http://schemas.microsoft.com/office/drawing/2014/main" id="{1B2829DA-5B4B-979C-501B-E17804AC9A70}"/>
                  </a:ext>
                </a:extLst>
              </p:cNvPr>
              <p:cNvSpPr/>
              <p:nvPr/>
            </p:nvSpPr>
            <p:spPr>
              <a:xfrm>
                <a:off x="5868924" y="2057400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4</a:t>
                </a:r>
              </a:p>
            </p:txBody>
          </p:sp>
          <p:sp>
            <p:nvSpPr>
              <p:cNvPr id="14" name="v5">
                <a:extLst>
                  <a:ext uri="{FF2B5EF4-FFF2-40B4-BE49-F238E27FC236}">
                    <a16:creationId xmlns:a16="http://schemas.microsoft.com/office/drawing/2014/main" id="{95346D5F-160B-4A84-04BD-CA823C8D97AA}"/>
                  </a:ext>
                </a:extLst>
              </p:cNvPr>
              <p:cNvSpPr/>
              <p:nvPr/>
            </p:nvSpPr>
            <p:spPr>
              <a:xfrm>
                <a:off x="6783324" y="2971800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5</a:t>
                </a:r>
              </a:p>
            </p:txBody>
          </p:sp>
          <p:sp>
            <p:nvSpPr>
              <p:cNvPr id="15" name="v6">
                <a:extLst>
                  <a:ext uri="{FF2B5EF4-FFF2-40B4-BE49-F238E27FC236}">
                    <a16:creationId xmlns:a16="http://schemas.microsoft.com/office/drawing/2014/main" id="{9CF52978-243E-C11F-7089-B9ACD0CDC8C1}"/>
                  </a:ext>
                </a:extLst>
              </p:cNvPr>
              <p:cNvSpPr/>
              <p:nvPr/>
            </p:nvSpPr>
            <p:spPr>
              <a:xfrm>
                <a:off x="7697724" y="2971800"/>
                <a:ext cx="457200" cy="45720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6</a:t>
                </a:r>
              </a:p>
            </p:txBody>
          </p:sp>
          <p:cxnSp>
            <p:nvCxnSpPr>
              <p:cNvPr id="16" name="e12">
                <a:extLst>
                  <a:ext uri="{FF2B5EF4-FFF2-40B4-BE49-F238E27FC236}">
                    <a16:creationId xmlns:a16="http://schemas.microsoft.com/office/drawing/2014/main" id="{32A9A14D-46B6-B42A-3473-9311248893DB}"/>
                  </a:ext>
                </a:extLst>
              </p:cNvPr>
              <p:cNvCxnSpPr>
                <a:stCxn id="10" idx="6"/>
                <a:endCxn id="11" idx="2"/>
              </p:cNvCxnSpPr>
              <p:nvPr/>
            </p:nvCxnSpPr>
            <p:spPr>
              <a:xfrm>
                <a:off x="4494276" y="3201894"/>
                <a:ext cx="4602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23">
                <a:extLst>
                  <a:ext uri="{FF2B5EF4-FFF2-40B4-BE49-F238E27FC236}">
                    <a16:creationId xmlns:a16="http://schemas.microsoft.com/office/drawing/2014/main" id="{957D99EC-945C-6192-3ADB-48C4C81D783F}"/>
                  </a:ext>
                </a:extLst>
              </p:cNvPr>
              <p:cNvCxnSpPr>
                <a:cxnSpLocks/>
                <a:stCxn id="11" idx="6"/>
                <a:endCxn id="12" idx="2"/>
              </p:cNvCxnSpPr>
              <p:nvPr/>
            </p:nvCxnSpPr>
            <p:spPr>
              <a:xfrm flipV="1">
                <a:off x="5411724" y="3200400"/>
                <a:ext cx="457200" cy="149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e31">
                <a:extLst>
                  <a:ext uri="{FF2B5EF4-FFF2-40B4-BE49-F238E27FC236}">
                    <a16:creationId xmlns:a16="http://schemas.microsoft.com/office/drawing/2014/main" id="{868381C0-71DD-00F5-B2ED-71435E4DAB55}"/>
                  </a:ext>
                </a:extLst>
              </p:cNvPr>
              <p:cNvSpPr/>
              <p:nvPr/>
            </p:nvSpPr>
            <p:spPr>
              <a:xfrm>
                <a:off x="4233672" y="2971800"/>
                <a:ext cx="1828800" cy="914400"/>
              </a:xfrm>
              <a:prstGeom prst="arc">
                <a:avLst>
                  <a:gd name="adj1" fmla="val 43710"/>
                  <a:gd name="adj2" fmla="val 10765807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9" name="e34">
                <a:extLst>
                  <a:ext uri="{FF2B5EF4-FFF2-40B4-BE49-F238E27FC236}">
                    <a16:creationId xmlns:a16="http://schemas.microsoft.com/office/drawing/2014/main" id="{C51DB14B-767F-498C-0106-2AD66CEEFA0F}"/>
                  </a:ext>
                </a:extLst>
              </p:cNvPr>
              <p:cNvCxnSpPr>
                <a:cxnSpLocks/>
                <a:stCxn id="12" idx="0"/>
                <a:endCxn id="13" idx="4"/>
              </p:cNvCxnSpPr>
              <p:nvPr/>
            </p:nvCxnSpPr>
            <p:spPr>
              <a:xfrm flipV="1">
                <a:off x="6097524" y="2514600"/>
                <a:ext cx="0" cy="457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e35">
                <a:extLst>
                  <a:ext uri="{FF2B5EF4-FFF2-40B4-BE49-F238E27FC236}">
                    <a16:creationId xmlns:a16="http://schemas.microsoft.com/office/drawing/2014/main" id="{F6782C94-E399-811E-B060-69C7BF68E190}"/>
                  </a:ext>
                </a:extLst>
              </p:cNvPr>
              <p:cNvCxnSpPr>
                <a:cxnSpLocks/>
                <a:stCxn id="12" idx="6"/>
                <a:endCxn id="14" idx="2"/>
              </p:cNvCxnSpPr>
              <p:nvPr/>
            </p:nvCxnSpPr>
            <p:spPr>
              <a:xfrm>
                <a:off x="6326124" y="3200400"/>
                <a:ext cx="457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56">
                <a:extLst>
                  <a:ext uri="{FF2B5EF4-FFF2-40B4-BE49-F238E27FC236}">
                    <a16:creationId xmlns:a16="http://schemas.microsoft.com/office/drawing/2014/main" id="{8FD66200-6F5C-6613-70A7-74CA03A8CE56}"/>
                  </a:ext>
                </a:extLst>
              </p:cNvPr>
              <p:cNvSpPr/>
              <p:nvPr/>
            </p:nvSpPr>
            <p:spPr>
              <a:xfrm>
                <a:off x="6976872" y="2697480"/>
                <a:ext cx="914400" cy="731520"/>
              </a:xfrm>
              <a:prstGeom prst="arc">
                <a:avLst>
                  <a:gd name="adj1" fmla="val 11473711"/>
                  <a:gd name="adj2" fmla="val 20891063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2" name="e65">
                <a:extLst>
                  <a:ext uri="{FF2B5EF4-FFF2-40B4-BE49-F238E27FC236}">
                    <a16:creationId xmlns:a16="http://schemas.microsoft.com/office/drawing/2014/main" id="{816985D0-AEA0-D061-CD6C-39BA8E301B9C}"/>
                  </a:ext>
                </a:extLst>
              </p:cNvPr>
              <p:cNvSpPr/>
              <p:nvPr/>
            </p:nvSpPr>
            <p:spPr>
              <a:xfrm>
                <a:off x="6976872" y="2971800"/>
                <a:ext cx="914400" cy="731520"/>
              </a:xfrm>
              <a:prstGeom prst="arc">
                <a:avLst>
                  <a:gd name="adj1" fmla="val 780274"/>
                  <a:gd name="adj2" fmla="val 9973181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3" name="Derivation Graph 2">
            <a:extLst>
              <a:ext uri="{FF2B5EF4-FFF2-40B4-BE49-F238E27FC236}">
                <a16:creationId xmlns:a16="http://schemas.microsoft.com/office/drawing/2014/main" id="{EC3D8703-1E1E-32B6-4214-56D4CB5CF9F4}"/>
              </a:ext>
            </a:extLst>
          </p:cNvPr>
          <p:cNvGrpSpPr>
            <a:grpSpLocks noChangeAspect="1"/>
          </p:cNvGrpSpPr>
          <p:nvPr/>
        </p:nvGrpSpPr>
        <p:grpSpPr>
          <a:xfrm>
            <a:off x="4755372" y="1508760"/>
            <a:ext cx="852456" cy="2286000"/>
            <a:chOff x="4078224" y="461682"/>
            <a:chExt cx="1191768" cy="3195918"/>
          </a:xfrm>
        </p:grpSpPr>
        <p:sp>
          <p:nvSpPr>
            <p:cNvPr id="24" name="e35">
              <a:extLst>
                <a:ext uri="{FF2B5EF4-FFF2-40B4-BE49-F238E27FC236}">
                  <a16:creationId xmlns:a16="http://schemas.microsoft.com/office/drawing/2014/main" id="{52AAB234-F62D-9430-9904-ED798AA31311}"/>
                </a:ext>
              </a:extLst>
            </p:cNvPr>
            <p:cNvSpPr txBox="1"/>
            <p:nvPr/>
          </p:nvSpPr>
          <p:spPr>
            <a:xfrm>
              <a:off x="4081272" y="461682"/>
              <a:ext cx="118872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edge(3, 5)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135">
                  <a:extLst>
                    <a:ext uri="{FF2B5EF4-FFF2-40B4-BE49-F238E27FC236}">
                      <a16:creationId xmlns:a16="http://schemas.microsoft.com/office/drawing/2014/main" id="{88737A67-B6AB-087D-592E-DC6A6D017566}"/>
                    </a:ext>
                  </a:extLst>
                </p:cNvPr>
                <p:cNvSpPr txBox="1"/>
                <p:nvPr/>
              </p:nvSpPr>
              <p:spPr>
                <a:xfrm>
                  <a:off x="4081272" y="1143000"/>
                  <a:ext cx="1188720" cy="45720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200" dirty="0"/>
                    <a:t>(3, 5)</a:t>
                  </a:r>
                </a:p>
              </p:txBody>
            </p:sp>
          </mc:Choice>
          <mc:Fallback xmlns="">
            <p:sp>
              <p:nvSpPr>
                <p:cNvPr id="81" name="r135">
                  <a:extLst>
                    <a:ext uri="{FF2B5EF4-FFF2-40B4-BE49-F238E27FC236}">
                      <a16:creationId xmlns:a16="http://schemas.microsoft.com/office/drawing/2014/main" id="{65649416-7941-4BDE-9E38-3881A6EDB2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272" y="1143000"/>
                  <a:ext cx="1188720" cy="457200"/>
                </a:xfrm>
                <a:prstGeom prst="rect">
                  <a:avLst/>
                </a:prstGeom>
                <a:blipFill>
                  <a:blip r:embed="rId7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i35">
              <a:extLst>
                <a:ext uri="{FF2B5EF4-FFF2-40B4-BE49-F238E27FC236}">
                  <a16:creationId xmlns:a16="http://schemas.microsoft.com/office/drawing/2014/main" id="{4CD76511-E8D0-155F-6E78-DE5FCFB75E3E}"/>
                </a:ext>
              </a:extLst>
            </p:cNvPr>
            <p:cNvSpPr txBox="1"/>
            <p:nvPr/>
          </p:nvSpPr>
          <p:spPr>
            <a:xfrm>
              <a:off x="4081272" y="1828800"/>
              <a:ext cx="1188720" cy="457200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inv(3, 5)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435">
                  <a:extLst>
                    <a:ext uri="{FF2B5EF4-FFF2-40B4-BE49-F238E27FC236}">
                      <a16:creationId xmlns:a16="http://schemas.microsoft.com/office/drawing/2014/main" id="{B77A6E93-7593-4622-3982-1404D0082950}"/>
                    </a:ext>
                  </a:extLst>
                </p:cNvPr>
                <p:cNvSpPr txBox="1"/>
                <p:nvPr/>
              </p:nvSpPr>
              <p:spPr>
                <a:xfrm>
                  <a:off x="4078224" y="2514600"/>
                  <a:ext cx="1188720" cy="45720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US" sz="1200" dirty="0"/>
                    <a:t>(3, 5)</a:t>
                  </a:r>
                </a:p>
              </p:txBody>
            </p:sp>
          </mc:Choice>
          <mc:Fallback xmlns="">
            <p:sp>
              <p:nvSpPr>
                <p:cNvPr id="83" name="r435">
                  <a:extLst>
                    <a:ext uri="{FF2B5EF4-FFF2-40B4-BE49-F238E27FC236}">
                      <a16:creationId xmlns:a16="http://schemas.microsoft.com/office/drawing/2014/main" id="{86BD166A-2E38-47E8-BFD3-7E35C68324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224" y="2514600"/>
                  <a:ext cx="1188720" cy="457200"/>
                </a:xfrm>
                <a:prstGeom prst="rect">
                  <a:avLst/>
                </a:prstGeom>
                <a:blipFill>
                  <a:blip r:embed="rId8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s35">
              <a:extLst>
                <a:ext uri="{FF2B5EF4-FFF2-40B4-BE49-F238E27FC236}">
                  <a16:creationId xmlns:a16="http://schemas.microsoft.com/office/drawing/2014/main" id="{C381F234-D61E-ACF1-6713-4FD62245B626}"/>
                </a:ext>
              </a:extLst>
            </p:cNvPr>
            <p:cNvSpPr txBox="1"/>
            <p:nvPr/>
          </p:nvSpPr>
          <p:spPr>
            <a:xfrm>
              <a:off x="4078224" y="3200400"/>
              <a:ext cx="1188720" cy="4572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err="1"/>
                <a:t>scc</a:t>
              </a:r>
              <a:r>
                <a:rPr lang="en-US" sz="1200" dirty="0"/>
                <a:t>(3, 5)</a:t>
              </a:r>
            </a:p>
          </p:txBody>
        </p:sp>
        <p:cxnSp>
          <p:nvCxnSpPr>
            <p:cNvPr id="29" name="A e35 r135">
              <a:extLst>
                <a:ext uri="{FF2B5EF4-FFF2-40B4-BE49-F238E27FC236}">
                  <a16:creationId xmlns:a16="http://schemas.microsoft.com/office/drawing/2014/main" id="{2A7E3DAA-D020-1C92-8E65-741D41B3497B}"/>
                </a:ext>
              </a:extLst>
            </p:cNvPr>
            <p:cNvCxnSpPr>
              <a:stCxn id="24" idx="2"/>
              <a:endCxn id="25" idx="0"/>
            </p:cNvCxnSpPr>
            <p:nvPr/>
          </p:nvCxnSpPr>
          <p:spPr>
            <a:xfrm>
              <a:off x="4675632" y="918882"/>
              <a:ext cx="0" cy="22411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A r135 i35">
              <a:extLst>
                <a:ext uri="{FF2B5EF4-FFF2-40B4-BE49-F238E27FC236}">
                  <a16:creationId xmlns:a16="http://schemas.microsoft.com/office/drawing/2014/main" id="{3C60F072-4074-2F45-AAA2-F8438CC1BBD5}"/>
                </a:ext>
              </a:extLst>
            </p:cNvPr>
            <p:cNvCxnSpPr>
              <a:cxnSpLocks/>
              <a:stCxn id="25" idx="2"/>
              <a:endCxn id="26" idx="0"/>
            </p:cNvCxnSpPr>
            <p:nvPr/>
          </p:nvCxnSpPr>
          <p:spPr>
            <a:xfrm>
              <a:off x="4675632" y="1600200"/>
              <a:ext cx="0" cy="228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A i35 r435">
              <a:extLst>
                <a:ext uri="{FF2B5EF4-FFF2-40B4-BE49-F238E27FC236}">
                  <a16:creationId xmlns:a16="http://schemas.microsoft.com/office/drawing/2014/main" id="{98607DEB-52EF-99A2-48BD-F2DDE3F4F47A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4672584" y="2286000"/>
              <a:ext cx="3048" cy="228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A r435 s35">
              <a:extLst>
                <a:ext uri="{FF2B5EF4-FFF2-40B4-BE49-F238E27FC236}">
                  <a16:creationId xmlns:a16="http://schemas.microsoft.com/office/drawing/2014/main" id="{69F0CE97-8CBD-F4F5-F230-C1418F830262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4672584" y="2971800"/>
              <a:ext cx="0" cy="228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ular Callout 32">
                <a:extLst>
                  <a:ext uri="{FF2B5EF4-FFF2-40B4-BE49-F238E27FC236}">
                    <a16:creationId xmlns:a16="http://schemas.microsoft.com/office/drawing/2014/main" id="{FB7A0121-A114-C159-262A-2318F1CA74CF}"/>
                  </a:ext>
                </a:extLst>
              </p:cNvPr>
              <p:cNvSpPr/>
              <p:nvPr/>
            </p:nvSpPr>
            <p:spPr>
              <a:xfrm>
                <a:off x="3121152" y="4715887"/>
                <a:ext cx="3657600" cy="804363"/>
              </a:xfrm>
              <a:prstGeom prst="wedgeRectCallout">
                <a:avLst>
                  <a:gd name="adj1" fmla="val -608"/>
                  <a:gd name="adj2" fmla="val -148334"/>
                </a:avLst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 algn="ctr"/>
                <a:r>
                  <a:rPr lang="en-US" dirty="0"/>
                  <a:t>Problem must be in the unifications affecting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3" name="Rectangular Callout 32">
                <a:extLst>
                  <a:ext uri="{FF2B5EF4-FFF2-40B4-BE49-F238E27FC236}">
                    <a16:creationId xmlns:a16="http://schemas.microsoft.com/office/drawing/2014/main" id="{FB7A0121-A114-C159-262A-2318F1CA7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52" y="4715887"/>
                <a:ext cx="3657600" cy="804363"/>
              </a:xfrm>
              <a:prstGeom prst="wedgeRectCallout">
                <a:avLst>
                  <a:gd name="adj1" fmla="val -608"/>
                  <a:gd name="adj2" fmla="val -148334"/>
                </a:avLst>
              </a:prstGeom>
              <a:blipFill>
                <a:blip r:embed="rId9"/>
                <a:stretch>
                  <a:fillRect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77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82A41-6B41-7C4A-9470-5A6618CF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Query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BC259-9CFE-72C1-719E-865BB1FD2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SQL, relational algebra</a:t>
            </a:r>
          </a:p>
          <a:p>
            <a:r>
              <a:rPr lang="en-US" dirty="0"/>
              <a:t>Horn clauses </a:t>
            </a:r>
          </a:p>
          <a:p>
            <a:pPr lvl="1"/>
            <a:r>
              <a:rPr lang="en-US" dirty="0"/>
              <a:t>Prolog</a:t>
            </a:r>
          </a:p>
          <a:p>
            <a:pPr lvl="1"/>
            <a:r>
              <a:rPr lang="en-US" dirty="0"/>
              <a:t>Datalog</a:t>
            </a:r>
          </a:p>
          <a:p>
            <a:pPr lvl="1"/>
            <a:r>
              <a:rPr lang="en-US" dirty="0"/>
              <a:t>Answer set programming (ASP))</a:t>
            </a:r>
          </a:p>
          <a:p>
            <a:endParaRPr lang="en-US" dirty="0"/>
          </a:p>
          <a:p>
            <a:r>
              <a:rPr lang="en-US" dirty="0"/>
              <a:t>This talk will be about synthesizing recursive </a:t>
            </a:r>
            <a:r>
              <a:rPr lang="en-US" b="1" dirty="0">
                <a:solidFill>
                  <a:srgbClr val="00B050"/>
                </a:solidFill>
              </a:rPr>
              <a:t>Datalog</a:t>
            </a:r>
            <a:r>
              <a:rPr lang="en-US" dirty="0"/>
              <a:t> queries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F6F42-5245-CE0F-4822-5678ED0A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Möbius: Synthesizing </a:t>
            </a:r>
            <a:r>
              <a:rPr lang="en-US" b="1" dirty="0">
                <a:solidFill>
                  <a:srgbClr val="00B050"/>
                </a:solidFill>
              </a:rPr>
              <a:t>Relational Queries</a:t>
            </a:r>
            <a:r>
              <a:rPr lang="en-US" dirty="0"/>
              <a:t>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7F5B8-6DF8-CAC7-CAB2-BEAEB96D3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4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06614C-6CCD-9F67-5D44-31EF6EE7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Extrapolation Process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E4DD8-0761-6E1D-3EB5-CDDDA340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A1BB7-E68A-D951-11E8-273D602C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C3FA84-CE29-07F8-5FD4-D7EEBD80B7C0}"/>
              </a:ext>
            </a:extLst>
          </p:cNvPr>
          <p:cNvSpPr txBox="1"/>
          <p:nvPr/>
        </p:nvSpPr>
        <p:spPr>
          <a:xfrm>
            <a:off x="841248" y="2066544"/>
            <a:ext cx="2465796" cy="738664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pPr algn="ctr"/>
            <a:r>
              <a:rPr lang="en-US" dirty="0"/>
              <a:t>Original </a:t>
            </a:r>
            <a:r>
              <a:rPr lang="en-US" dirty="0" err="1"/>
              <a:t>nonrecursive</a:t>
            </a:r>
            <a:r>
              <a:rPr lang="en-US" dirty="0"/>
              <a:t>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642C3-D3F7-9FF7-4927-A13D14EB0115}"/>
              </a:ext>
            </a:extLst>
          </p:cNvPr>
          <p:cNvSpPr txBox="1"/>
          <p:nvPr/>
        </p:nvSpPr>
        <p:spPr>
          <a:xfrm>
            <a:off x="3719153" y="2066544"/>
            <a:ext cx="1783080" cy="7406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/>
            <a:r>
              <a:rPr lang="en-US" dirty="0"/>
              <a:t>Normalization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6FEAA-A05E-8CD7-16D2-CBE21FDD4202}"/>
              </a:ext>
            </a:extLst>
          </p:cNvPr>
          <p:cNvSpPr txBox="1"/>
          <p:nvPr/>
        </p:nvSpPr>
        <p:spPr>
          <a:xfrm>
            <a:off x="5914342" y="2072569"/>
            <a:ext cx="1783080" cy="7406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/>
            <a:r>
              <a:rPr lang="en-US" dirty="0"/>
              <a:t>Datalog Solver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90A02-A5FB-A98F-709C-DE5E9DC04430}"/>
              </a:ext>
            </a:extLst>
          </p:cNvPr>
          <p:cNvSpPr txBox="1"/>
          <p:nvPr/>
        </p:nvSpPr>
        <p:spPr>
          <a:xfrm>
            <a:off x="5453567" y="1758767"/>
            <a:ext cx="2600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Soufflé (Jordan et al., CAV 2016)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CA1B0A-0BEB-23BB-1A5B-726D5FF7AABD}"/>
              </a:ext>
            </a:extLst>
          </p:cNvPr>
          <p:cNvGrpSpPr>
            <a:grpSpLocks noChangeAspect="1"/>
          </p:cNvGrpSpPr>
          <p:nvPr/>
        </p:nvGrpSpPr>
        <p:grpSpPr>
          <a:xfrm>
            <a:off x="8109531" y="1517904"/>
            <a:ext cx="3244269" cy="1848297"/>
            <a:chOff x="952173" y="1506158"/>
            <a:chExt cx="3803904" cy="21671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7D5E0D8-2451-16EE-29A2-90FEED2F6D78}"/>
                </a:ext>
              </a:extLst>
            </p:cNvPr>
            <p:cNvSpPr/>
            <p:nvPr/>
          </p:nvSpPr>
          <p:spPr>
            <a:xfrm>
              <a:off x="952173" y="1506158"/>
              <a:ext cx="3803904" cy="2167128"/>
            </a:xfrm>
            <a:custGeom>
              <a:avLst/>
              <a:gdLst>
                <a:gd name="connsiteX0" fmla="*/ 0 w 3244269"/>
                <a:gd name="connsiteY0" fmla="*/ 0 h 1848297"/>
                <a:gd name="connsiteX1" fmla="*/ 616411 w 3244269"/>
                <a:gd name="connsiteY1" fmla="*/ 0 h 1848297"/>
                <a:gd name="connsiteX2" fmla="*/ 1167937 w 3244269"/>
                <a:gd name="connsiteY2" fmla="*/ 0 h 1848297"/>
                <a:gd name="connsiteX3" fmla="*/ 1751905 w 3244269"/>
                <a:gd name="connsiteY3" fmla="*/ 0 h 1848297"/>
                <a:gd name="connsiteX4" fmla="*/ 2433202 w 3244269"/>
                <a:gd name="connsiteY4" fmla="*/ 0 h 1848297"/>
                <a:gd name="connsiteX5" fmla="*/ 3244269 w 3244269"/>
                <a:gd name="connsiteY5" fmla="*/ 0 h 1848297"/>
                <a:gd name="connsiteX6" fmla="*/ 3244269 w 3244269"/>
                <a:gd name="connsiteY6" fmla="*/ 579133 h 1848297"/>
                <a:gd name="connsiteX7" fmla="*/ 3244269 w 3244269"/>
                <a:gd name="connsiteY7" fmla="*/ 1139783 h 1848297"/>
                <a:gd name="connsiteX8" fmla="*/ 3244269 w 3244269"/>
                <a:gd name="connsiteY8" fmla="*/ 1848297 h 1848297"/>
                <a:gd name="connsiteX9" fmla="*/ 2595415 w 3244269"/>
                <a:gd name="connsiteY9" fmla="*/ 1848297 h 1848297"/>
                <a:gd name="connsiteX10" fmla="*/ 2011447 w 3244269"/>
                <a:gd name="connsiteY10" fmla="*/ 1848297 h 1848297"/>
                <a:gd name="connsiteX11" fmla="*/ 1297708 w 3244269"/>
                <a:gd name="connsiteY11" fmla="*/ 1848297 h 1848297"/>
                <a:gd name="connsiteX12" fmla="*/ 681296 w 3244269"/>
                <a:gd name="connsiteY12" fmla="*/ 1848297 h 1848297"/>
                <a:gd name="connsiteX13" fmla="*/ 0 w 3244269"/>
                <a:gd name="connsiteY13" fmla="*/ 1848297 h 1848297"/>
                <a:gd name="connsiteX14" fmla="*/ 0 w 3244269"/>
                <a:gd name="connsiteY14" fmla="*/ 1213715 h 1848297"/>
                <a:gd name="connsiteX15" fmla="*/ 0 w 3244269"/>
                <a:gd name="connsiteY15" fmla="*/ 616099 h 1848297"/>
                <a:gd name="connsiteX16" fmla="*/ 0 w 3244269"/>
                <a:gd name="connsiteY16" fmla="*/ 0 h 184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4269" h="1848297" fill="none" extrusionOk="0">
                  <a:moveTo>
                    <a:pt x="0" y="0"/>
                  </a:moveTo>
                  <a:cubicBezTo>
                    <a:pt x="182193" y="-20687"/>
                    <a:pt x="415633" y="-12960"/>
                    <a:pt x="616411" y="0"/>
                  </a:cubicBezTo>
                  <a:cubicBezTo>
                    <a:pt x="817189" y="12960"/>
                    <a:pt x="995965" y="358"/>
                    <a:pt x="1167937" y="0"/>
                  </a:cubicBezTo>
                  <a:cubicBezTo>
                    <a:pt x="1339909" y="-358"/>
                    <a:pt x="1536747" y="-7742"/>
                    <a:pt x="1751905" y="0"/>
                  </a:cubicBezTo>
                  <a:cubicBezTo>
                    <a:pt x="1967063" y="7742"/>
                    <a:pt x="2202431" y="11304"/>
                    <a:pt x="2433202" y="0"/>
                  </a:cubicBezTo>
                  <a:cubicBezTo>
                    <a:pt x="2663973" y="-11304"/>
                    <a:pt x="3041169" y="4273"/>
                    <a:pt x="3244269" y="0"/>
                  </a:cubicBezTo>
                  <a:cubicBezTo>
                    <a:pt x="3272277" y="289331"/>
                    <a:pt x="3239651" y="402919"/>
                    <a:pt x="3244269" y="579133"/>
                  </a:cubicBezTo>
                  <a:cubicBezTo>
                    <a:pt x="3248887" y="755347"/>
                    <a:pt x="3218528" y="955237"/>
                    <a:pt x="3244269" y="1139783"/>
                  </a:cubicBezTo>
                  <a:cubicBezTo>
                    <a:pt x="3270011" y="1324329"/>
                    <a:pt x="3209558" y="1663737"/>
                    <a:pt x="3244269" y="1848297"/>
                  </a:cubicBezTo>
                  <a:cubicBezTo>
                    <a:pt x="3040633" y="1825965"/>
                    <a:pt x="2904204" y="1863722"/>
                    <a:pt x="2595415" y="1848297"/>
                  </a:cubicBezTo>
                  <a:cubicBezTo>
                    <a:pt x="2286626" y="1832872"/>
                    <a:pt x="2200829" y="1841829"/>
                    <a:pt x="2011447" y="1848297"/>
                  </a:cubicBezTo>
                  <a:cubicBezTo>
                    <a:pt x="1822065" y="1854765"/>
                    <a:pt x="1611631" y="1875868"/>
                    <a:pt x="1297708" y="1848297"/>
                  </a:cubicBezTo>
                  <a:cubicBezTo>
                    <a:pt x="983785" y="1820726"/>
                    <a:pt x="953397" y="1856874"/>
                    <a:pt x="681296" y="1848297"/>
                  </a:cubicBezTo>
                  <a:cubicBezTo>
                    <a:pt x="409195" y="1839720"/>
                    <a:pt x="300923" y="1855834"/>
                    <a:pt x="0" y="1848297"/>
                  </a:cubicBezTo>
                  <a:cubicBezTo>
                    <a:pt x="-29970" y="1574088"/>
                    <a:pt x="22527" y="1365478"/>
                    <a:pt x="0" y="1213715"/>
                  </a:cubicBezTo>
                  <a:cubicBezTo>
                    <a:pt x="-22527" y="1061952"/>
                    <a:pt x="17118" y="809612"/>
                    <a:pt x="0" y="616099"/>
                  </a:cubicBezTo>
                  <a:cubicBezTo>
                    <a:pt x="-17118" y="422586"/>
                    <a:pt x="28530" y="236690"/>
                    <a:pt x="0" y="0"/>
                  </a:cubicBezTo>
                  <a:close/>
                </a:path>
                <a:path w="3244269" h="1848297" stroke="0" extrusionOk="0">
                  <a:moveTo>
                    <a:pt x="0" y="0"/>
                  </a:moveTo>
                  <a:cubicBezTo>
                    <a:pt x="187675" y="6736"/>
                    <a:pt x="381668" y="2136"/>
                    <a:pt x="616411" y="0"/>
                  </a:cubicBezTo>
                  <a:cubicBezTo>
                    <a:pt x="851154" y="-2136"/>
                    <a:pt x="955231" y="-8174"/>
                    <a:pt x="1167937" y="0"/>
                  </a:cubicBezTo>
                  <a:cubicBezTo>
                    <a:pt x="1380643" y="8174"/>
                    <a:pt x="1691147" y="25181"/>
                    <a:pt x="1881676" y="0"/>
                  </a:cubicBezTo>
                  <a:cubicBezTo>
                    <a:pt x="2072205" y="-25181"/>
                    <a:pt x="2305542" y="-4918"/>
                    <a:pt x="2498087" y="0"/>
                  </a:cubicBezTo>
                  <a:cubicBezTo>
                    <a:pt x="2690632" y="4918"/>
                    <a:pt x="3019451" y="-34925"/>
                    <a:pt x="3244269" y="0"/>
                  </a:cubicBezTo>
                  <a:cubicBezTo>
                    <a:pt x="3216207" y="306092"/>
                    <a:pt x="3268239" y="496816"/>
                    <a:pt x="3244269" y="653065"/>
                  </a:cubicBezTo>
                  <a:cubicBezTo>
                    <a:pt x="3220299" y="809315"/>
                    <a:pt x="3262954" y="1004377"/>
                    <a:pt x="3244269" y="1269164"/>
                  </a:cubicBezTo>
                  <a:cubicBezTo>
                    <a:pt x="3225584" y="1533951"/>
                    <a:pt x="3228290" y="1644447"/>
                    <a:pt x="3244269" y="1848297"/>
                  </a:cubicBezTo>
                  <a:cubicBezTo>
                    <a:pt x="3028242" y="1833439"/>
                    <a:pt x="2873850" y="1820393"/>
                    <a:pt x="2660301" y="1848297"/>
                  </a:cubicBezTo>
                  <a:cubicBezTo>
                    <a:pt x="2446752" y="1876201"/>
                    <a:pt x="2326411" y="1861569"/>
                    <a:pt x="2011447" y="1848297"/>
                  </a:cubicBezTo>
                  <a:cubicBezTo>
                    <a:pt x="1696483" y="1835025"/>
                    <a:pt x="1538660" y="1844357"/>
                    <a:pt x="1362593" y="1848297"/>
                  </a:cubicBezTo>
                  <a:cubicBezTo>
                    <a:pt x="1186526" y="1852237"/>
                    <a:pt x="888127" y="1837287"/>
                    <a:pt x="746182" y="1848297"/>
                  </a:cubicBezTo>
                  <a:cubicBezTo>
                    <a:pt x="604237" y="1859307"/>
                    <a:pt x="301904" y="1878430"/>
                    <a:pt x="0" y="1848297"/>
                  </a:cubicBezTo>
                  <a:cubicBezTo>
                    <a:pt x="25667" y="1707785"/>
                    <a:pt x="9604" y="1430748"/>
                    <a:pt x="0" y="1195232"/>
                  </a:cubicBezTo>
                  <a:cubicBezTo>
                    <a:pt x="-9604" y="959716"/>
                    <a:pt x="-851" y="795124"/>
                    <a:pt x="0" y="542167"/>
                  </a:cubicBezTo>
                  <a:cubicBezTo>
                    <a:pt x="851" y="289211"/>
                    <a:pt x="-9502" y="248735"/>
                    <a:pt x="0" y="0"/>
                  </a:cubicBezTo>
                  <a:close/>
                </a:path>
              </a:pathLst>
            </a:custGeom>
            <a:ln w="19050"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1FF9F19-3C78-29FA-7DD9-1A9770151886}"/>
                </a:ext>
              </a:extLst>
            </p:cNvPr>
            <p:cNvGrpSpPr/>
            <p:nvPr/>
          </p:nvGrpSpPr>
          <p:grpSpPr>
            <a:xfrm>
              <a:off x="1022359" y="1549839"/>
              <a:ext cx="3685945" cy="1988326"/>
              <a:chOff x="5811424" y="1623554"/>
              <a:chExt cx="3685945" cy="1988326"/>
            </a:xfrm>
          </p:grpSpPr>
          <p:pic>
            <p:nvPicPr>
              <p:cNvPr id="28" name="Icon I1">
                <a:extLst>
                  <a:ext uri="{FF2B5EF4-FFF2-40B4-BE49-F238E27FC236}">
                    <a16:creationId xmlns:a16="http://schemas.microsoft.com/office/drawing/2014/main" id="{98E80F0E-25E0-9A06-B0D3-BBFA6CDD0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96000" y="2286000"/>
                <a:ext cx="915914" cy="1143000"/>
              </a:xfrm>
              <a:prstGeom prst="rect">
                <a:avLst/>
              </a:prstGeom>
            </p:spPr>
          </p:pic>
          <p:pic>
            <p:nvPicPr>
              <p:cNvPr id="29" name="Icon I2">
                <a:extLst>
                  <a:ext uri="{FF2B5EF4-FFF2-40B4-BE49-F238E27FC236}">
                    <a16:creationId xmlns:a16="http://schemas.microsoft.com/office/drawing/2014/main" id="{8A00E7CC-D72B-16A3-973C-6BB776DC09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90488" y="2373503"/>
                <a:ext cx="915914" cy="1143000"/>
              </a:xfrm>
              <a:prstGeom prst="rect">
                <a:avLst/>
              </a:prstGeom>
            </p:spPr>
          </p:pic>
          <p:pic>
            <p:nvPicPr>
              <p:cNvPr id="30" name="Icon I3">
                <a:extLst>
                  <a:ext uri="{FF2B5EF4-FFF2-40B4-BE49-F238E27FC236}">
                    <a16:creationId xmlns:a16="http://schemas.microsoft.com/office/drawing/2014/main" id="{E0306226-1BA9-DC0B-6B73-4FC8E4B4B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81928" y="2468880"/>
                <a:ext cx="915914" cy="1143000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Label I">
                    <a:extLst>
                      <a:ext uri="{FF2B5EF4-FFF2-40B4-BE49-F238E27FC236}">
                        <a16:creationId xmlns:a16="http://schemas.microsoft.com/office/drawing/2014/main" id="{ED647024-E9E6-F533-B139-CC369A6B5F39}"/>
                      </a:ext>
                    </a:extLst>
                  </p:cNvPr>
                  <p:cNvSpPr txBox="1"/>
                  <p:nvPr/>
                </p:nvSpPr>
                <p:spPr>
                  <a:xfrm>
                    <a:off x="5811424" y="1885891"/>
                    <a:ext cx="1674042" cy="4011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Input tuples, </a:t>
                    </a:r>
                    <a14:m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31" name="Label I">
                    <a:extLst>
                      <a:ext uri="{FF2B5EF4-FFF2-40B4-BE49-F238E27FC236}">
                        <a16:creationId xmlns:a16="http://schemas.microsoft.com/office/drawing/2014/main" id="{ED647024-E9E6-F533-B139-CC369A6B5F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1424" y="1885891"/>
                    <a:ext cx="1674042" cy="4011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770" t="-7143" b="-17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2" name="Texp Icon">
                <a:extLst>
                  <a:ext uri="{FF2B5EF4-FFF2-40B4-BE49-F238E27FC236}">
                    <a16:creationId xmlns:a16="http://schemas.microsoft.com/office/drawing/2014/main" id="{8A08E1A1-1E8A-5D35-CF17-05D3AD1C5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198162" y="2373503"/>
                <a:ext cx="915914" cy="1143000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Label Texp">
                    <a:extLst>
                      <a:ext uri="{FF2B5EF4-FFF2-40B4-BE49-F238E27FC236}">
                        <a16:creationId xmlns:a16="http://schemas.microsoft.com/office/drawing/2014/main" id="{6194AB15-22EC-8873-C550-C1D9740C5EED}"/>
                      </a:ext>
                    </a:extLst>
                  </p:cNvPr>
                  <p:cNvSpPr txBox="1"/>
                  <p:nvPr/>
                </p:nvSpPr>
                <p:spPr>
                  <a:xfrm>
                    <a:off x="7814869" y="1623554"/>
                    <a:ext cx="1682500" cy="7329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/>
                      <a:t>Desired output,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sub>
                        </m:sSub>
                      </m:oMath>
                    </a14:m>
                    <a:endParaRPr lang="en-US" sz="1600" dirty="0"/>
                  </a:p>
                </p:txBody>
              </p:sp>
            </mc:Choice>
            <mc:Fallback>
              <p:sp>
                <p:nvSpPr>
                  <p:cNvPr id="33" name="Label Texp">
                    <a:extLst>
                      <a:ext uri="{FF2B5EF4-FFF2-40B4-BE49-F238E27FC236}">
                        <a16:creationId xmlns:a16="http://schemas.microsoft.com/office/drawing/2014/main" id="{6194AB15-22EC-8873-C550-C1D9740C5E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4869" y="1623554"/>
                    <a:ext cx="1682500" cy="73292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4000" b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C159827-9F3D-1D3E-1BA1-D8D7813FFD01}"/>
              </a:ext>
            </a:extLst>
          </p:cNvPr>
          <p:cNvSpPr txBox="1"/>
          <p:nvPr/>
        </p:nvSpPr>
        <p:spPr>
          <a:xfrm>
            <a:off x="5914342" y="4050793"/>
            <a:ext cx="1783080" cy="7406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pPr algn="ctr"/>
            <a:r>
              <a:rPr lang="en-US" dirty="0"/>
              <a:t>Constraint Solver, Z3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1EE79F1-BB1A-7360-FBA7-2D9007CEFC4C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3307044" y="2435876"/>
            <a:ext cx="412109" cy="1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23CDC6-E33E-CFCC-377A-94A11C60EA4B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502233" y="2436876"/>
            <a:ext cx="412109" cy="6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45792B-CD92-C823-787E-95F31874BCB3}"/>
              </a:ext>
            </a:extLst>
          </p:cNvPr>
          <p:cNvCxnSpPr>
            <a:cxnSpLocks/>
            <a:stCxn id="26" idx="1"/>
            <a:endCxn id="10" idx="3"/>
          </p:cNvCxnSpPr>
          <p:nvPr/>
        </p:nvCxnSpPr>
        <p:spPr>
          <a:xfrm flipH="1">
            <a:off x="7697422" y="2442053"/>
            <a:ext cx="412109" cy="8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805EA8CA-75A8-86C6-8218-FB0FD5CDFD3C}"/>
              </a:ext>
            </a:extLst>
          </p:cNvPr>
          <p:cNvSpPr/>
          <p:nvPr/>
        </p:nvSpPr>
        <p:spPr>
          <a:xfrm>
            <a:off x="5914342" y="2432908"/>
            <a:ext cx="1783079" cy="1997727"/>
          </a:xfrm>
          <a:prstGeom prst="arc">
            <a:avLst>
              <a:gd name="adj1" fmla="val 8389187"/>
              <a:gd name="adj2" fmla="val 13214742"/>
            </a:avLst>
          </a:prstGeom>
          <a:ln w="2857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8269A2FF-66D9-7E94-3B62-F23B4D0B050A}"/>
              </a:ext>
            </a:extLst>
          </p:cNvPr>
          <p:cNvSpPr/>
          <p:nvPr/>
        </p:nvSpPr>
        <p:spPr>
          <a:xfrm>
            <a:off x="5916168" y="2432304"/>
            <a:ext cx="1783079" cy="1997727"/>
          </a:xfrm>
          <a:prstGeom prst="arc">
            <a:avLst>
              <a:gd name="adj1" fmla="val 19129215"/>
              <a:gd name="adj2" fmla="val 2480979"/>
            </a:avLst>
          </a:prstGeom>
          <a:ln w="2857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A2F52ABF-5811-8A81-D5BB-986F172791CD}"/>
              </a:ext>
            </a:extLst>
          </p:cNvPr>
          <p:cNvCxnSpPr>
            <a:stCxn id="9" idx="2"/>
            <a:endCxn id="13" idx="1"/>
          </p:cNvCxnSpPr>
          <p:nvPr/>
        </p:nvCxnSpPr>
        <p:spPr>
          <a:xfrm rot="16200000" flipH="1">
            <a:off x="4455559" y="2962341"/>
            <a:ext cx="1613917" cy="1303649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13DC9E3-C5DE-7EF5-FF91-473F06BE722C}"/>
              </a:ext>
            </a:extLst>
          </p:cNvPr>
          <p:cNvCxnSpPr>
            <a:cxnSpLocks/>
            <a:stCxn id="13" idx="3"/>
            <a:endCxn id="24" idx="1"/>
          </p:cNvCxnSpPr>
          <p:nvPr/>
        </p:nvCxnSpPr>
        <p:spPr>
          <a:xfrm flipV="1">
            <a:off x="7697422" y="4421124"/>
            <a:ext cx="1311747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0D0C89-9CFC-32E5-0416-EB49A76C61D9}"/>
              </a:ext>
            </a:extLst>
          </p:cNvPr>
          <p:cNvGrpSpPr/>
          <p:nvPr/>
        </p:nvGrpSpPr>
        <p:grpSpPr>
          <a:xfrm>
            <a:off x="9009169" y="4190291"/>
            <a:ext cx="1737835" cy="461665"/>
            <a:chOff x="8116882" y="4190291"/>
            <a:chExt cx="1737835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9BFD3B-9024-6249-9B6D-9D5BFE7659AC}"/>
                </a:ext>
              </a:extLst>
            </p:cNvPr>
            <p:cNvSpPr txBox="1"/>
            <p:nvPr/>
          </p:nvSpPr>
          <p:spPr>
            <a:xfrm>
              <a:off x="8116882" y="4190291"/>
              <a:ext cx="1371600" cy="461665"/>
            </a:xfrm>
            <a:prstGeom prst="rect">
              <a:avLst/>
            </a:prstGeom>
            <a:noFill/>
          </p:spPr>
          <p:txBody>
            <a:bodyPr wrap="square" lIns="182880" tIns="91440" rIns="182880" bIns="91440" rtlCol="0" anchor="ctr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Solution!</a:t>
              </a:r>
            </a:p>
          </p:txBody>
        </p:sp>
        <p:pic>
          <p:nvPicPr>
            <p:cNvPr id="25" name="Party" descr="A close up of a logo&#10;&#10;Description automatically generated">
              <a:extLst>
                <a:ext uri="{FF2B5EF4-FFF2-40B4-BE49-F238E27FC236}">
                  <a16:creationId xmlns:a16="http://schemas.microsoft.com/office/drawing/2014/main" id="{10FBE705-5BCB-2DC8-B7ED-E782C6B5E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8482" y="4246914"/>
              <a:ext cx="366235" cy="366234"/>
            </a:xfrm>
            <a:prstGeom prst="rect">
              <a:avLst/>
            </a:prstGeom>
          </p:spPr>
        </p:pic>
      </p:grp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21FB691A-9149-F893-B98C-4DF1FB6DB371}"/>
              </a:ext>
            </a:extLst>
          </p:cNvPr>
          <p:cNvSpPr/>
          <p:nvPr/>
        </p:nvSpPr>
        <p:spPr>
          <a:xfrm>
            <a:off x="3585681" y="5002442"/>
            <a:ext cx="2239766" cy="612648"/>
          </a:xfrm>
          <a:prstGeom prst="wedgeRectCallout">
            <a:avLst>
              <a:gd name="adj1" fmla="val 49400"/>
              <a:gd name="adj2" fmla="val -272902"/>
            </a:avLst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dirty="0"/>
              <a:t>Blame assignments</a:t>
            </a:r>
          </a:p>
        </p:txBody>
      </p:sp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AF1E5B4F-2EE3-52AF-2973-0B8B65500DDE}"/>
              </a:ext>
            </a:extLst>
          </p:cNvPr>
          <p:cNvSpPr/>
          <p:nvPr/>
        </p:nvSpPr>
        <p:spPr>
          <a:xfrm>
            <a:off x="7638321" y="5002442"/>
            <a:ext cx="2239766" cy="612648"/>
          </a:xfrm>
          <a:prstGeom prst="wedgeRectCallout">
            <a:avLst>
              <a:gd name="adj1" fmla="val -44637"/>
              <a:gd name="adj2" fmla="val -247747"/>
            </a:avLst>
          </a:prstGeom>
          <a:ln w="190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dirty="0"/>
              <a:t>Unification map</a:t>
            </a:r>
          </a:p>
        </p:txBody>
      </p:sp>
    </p:spTree>
    <p:extLst>
      <p:ext uri="{BB962C8B-B14F-4D97-AF65-F5344CB8AC3E}">
        <p14:creationId xmlns:p14="http://schemas.microsoft.com/office/powerpoint/2010/main" val="228012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6DA0-7243-712C-56A9-C468C665C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899C9-7789-87BD-40EB-3020C24B9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 synthesis tasks</a:t>
            </a:r>
          </a:p>
          <a:p>
            <a:r>
              <a:rPr lang="en-US" dirty="0"/>
              <a:t>Transitive closure, intersections, schema invention</a:t>
            </a:r>
          </a:p>
          <a:p>
            <a:endParaRPr lang="en-US" dirty="0"/>
          </a:p>
          <a:p>
            <a:r>
              <a:rPr lang="en-US" dirty="0"/>
              <a:t>Baselines: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3ECA3-8EE1-28ED-950F-944821C7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18E08-0757-25AE-79F2-26B81057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82BF42-9C48-57DD-1848-0456F0D42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279006"/>
              </p:ext>
            </p:extLst>
          </p:nvPr>
        </p:nvGraphicFramePr>
        <p:xfrm>
          <a:off x="1295400" y="3916230"/>
          <a:ext cx="9601200" cy="118872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50398189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92414103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494978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Gensynth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(Mendelson et al., AAAI 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Evolutionary 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903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ILASP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(Law et al., JELIA 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Answer set programming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84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Popper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(Cropper and Morel, Machine Learning 2021)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CEGIS-based approach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447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457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EC66-25FD-EF3E-EF6D-2CECBB7B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Fast is </a:t>
            </a:r>
            <a:r>
              <a:rPr lang="en-US" sz="4400" dirty="0"/>
              <a:t>Möbius?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6602B-EDB3-AF4F-A2F6-C3CDACAF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8A8BB-66C8-DF82-D0C1-9BEA9E36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Graph M">
            <a:extLst>
              <a:ext uri="{FF2B5EF4-FFF2-40B4-BE49-F238E27FC236}">
                <a16:creationId xmlns:a16="http://schemas.microsoft.com/office/drawing/2014/main" id="{67B300E1-C7F7-D347-BEE1-0F40D96BC8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2597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 MGIP">
            <a:extLst>
              <a:ext uri="{FF2B5EF4-FFF2-40B4-BE49-F238E27FC236}">
                <a16:creationId xmlns:a16="http://schemas.microsoft.com/office/drawing/2014/main" id="{0F6BA921-1B65-273B-6FB0-040D2F020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333164"/>
              </p:ext>
            </p:extLst>
          </p:nvPr>
        </p:nvGraphicFramePr>
        <p:xfrm>
          <a:off x="841248" y="182880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63D0ECDC-D481-86C8-2CB4-7F3C11EB5BB4}"/>
              </a:ext>
            </a:extLst>
          </p:cNvPr>
          <p:cNvGrpSpPr/>
          <p:nvPr/>
        </p:nvGrpSpPr>
        <p:grpSpPr>
          <a:xfrm>
            <a:off x="1967023" y="1531088"/>
            <a:ext cx="9383728" cy="4167962"/>
            <a:chOff x="1967023" y="1531088"/>
            <a:chExt cx="9383728" cy="416796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7F1300-6BFE-C4B8-BC56-6B425FACD4B9}"/>
                </a:ext>
              </a:extLst>
            </p:cNvPr>
            <p:cNvSpPr txBox="1"/>
            <p:nvPr/>
          </p:nvSpPr>
          <p:spPr>
            <a:xfrm>
              <a:off x="1967023" y="1531088"/>
              <a:ext cx="2445489" cy="4167962"/>
            </a:xfrm>
            <a:prstGeom prst="rect">
              <a:avLst/>
            </a:prstGeom>
            <a:no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182880" tIns="91440" rIns="182880" bIns="91440" rtlCol="0">
              <a:noAutofit/>
            </a:bodyPr>
            <a:lstStyle/>
            <a:p>
              <a:pPr algn="ctr"/>
              <a:r>
                <a:rPr lang="en-US" dirty="0"/>
                <a:t>Transitive Closures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173E00-646D-5EC4-212A-B466CCAF89C0}"/>
                </a:ext>
              </a:extLst>
            </p:cNvPr>
            <p:cNvSpPr txBox="1"/>
            <p:nvPr/>
          </p:nvSpPr>
          <p:spPr>
            <a:xfrm>
              <a:off x="4582634" y="1531088"/>
              <a:ext cx="1201478" cy="4167962"/>
            </a:xfrm>
            <a:prstGeom prst="rect">
              <a:avLst/>
            </a:prstGeom>
            <a:no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182880" tIns="91440" rIns="182880" bIns="91440" rtlCol="0">
              <a:noAutofit/>
            </a:bodyPr>
            <a:lstStyle/>
            <a:p>
              <a:pPr algn="ctr"/>
              <a:r>
                <a:rPr lang="en-US" dirty="0"/>
                <a:t>Linear Queries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2C6108-55A0-ABDA-9F0D-0A91DC82D1C0}"/>
                </a:ext>
              </a:extLst>
            </p:cNvPr>
            <p:cNvSpPr txBox="1"/>
            <p:nvPr/>
          </p:nvSpPr>
          <p:spPr>
            <a:xfrm>
              <a:off x="5954234" y="1531088"/>
              <a:ext cx="967561" cy="4167962"/>
            </a:xfrm>
            <a:prstGeom prst="rect">
              <a:avLst/>
            </a:prstGeom>
            <a:no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182880" tIns="91440" rIns="182880" bIns="91440" rtlCol="0">
              <a:noAutofit/>
            </a:bodyPr>
            <a:lstStyle/>
            <a:p>
              <a:pPr algn="ctr"/>
              <a:r>
                <a:rPr lang="en-US" dirty="0"/>
                <a:t>∩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15790F-17A2-5289-277A-45155F03DECB}"/>
                </a:ext>
              </a:extLst>
            </p:cNvPr>
            <p:cNvSpPr txBox="1"/>
            <p:nvPr/>
          </p:nvSpPr>
          <p:spPr>
            <a:xfrm>
              <a:off x="7091917" y="1531088"/>
              <a:ext cx="1616148" cy="4167962"/>
            </a:xfrm>
            <a:prstGeom prst="rect">
              <a:avLst/>
            </a:prstGeom>
            <a:no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182880" tIns="91440" rIns="182880" bIns="91440" rtlCol="0">
              <a:noAutofit/>
            </a:bodyPr>
            <a:lstStyle/>
            <a:p>
              <a:pPr algn="ctr"/>
              <a:r>
                <a:rPr lang="en-US" dirty="0"/>
                <a:t>Schema Invention, NL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598239-70D0-E040-299D-9EE054B97559}"/>
                </a:ext>
              </a:extLst>
            </p:cNvPr>
            <p:cNvSpPr txBox="1"/>
            <p:nvPr/>
          </p:nvSpPr>
          <p:spPr>
            <a:xfrm>
              <a:off x="8878186" y="1531088"/>
              <a:ext cx="2472565" cy="4167962"/>
            </a:xfrm>
            <a:prstGeom prst="rect">
              <a:avLst/>
            </a:prstGeom>
            <a:noFill/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182880" tIns="91440" rIns="182880" bIns="91440" rtlCol="0">
              <a:noAutofit/>
            </a:bodyPr>
            <a:lstStyle/>
            <a:p>
              <a:pPr algn="ctr"/>
              <a:r>
                <a:rPr lang="en-US" dirty="0"/>
                <a:t>Mutual Recursion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259A1B-8B27-BC58-2F2C-31086D1CA31D}"/>
              </a:ext>
            </a:extLst>
          </p:cNvPr>
          <p:cNvGrpSpPr/>
          <p:nvPr/>
        </p:nvGrpSpPr>
        <p:grpSpPr>
          <a:xfrm>
            <a:off x="749808" y="1435608"/>
            <a:ext cx="10698480" cy="4828032"/>
            <a:chOff x="749808" y="1435608"/>
            <a:chExt cx="10698480" cy="48280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3DF2A98-C3B9-AE17-993A-1C4F8622A234}"/>
                </a:ext>
              </a:extLst>
            </p:cNvPr>
            <p:cNvSpPr/>
            <p:nvPr/>
          </p:nvSpPr>
          <p:spPr>
            <a:xfrm>
              <a:off x="749808" y="1435608"/>
              <a:ext cx="10698480" cy="4828032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841D23-E51B-0813-D07A-362C506B18EB}"/>
                </a:ext>
              </a:extLst>
            </p:cNvPr>
            <p:cNvSpPr txBox="1"/>
            <p:nvPr/>
          </p:nvSpPr>
          <p:spPr>
            <a:xfrm>
              <a:off x="2645215" y="3121223"/>
              <a:ext cx="6901569" cy="61555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182880" tIns="91440" rIns="182880" bIns="91440" rtlCol="0">
              <a:spAutoFit/>
            </a:bodyPr>
            <a:lstStyle/>
            <a:p>
              <a:r>
                <a:rPr lang="en-US" sz="2800" dirty="0"/>
                <a:t>Möbius is consistently fastest to synthesize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019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568F-9F23-C360-6A6C-842721513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Overhead Over EGS?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C8416-D924-C77E-BE26-DB0C7BC0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9F6F2-FA68-08DD-6181-87419448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FB1C970-9E1F-DE1F-3B60-FD7105FBB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199954"/>
              </p:ext>
            </p:extLst>
          </p:nvPr>
        </p:nvGraphicFramePr>
        <p:xfrm>
          <a:off x="2596896" y="1825625"/>
          <a:ext cx="5943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BCC00044-20B4-9FAE-DE3F-304486D6D5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669278"/>
              </p:ext>
            </p:extLst>
          </p:nvPr>
        </p:nvGraphicFramePr>
        <p:xfrm>
          <a:off x="2593848" y="1828800"/>
          <a:ext cx="5943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3BE909D-2806-D509-49DD-21342B111291}"/>
              </a:ext>
            </a:extLst>
          </p:cNvPr>
          <p:cNvSpPr txBox="1"/>
          <p:nvPr/>
        </p:nvSpPr>
        <p:spPr>
          <a:xfrm>
            <a:off x="8534400" y="4410703"/>
            <a:ext cx="2819400" cy="156966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182880" tIns="91440" rIns="182880" bIns="9144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Across all benchmarks, </a:t>
            </a:r>
            <a:r>
              <a:rPr lang="en-US" sz="1800" dirty="0"/>
              <a:t>Möbius needs 2.7× the time of the seed non-recursive synthesizer</a:t>
            </a: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0ED527-E79E-7B99-C81E-D42372DF5102}"/>
              </a:ext>
            </a:extLst>
          </p:cNvPr>
          <p:cNvSpPr/>
          <p:nvPr/>
        </p:nvSpPr>
        <p:spPr>
          <a:xfrm rot="3467373">
            <a:off x="7071926" y="2159553"/>
            <a:ext cx="562250" cy="9250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5AF4301B-9C9E-6913-4A5A-CD61EDDDE544}"/>
              </a:ext>
            </a:extLst>
          </p:cNvPr>
          <p:cNvSpPr/>
          <p:nvPr/>
        </p:nvSpPr>
        <p:spPr>
          <a:xfrm>
            <a:off x="8534400" y="2800140"/>
            <a:ext cx="2819400" cy="836195"/>
          </a:xfrm>
          <a:prstGeom prst="wedgeRectCallout">
            <a:avLst>
              <a:gd name="adj1" fmla="val -79287"/>
              <a:gd name="adj2" fmla="val -53210"/>
            </a:avLst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Hardest problems are bottlenecked by EGS</a:t>
            </a:r>
          </a:p>
        </p:txBody>
      </p:sp>
    </p:spTree>
    <p:extLst>
      <p:ext uri="{BB962C8B-B14F-4D97-AF65-F5344CB8AC3E}">
        <p14:creationId xmlns:p14="http://schemas.microsoft.com/office/powerpoint/2010/main" val="30667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12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1345-9415-A51A-2B00-9707D11A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</a:t>
            </a:r>
            <a:r>
              <a:rPr lang="en-US" sz="4400" dirty="0"/>
              <a:t>Möbius Improve Generalization?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1762D-A055-746C-5E51-283BA798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6D711-808D-38CB-F11D-9B940177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4CCDFF-3BEA-5EFF-CAB6-CB626A3F112C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1825625"/>
            <a:ext cx="10515600" cy="2685466"/>
            <a:chOff x="770080" y="1020726"/>
            <a:chExt cx="10762487" cy="2748516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BD64FE56-E7AE-4A42-269A-F7297CDD911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27243910"/>
                </p:ext>
              </p:extLst>
            </p:nvPr>
          </p:nvGraphicFramePr>
          <p:xfrm>
            <a:off x="770080" y="1026042"/>
            <a:ext cx="3904487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D08185F4-E6FD-3197-C84A-C4D17BB49E6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80688675"/>
                </p:ext>
              </p:extLst>
            </p:nvPr>
          </p:nvGraphicFramePr>
          <p:xfrm>
            <a:off x="4674567" y="1026042"/>
            <a:ext cx="3429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B2770F8D-AEDB-2CF7-5DC2-4CE5A132F2E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01236407"/>
                </p:ext>
              </p:extLst>
            </p:nvPr>
          </p:nvGraphicFramePr>
          <p:xfrm>
            <a:off x="8103567" y="1020726"/>
            <a:ext cx="3429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0BAF468-50DA-27EF-FB60-403DE0CC823E}"/>
              </a:ext>
            </a:extLst>
          </p:cNvPr>
          <p:cNvSpPr txBox="1"/>
          <p:nvPr/>
        </p:nvSpPr>
        <p:spPr>
          <a:xfrm>
            <a:off x="2497739" y="5120750"/>
            <a:ext cx="7196522" cy="61555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182880" tIns="91440" rIns="182880" bIns="91440" rtlCol="0">
            <a:spAutoFit/>
          </a:bodyPr>
          <a:lstStyle/>
          <a:p>
            <a:r>
              <a:rPr lang="en-US" sz="2800" dirty="0"/>
              <a:t>Möbius is able to generalize to large datasets</a:t>
            </a:r>
          </a:p>
        </p:txBody>
      </p:sp>
    </p:spTree>
    <p:extLst>
      <p:ext uri="{BB962C8B-B14F-4D97-AF65-F5344CB8AC3E}">
        <p14:creationId xmlns:p14="http://schemas.microsoft.com/office/powerpoint/2010/main" val="355458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935-681E-7D04-9218-10E86297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2F672-DF81-DD4B-C08F-0D190456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D813C-66E3-997D-1CED-744125F4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95C25-AF2E-2DC8-4E8D-6CB7DCB64904}"/>
              </a:ext>
            </a:extLst>
          </p:cNvPr>
          <p:cNvSpPr txBox="1"/>
          <p:nvPr/>
        </p:nvSpPr>
        <p:spPr>
          <a:xfrm>
            <a:off x="838201" y="1508760"/>
            <a:ext cx="1051559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91440" rIns="182880" bIns="9144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algorithm to synthesize relational queries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also learn queries with </a:t>
            </a:r>
            <a:r>
              <a:rPr lang="en-US" sz="2400" b="1" dirty="0">
                <a:solidFill>
                  <a:srgbClr val="00B050"/>
                </a:solidFill>
              </a:rPr>
              <a:t>recursive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B050"/>
                </a:solidFill>
              </a:rPr>
              <a:t>invented</a:t>
            </a:r>
            <a:r>
              <a:rPr lang="en-US" sz="2400" dirty="0"/>
              <a:t> predicates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F33F2-B5A7-78A6-4DCE-2BA9E905D440}"/>
              </a:ext>
            </a:extLst>
          </p:cNvPr>
          <p:cNvSpPr txBox="1"/>
          <p:nvPr/>
        </p:nvSpPr>
        <p:spPr>
          <a:xfrm>
            <a:off x="838199" y="2829389"/>
            <a:ext cx="10515599" cy="1661993"/>
          </a:xfrm>
          <a:prstGeom prst="rect">
            <a:avLst/>
          </a:prstGeom>
          <a:solidFill>
            <a:schemeClr val="bg2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Start with seed </a:t>
            </a:r>
            <a:r>
              <a:rPr lang="en-US" sz="2400" dirty="0" err="1"/>
              <a:t>nonrecursive</a:t>
            </a:r>
            <a:r>
              <a:rPr lang="en-US" sz="2400" dirty="0"/>
              <a:t> query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Normalize, then iteratively unify predicates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provenance to precisely ascribe blame when faulty tuples derived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Unified query generalizes original query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5057F3-F81D-2FE5-C3A7-F66FC3A4869D}"/>
              </a:ext>
            </a:extLst>
          </p:cNvPr>
          <p:cNvSpPr txBox="1"/>
          <p:nvPr/>
        </p:nvSpPr>
        <p:spPr>
          <a:xfrm>
            <a:off x="838199" y="4888682"/>
            <a:ext cx="10515599" cy="1292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2880" tIns="91440" rIns="182880" bIns="9144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Able to learn several complex patterns of recursive queries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Successfully generalizes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 too much time overhead</a:t>
            </a:r>
          </a:p>
        </p:txBody>
      </p:sp>
    </p:spTree>
    <p:extLst>
      <p:ext uri="{BB962C8B-B14F-4D97-AF65-F5344CB8AC3E}">
        <p14:creationId xmlns:p14="http://schemas.microsoft.com/office/powerpoint/2010/main" val="53888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">
            <a:extLst>
              <a:ext uri="{FF2B5EF4-FFF2-40B4-BE49-F238E27FC236}">
                <a16:creationId xmlns:a16="http://schemas.microsoft.com/office/drawing/2014/main" id="{69953F9C-37D8-45AA-8DE8-3689A0EC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DAD4B21A-C0F6-488E-A8D3-07C167C1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939EFA-E90A-47E8-8452-4494287F8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m-ET" dirty="0"/>
              <a:t>⟦</a:t>
            </a:r>
            <a:r>
              <a:rPr lang="en-US" dirty="0" err="1"/>
              <a:t>Datalog</a:t>
            </a:r>
            <a:r>
              <a:rPr lang="en-US" dirty="0"/>
              <a:t> Program</a:t>
            </a:r>
            <a:r>
              <a:rPr lang="am-ET" dirty="0"/>
              <a:t>⟧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9" name="Title 2">
            <a:extLst>
              <a:ext uri="{FF2B5EF4-FFF2-40B4-BE49-F238E27FC236}">
                <a16:creationId xmlns:a16="http://schemas.microsoft.com/office/drawing/2014/main" id="{2CB8D564-3096-4CAC-A8DE-B0CF4E46E8EB}"/>
              </a:ext>
            </a:extLst>
          </p:cNvPr>
          <p:cNvSpPr txBox="1">
            <a:spLocks/>
          </p:cNvSpPr>
          <p:nvPr/>
        </p:nvSpPr>
        <p:spPr>
          <a:xfrm>
            <a:off x="841248" y="365760"/>
            <a:ext cx="10515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m-ET" dirty="0"/>
              <a:t>⟦</a:t>
            </a:r>
            <a:r>
              <a:rPr lang="en-US" dirty="0" err="1"/>
              <a:t>Datalog</a:t>
            </a:r>
            <a:r>
              <a:rPr lang="en-US" dirty="0"/>
              <a:t> Program</a:t>
            </a:r>
            <a:r>
              <a:rPr lang="am-ET" dirty="0"/>
              <a:t>⟧</a:t>
            </a:r>
            <a:r>
              <a:rPr lang="en-US" dirty="0"/>
              <a:t> </a:t>
            </a:r>
            <a:r>
              <a:rPr lang="am-ET" dirty="0"/>
              <a:t>≈</a:t>
            </a:r>
            <a:r>
              <a:rPr lang="en-US" dirty="0"/>
              <a:t> </a:t>
            </a:r>
            <a:r>
              <a:rPr lang="en-US" b="1" dirty="0"/>
              <a:t>Least Fixed Points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" name="QEval">
            <a:extLst>
              <a:ext uri="{FF2B5EF4-FFF2-40B4-BE49-F238E27FC236}">
                <a16:creationId xmlns:a16="http://schemas.microsoft.com/office/drawing/2014/main" id="{4F24B955-9E2E-4B07-B288-EC6F7ECAD621}"/>
              </a:ext>
            </a:extLst>
          </p:cNvPr>
          <p:cNvGrpSpPr/>
          <p:nvPr/>
        </p:nvGrpSpPr>
        <p:grpSpPr>
          <a:xfrm>
            <a:off x="8610600" y="365760"/>
            <a:ext cx="2743200" cy="1153500"/>
            <a:chOff x="8610600" y="365760"/>
            <a:chExt cx="2743200" cy="1153500"/>
          </a:xfrm>
        </p:grpSpPr>
        <p:sp>
          <p:nvSpPr>
            <p:cNvPr id="57" name="EDB">
              <a:extLst>
                <a:ext uri="{FF2B5EF4-FFF2-40B4-BE49-F238E27FC236}">
                  <a16:creationId xmlns:a16="http://schemas.microsoft.com/office/drawing/2014/main" id="{E30DF1D6-085E-4502-8B79-ACFD9B17AA77}"/>
                </a:ext>
              </a:extLst>
            </p:cNvPr>
            <p:cNvSpPr txBox="1"/>
            <p:nvPr/>
          </p:nvSpPr>
          <p:spPr>
            <a:xfrm>
              <a:off x="8610600" y="1034840"/>
              <a:ext cx="79725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200" dirty="0"/>
                <a:t>Input tuples</a:t>
              </a:r>
            </a:p>
          </p:txBody>
        </p:sp>
        <p:sp>
          <p:nvSpPr>
            <p:cNvPr id="58" name="Program">
              <a:extLst>
                <a:ext uri="{FF2B5EF4-FFF2-40B4-BE49-F238E27FC236}">
                  <a16:creationId xmlns:a16="http://schemas.microsoft.com/office/drawing/2014/main" id="{45EA1A7F-1373-4500-849D-02B3AC5B2504}"/>
                </a:ext>
              </a:extLst>
            </p:cNvPr>
            <p:cNvSpPr txBox="1"/>
            <p:nvPr/>
          </p:nvSpPr>
          <p:spPr>
            <a:xfrm>
              <a:off x="9574945" y="365760"/>
              <a:ext cx="8969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Program</a:t>
              </a:r>
            </a:p>
          </p:txBody>
        </p:sp>
        <p:grpSp>
          <p:nvGrpSpPr>
            <p:cNvPr id="59" name="Machine">
              <a:extLst>
                <a:ext uri="{FF2B5EF4-FFF2-40B4-BE49-F238E27FC236}">
                  <a16:creationId xmlns:a16="http://schemas.microsoft.com/office/drawing/2014/main" id="{6AF17E1A-8627-42CA-9843-2A48C2BDABCB}"/>
                </a:ext>
              </a:extLst>
            </p:cNvPr>
            <p:cNvGrpSpPr/>
            <p:nvPr/>
          </p:nvGrpSpPr>
          <p:grpSpPr>
            <a:xfrm>
              <a:off x="9768677" y="1009817"/>
              <a:ext cx="509443" cy="509443"/>
              <a:chOff x="6980517" y="1834777"/>
              <a:chExt cx="649224" cy="649224"/>
            </a:xfrm>
          </p:grpSpPr>
          <p:sp>
            <p:nvSpPr>
              <p:cNvPr id="67" name="Border">
                <a:extLst>
                  <a:ext uri="{FF2B5EF4-FFF2-40B4-BE49-F238E27FC236}">
                    <a16:creationId xmlns:a16="http://schemas.microsoft.com/office/drawing/2014/main" id="{A23CD1D5-8A39-4EBE-9C8E-B2C9DE910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517" y="1834777"/>
                <a:ext cx="649224" cy="649224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68" name="Icon">
                <a:extLst>
                  <a:ext uri="{FF2B5EF4-FFF2-40B4-BE49-F238E27FC236}">
                    <a16:creationId xmlns:a16="http://schemas.microsoft.com/office/drawing/2014/main" id="{B80FAC5B-9877-4B77-94EF-40ED50529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7076529" y="1929342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60" name="IDB">
              <a:extLst>
                <a:ext uri="{FF2B5EF4-FFF2-40B4-BE49-F238E27FC236}">
                  <a16:creationId xmlns:a16="http://schemas.microsoft.com/office/drawing/2014/main" id="{9CEE0680-B9C9-4FD9-AB48-D41E39777136}"/>
                </a:ext>
              </a:extLst>
            </p:cNvPr>
            <p:cNvSpPr txBox="1"/>
            <p:nvPr/>
          </p:nvSpPr>
          <p:spPr>
            <a:xfrm>
              <a:off x="10634023" y="1034840"/>
              <a:ext cx="71977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Output tuples?</a:t>
              </a:r>
            </a:p>
          </p:txBody>
        </p:sp>
        <p:cxnSp>
          <p:nvCxnSpPr>
            <p:cNvPr id="61" name="IE">
              <a:extLst>
                <a:ext uri="{FF2B5EF4-FFF2-40B4-BE49-F238E27FC236}">
                  <a16:creationId xmlns:a16="http://schemas.microsoft.com/office/drawing/2014/main" id="{6361BBEC-21FA-4C64-BFC9-7C067D6D8E8A}"/>
                </a:ext>
              </a:extLst>
            </p:cNvPr>
            <p:cNvCxnSpPr>
              <a:stCxn id="57" idx="3"/>
              <a:endCxn id="67" idx="1"/>
            </p:cNvCxnSpPr>
            <p:nvPr/>
          </p:nvCxnSpPr>
          <p:spPr>
            <a:xfrm flipV="1">
              <a:off x="9407850" y="1264539"/>
              <a:ext cx="360827" cy="11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E">
              <a:extLst>
                <a:ext uri="{FF2B5EF4-FFF2-40B4-BE49-F238E27FC236}">
                  <a16:creationId xmlns:a16="http://schemas.microsoft.com/office/drawing/2014/main" id="{CAFDF3F8-8217-4570-BEFD-86344C72403C}"/>
                </a:ext>
              </a:extLst>
            </p:cNvPr>
            <p:cNvCxnSpPr>
              <a:cxnSpLocks/>
              <a:stCxn id="58" idx="2"/>
              <a:endCxn id="67" idx="0"/>
            </p:cNvCxnSpPr>
            <p:nvPr/>
          </p:nvCxnSpPr>
          <p:spPr>
            <a:xfrm>
              <a:off x="10023399" y="642759"/>
              <a:ext cx="0" cy="3670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O">
              <a:extLst>
                <a:ext uri="{FF2B5EF4-FFF2-40B4-BE49-F238E27FC236}">
                  <a16:creationId xmlns:a16="http://schemas.microsoft.com/office/drawing/2014/main" id="{111B49AE-CEC5-461A-9DE3-3E90541EFAF6}"/>
                </a:ext>
              </a:extLst>
            </p:cNvPr>
            <p:cNvCxnSpPr>
              <a:cxnSpLocks/>
              <a:stCxn id="67" idx="3"/>
              <a:endCxn id="60" idx="1"/>
            </p:cNvCxnSpPr>
            <p:nvPr/>
          </p:nvCxnSpPr>
          <p:spPr>
            <a:xfrm>
              <a:off x="10278120" y="1264540"/>
              <a:ext cx="355903" cy="11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5" name="Rules">
                <a:extLst>
                  <a:ext uri="{FF2B5EF4-FFF2-40B4-BE49-F238E27FC236}">
                    <a16:creationId xmlns:a16="http://schemas.microsoft.com/office/drawing/2014/main" id="{9EBC355A-4A95-4F3D-93BA-92FC34CA0C82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46534764"/>
                  </p:ext>
                </p:extLst>
              </p:nvPr>
            </p:nvGraphicFramePr>
            <p:xfrm>
              <a:off x="594360" y="1828800"/>
              <a:ext cx="5669280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55448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338328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s</a:t>
                          </a:r>
                          <a:r>
                            <a:rPr lang="en-US" sz="2400" dirty="0" err="1"/>
                            <a:t>cc</a:t>
                          </a:r>
                          <a:r>
                            <a:rPr lang="en-US" sz="24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), 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566142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5" name="Rules">
                <a:extLst>
                  <a:ext uri="{FF2B5EF4-FFF2-40B4-BE49-F238E27FC236}">
                    <a16:creationId xmlns:a16="http://schemas.microsoft.com/office/drawing/2014/main" id="{9EBC355A-4A95-4F3D-93BA-92FC34CA0C82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46534764"/>
                  </p:ext>
                </p:extLst>
              </p:nvPr>
            </p:nvGraphicFramePr>
            <p:xfrm>
              <a:off x="594360" y="1828800"/>
              <a:ext cx="5669280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55448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338328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724" t="-2326" r="-674138" b="-2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47967" t="-2326" r="-217886" b="-2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68165" t="-2326" r="-375" b="-2209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724" t="-100000" r="-674138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7967" t="-100000" r="-217886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8165" t="-100000" r="-375" b="-1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24" t="-204651" r="-674138" b="-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7967" t="-204651" r="-217886" b="-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8165" t="-204651" r="-375" b="-18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66142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3" name="scc">
            <a:extLst>
              <a:ext uri="{FF2B5EF4-FFF2-40B4-BE49-F238E27FC236}">
                <a16:creationId xmlns:a16="http://schemas.microsoft.com/office/drawing/2014/main" id="{C0414CAA-D016-4B40-BB4F-093E90800D43}"/>
              </a:ext>
            </a:extLst>
          </p:cNvPr>
          <p:cNvSpPr/>
          <p:nvPr/>
        </p:nvSpPr>
        <p:spPr>
          <a:xfrm>
            <a:off x="1142717" y="4635501"/>
            <a:ext cx="2699191" cy="132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v1">
            <a:extLst>
              <a:ext uri="{FF2B5EF4-FFF2-40B4-BE49-F238E27FC236}">
                <a16:creationId xmlns:a16="http://schemas.microsoft.com/office/drawing/2014/main" id="{7100C57F-2F38-4223-9CA5-9780039E4E1C}"/>
              </a:ext>
            </a:extLst>
          </p:cNvPr>
          <p:cNvSpPr/>
          <p:nvPr/>
        </p:nvSpPr>
        <p:spPr>
          <a:xfrm>
            <a:off x="1370076" y="4827335"/>
            <a:ext cx="457200" cy="4572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v2">
            <a:extLst>
              <a:ext uri="{FF2B5EF4-FFF2-40B4-BE49-F238E27FC236}">
                <a16:creationId xmlns:a16="http://schemas.microsoft.com/office/drawing/2014/main" id="{64D518F0-30B3-4E62-B66B-61A3C1785878}"/>
              </a:ext>
            </a:extLst>
          </p:cNvPr>
          <p:cNvSpPr/>
          <p:nvPr/>
        </p:nvSpPr>
        <p:spPr>
          <a:xfrm>
            <a:off x="2287524" y="4827335"/>
            <a:ext cx="457200" cy="4572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v3">
            <a:extLst>
              <a:ext uri="{FF2B5EF4-FFF2-40B4-BE49-F238E27FC236}">
                <a16:creationId xmlns:a16="http://schemas.microsoft.com/office/drawing/2014/main" id="{DB800AA1-2640-4705-8809-853889993500}"/>
              </a:ext>
            </a:extLst>
          </p:cNvPr>
          <p:cNvSpPr/>
          <p:nvPr/>
        </p:nvSpPr>
        <p:spPr>
          <a:xfrm>
            <a:off x="3201924" y="4825841"/>
            <a:ext cx="457200" cy="4572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2" name="v4">
            <a:extLst>
              <a:ext uri="{FF2B5EF4-FFF2-40B4-BE49-F238E27FC236}">
                <a16:creationId xmlns:a16="http://schemas.microsoft.com/office/drawing/2014/main" id="{6679BAED-2CB3-488F-A5CA-E1123BCEC959}"/>
              </a:ext>
            </a:extLst>
          </p:cNvPr>
          <p:cNvSpPr/>
          <p:nvPr/>
        </p:nvSpPr>
        <p:spPr>
          <a:xfrm>
            <a:off x="3201924" y="3911441"/>
            <a:ext cx="457200" cy="4572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3" name="v5">
            <a:extLst>
              <a:ext uri="{FF2B5EF4-FFF2-40B4-BE49-F238E27FC236}">
                <a16:creationId xmlns:a16="http://schemas.microsoft.com/office/drawing/2014/main" id="{6E2F73E5-2F4B-4083-8078-65D51B78A8E0}"/>
              </a:ext>
            </a:extLst>
          </p:cNvPr>
          <p:cNvSpPr/>
          <p:nvPr/>
        </p:nvSpPr>
        <p:spPr>
          <a:xfrm>
            <a:off x="4116324" y="4825841"/>
            <a:ext cx="457200" cy="4572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4" name="v6">
            <a:extLst>
              <a:ext uri="{FF2B5EF4-FFF2-40B4-BE49-F238E27FC236}">
                <a16:creationId xmlns:a16="http://schemas.microsoft.com/office/drawing/2014/main" id="{596734FC-8014-4D96-BBE9-9161476D4319}"/>
              </a:ext>
            </a:extLst>
          </p:cNvPr>
          <p:cNvSpPr/>
          <p:nvPr/>
        </p:nvSpPr>
        <p:spPr>
          <a:xfrm>
            <a:off x="5030724" y="4825841"/>
            <a:ext cx="457200" cy="4572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cxnSp>
        <p:nvCxnSpPr>
          <p:cNvPr id="25" name="e12">
            <a:extLst>
              <a:ext uri="{FF2B5EF4-FFF2-40B4-BE49-F238E27FC236}">
                <a16:creationId xmlns:a16="http://schemas.microsoft.com/office/drawing/2014/main" id="{50566EEC-72C6-4E1C-B16F-B054E4ED046D}"/>
              </a:ext>
            </a:extLst>
          </p:cNvPr>
          <p:cNvCxnSpPr>
            <a:stCxn id="19" idx="6"/>
            <a:endCxn id="20" idx="2"/>
          </p:cNvCxnSpPr>
          <p:nvPr/>
        </p:nvCxnSpPr>
        <p:spPr>
          <a:xfrm>
            <a:off x="1827276" y="5055935"/>
            <a:ext cx="4602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23">
            <a:extLst>
              <a:ext uri="{FF2B5EF4-FFF2-40B4-BE49-F238E27FC236}">
                <a16:creationId xmlns:a16="http://schemas.microsoft.com/office/drawing/2014/main" id="{7DD130BC-7173-402C-93CC-C80BA1D4EED9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 flipV="1">
            <a:off x="2744724" y="5054441"/>
            <a:ext cx="457200" cy="14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31">
            <a:extLst>
              <a:ext uri="{FF2B5EF4-FFF2-40B4-BE49-F238E27FC236}">
                <a16:creationId xmlns:a16="http://schemas.microsoft.com/office/drawing/2014/main" id="{93CEBBB1-AD71-4FE1-AC2B-22DF881173BB}"/>
              </a:ext>
            </a:extLst>
          </p:cNvPr>
          <p:cNvSpPr/>
          <p:nvPr/>
        </p:nvSpPr>
        <p:spPr>
          <a:xfrm>
            <a:off x="1566672" y="4825841"/>
            <a:ext cx="1828800" cy="914400"/>
          </a:xfrm>
          <a:prstGeom prst="arc">
            <a:avLst>
              <a:gd name="adj1" fmla="val 43710"/>
              <a:gd name="adj2" fmla="val 1076580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e34">
            <a:extLst>
              <a:ext uri="{FF2B5EF4-FFF2-40B4-BE49-F238E27FC236}">
                <a16:creationId xmlns:a16="http://schemas.microsoft.com/office/drawing/2014/main" id="{6139F050-824B-42C3-8B08-D15F6669B6FC}"/>
              </a:ext>
            </a:extLst>
          </p:cNvPr>
          <p:cNvCxnSpPr>
            <a:cxnSpLocks/>
            <a:stCxn id="21" idx="0"/>
            <a:endCxn id="22" idx="4"/>
          </p:cNvCxnSpPr>
          <p:nvPr/>
        </p:nvCxnSpPr>
        <p:spPr>
          <a:xfrm flipV="1">
            <a:off x="3430524" y="4368641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35">
            <a:extLst>
              <a:ext uri="{FF2B5EF4-FFF2-40B4-BE49-F238E27FC236}">
                <a16:creationId xmlns:a16="http://schemas.microsoft.com/office/drawing/2014/main" id="{0817F3C4-5750-4B51-8A4A-2DC8F048925C}"/>
              </a:ext>
            </a:extLst>
          </p:cNvPr>
          <p:cNvCxnSpPr>
            <a:cxnSpLocks/>
            <a:stCxn id="21" idx="6"/>
            <a:endCxn id="23" idx="2"/>
          </p:cNvCxnSpPr>
          <p:nvPr/>
        </p:nvCxnSpPr>
        <p:spPr>
          <a:xfrm>
            <a:off x="3659124" y="5054441"/>
            <a:ext cx="4572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56">
            <a:extLst>
              <a:ext uri="{FF2B5EF4-FFF2-40B4-BE49-F238E27FC236}">
                <a16:creationId xmlns:a16="http://schemas.microsoft.com/office/drawing/2014/main" id="{1F88F606-31C7-4B37-B04A-DA2AE8250421}"/>
              </a:ext>
            </a:extLst>
          </p:cNvPr>
          <p:cNvSpPr/>
          <p:nvPr/>
        </p:nvSpPr>
        <p:spPr>
          <a:xfrm>
            <a:off x="4309872" y="4551521"/>
            <a:ext cx="914400" cy="731520"/>
          </a:xfrm>
          <a:prstGeom prst="arc">
            <a:avLst>
              <a:gd name="adj1" fmla="val 11473711"/>
              <a:gd name="adj2" fmla="val 2089106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65">
            <a:extLst>
              <a:ext uri="{FF2B5EF4-FFF2-40B4-BE49-F238E27FC236}">
                <a16:creationId xmlns:a16="http://schemas.microsoft.com/office/drawing/2014/main" id="{2AE58CA2-17AE-45F8-BC97-A50D0BCF04D9}"/>
              </a:ext>
            </a:extLst>
          </p:cNvPr>
          <p:cNvSpPr/>
          <p:nvPr/>
        </p:nvSpPr>
        <p:spPr>
          <a:xfrm>
            <a:off x="4309872" y="4825841"/>
            <a:ext cx="914400" cy="731520"/>
          </a:xfrm>
          <a:prstGeom prst="arc">
            <a:avLst>
              <a:gd name="adj1" fmla="val 780274"/>
              <a:gd name="adj2" fmla="val 997318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12">
            <a:extLst>
              <a:ext uri="{FF2B5EF4-FFF2-40B4-BE49-F238E27FC236}">
                <a16:creationId xmlns:a16="http://schemas.microsoft.com/office/drawing/2014/main" id="{498B7B5B-B64C-4261-9E58-81028D52F9D9}"/>
              </a:ext>
            </a:extLst>
          </p:cNvPr>
          <p:cNvSpPr txBox="1"/>
          <p:nvPr/>
        </p:nvSpPr>
        <p:spPr>
          <a:xfrm>
            <a:off x="7176721" y="1504379"/>
            <a:ext cx="935928" cy="35997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edge(1,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12">
                <a:extLst>
                  <a:ext uri="{FF2B5EF4-FFF2-40B4-BE49-F238E27FC236}">
                    <a16:creationId xmlns:a16="http://schemas.microsoft.com/office/drawing/2014/main" id="{A3872E3E-25B4-421C-9847-B68CE2258848}"/>
                  </a:ext>
                </a:extLst>
              </p:cNvPr>
              <p:cNvSpPr txBox="1"/>
              <p:nvPr/>
            </p:nvSpPr>
            <p:spPr>
              <a:xfrm>
                <a:off x="7176721" y="2223148"/>
                <a:ext cx="935928" cy="35997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400" dirty="0"/>
                  <a:t>(1, 2)</a:t>
                </a:r>
              </a:p>
            </p:txBody>
          </p:sp>
        </mc:Choice>
        <mc:Fallback xmlns="">
          <p:sp>
            <p:nvSpPr>
              <p:cNvPr id="34" name="re12">
                <a:extLst>
                  <a:ext uri="{FF2B5EF4-FFF2-40B4-BE49-F238E27FC236}">
                    <a16:creationId xmlns:a16="http://schemas.microsoft.com/office/drawing/2014/main" id="{A3872E3E-25B4-421C-9847-B68CE2258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21" y="2223148"/>
                <a:ext cx="935928" cy="359972"/>
              </a:xfrm>
              <a:prstGeom prst="rect">
                <a:avLst/>
              </a:prstGeom>
              <a:blipFill>
                <a:blip r:embed="rId6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p12">
            <a:extLst>
              <a:ext uri="{FF2B5EF4-FFF2-40B4-BE49-F238E27FC236}">
                <a16:creationId xmlns:a16="http://schemas.microsoft.com/office/drawing/2014/main" id="{57F0E0DE-02D5-417E-9972-83057313AA73}"/>
              </a:ext>
            </a:extLst>
          </p:cNvPr>
          <p:cNvSpPr txBox="1"/>
          <p:nvPr/>
        </p:nvSpPr>
        <p:spPr>
          <a:xfrm>
            <a:off x="7176721" y="2941916"/>
            <a:ext cx="935928" cy="359972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path(1, 2)</a:t>
            </a:r>
          </a:p>
        </p:txBody>
      </p:sp>
      <p:sp>
        <p:nvSpPr>
          <p:cNvPr id="36" name="e23">
            <a:extLst>
              <a:ext uri="{FF2B5EF4-FFF2-40B4-BE49-F238E27FC236}">
                <a16:creationId xmlns:a16="http://schemas.microsoft.com/office/drawing/2014/main" id="{BCB08875-0C6B-49B4-8318-B248E8AEBEFC}"/>
              </a:ext>
            </a:extLst>
          </p:cNvPr>
          <p:cNvSpPr txBox="1"/>
          <p:nvPr/>
        </p:nvSpPr>
        <p:spPr>
          <a:xfrm>
            <a:off x="8295035" y="2941916"/>
            <a:ext cx="935928" cy="35997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edge(2,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t123">
                <a:extLst>
                  <a:ext uri="{FF2B5EF4-FFF2-40B4-BE49-F238E27FC236}">
                    <a16:creationId xmlns:a16="http://schemas.microsoft.com/office/drawing/2014/main" id="{5169776D-5B86-4CAA-AE57-5F1D1BF87D9C}"/>
                  </a:ext>
                </a:extLst>
              </p:cNvPr>
              <p:cNvSpPr txBox="1"/>
              <p:nvPr/>
            </p:nvSpPr>
            <p:spPr>
              <a:xfrm>
                <a:off x="7740678" y="3660685"/>
                <a:ext cx="935928" cy="35997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/>
                  <a:t>(1, 2, 3)</a:t>
                </a:r>
              </a:p>
            </p:txBody>
          </p:sp>
        </mc:Choice>
        <mc:Fallback xmlns="">
          <p:sp>
            <p:nvSpPr>
              <p:cNvPr id="37" name="rt123">
                <a:extLst>
                  <a:ext uri="{FF2B5EF4-FFF2-40B4-BE49-F238E27FC236}">
                    <a16:creationId xmlns:a16="http://schemas.microsoft.com/office/drawing/2014/main" id="{5169776D-5B86-4CAA-AE57-5F1D1BF87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678" y="3660685"/>
                <a:ext cx="935928" cy="359972"/>
              </a:xfrm>
              <a:prstGeom prst="rect">
                <a:avLst/>
              </a:prstGeom>
              <a:blipFill>
                <a:blip r:embed="rId7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13">
            <a:extLst>
              <a:ext uri="{FF2B5EF4-FFF2-40B4-BE49-F238E27FC236}">
                <a16:creationId xmlns:a16="http://schemas.microsoft.com/office/drawing/2014/main" id="{9239CFED-1922-48A8-A687-B98F1FF2E31E}"/>
              </a:ext>
            </a:extLst>
          </p:cNvPr>
          <p:cNvSpPr txBox="1"/>
          <p:nvPr/>
        </p:nvSpPr>
        <p:spPr>
          <a:xfrm>
            <a:off x="7740678" y="4379453"/>
            <a:ext cx="935928" cy="359972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path(1, 3)</a:t>
            </a:r>
          </a:p>
        </p:txBody>
      </p:sp>
      <p:sp>
        <p:nvSpPr>
          <p:cNvPr id="39" name="e31">
            <a:extLst>
              <a:ext uri="{FF2B5EF4-FFF2-40B4-BE49-F238E27FC236}">
                <a16:creationId xmlns:a16="http://schemas.microsoft.com/office/drawing/2014/main" id="{D1DD1B7E-4783-4A04-9FB7-9CF5C115BAC4}"/>
              </a:ext>
            </a:extLst>
          </p:cNvPr>
          <p:cNvSpPr txBox="1"/>
          <p:nvPr/>
        </p:nvSpPr>
        <p:spPr>
          <a:xfrm>
            <a:off x="9413350" y="2941916"/>
            <a:ext cx="935928" cy="35997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edge(3,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31">
                <a:extLst>
                  <a:ext uri="{FF2B5EF4-FFF2-40B4-BE49-F238E27FC236}">
                    <a16:creationId xmlns:a16="http://schemas.microsoft.com/office/drawing/2014/main" id="{F9A8F476-5A4E-4E9F-A59A-1B36E375DB97}"/>
                  </a:ext>
                </a:extLst>
              </p:cNvPr>
              <p:cNvSpPr txBox="1"/>
              <p:nvPr/>
            </p:nvSpPr>
            <p:spPr>
              <a:xfrm>
                <a:off x="9413350" y="3660685"/>
                <a:ext cx="935928" cy="35997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400" dirty="0"/>
                  <a:t>(3, 1)</a:t>
                </a:r>
              </a:p>
            </p:txBody>
          </p:sp>
        </mc:Choice>
        <mc:Fallback xmlns="">
          <p:sp>
            <p:nvSpPr>
              <p:cNvPr id="40" name="re31">
                <a:extLst>
                  <a:ext uri="{FF2B5EF4-FFF2-40B4-BE49-F238E27FC236}">
                    <a16:creationId xmlns:a16="http://schemas.microsoft.com/office/drawing/2014/main" id="{F9A8F476-5A4E-4E9F-A59A-1B36E375D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350" y="3660685"/>
                <a:ext cx="935928" cy="359972"/>
              </a:xfrm>
              <a:prstGeom prst="rect">
                <a:avLst/>
              </a:prstGeom>
              <a:blipFill>
                <a:blip r:embed="rId8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31">
            <a:extLst>
              <a:ext uri="{FF2B5EF4-FFF2-40B4-BE49-F238E27FC236}">
                <a16:creationId xmlns:a16="http://schemas.microsoft.com/office/drawing/2014/main" id="{275DAC40-272A-4FF4-BE44-A026C8C03F7F}"/>
              </a:ext>
            </a:extLst>
          </p:cNvPr>
          <p:cNvSpPr txBox="1"/>
          <p:nvPr/>
        </p:nvSpPr>
        <p:spPr>
          <a:xfrm>
            <a:off x="9413350" y="4379453"/>
            <a:ext cx="935928" cy="359972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path(3,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s13">
                <a:extLst>
                  <a:ext uri="{FF2B5EF4-FFF2-40B4-BE49-F238E27FC236}">
                    <a16:creationId xmlns:a16="http://schemas.microsoft.com/office/drawing/2014/main" id="{35B8C114-C0AC-472B-BCAF-CFCE43F765C7}"/>
                  </a:ext>
                </a:extLst>
              </p:cNvPr>
              <p:cNvSpPr txBox="1"/>
              <p:nvPr/>
            </p:nvSpPr>
            <p:spPr>
              <a:xfrm>
                <a:off x="8577014" y="5098222"/>
                <a:ext cx="935928" cy="35997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400" dirty="0"/>
                  <a:t>(1, 3)</a:t>
                </a:r>
              </a:p>
            </p:txBody>
          </p:sp>
        </mc:Choice>
        <mc:Fallback xmlns="">
          <p:sp>
            <p:nvSpPr>
              <p:cNvPr id="42" name="rs13">
                <a:extLst>
                  <a:ext uri="{FF2B5EF4-FFF2-40B4-BE49-F238E27FC236}">
                    <a16:creationId xmlns:a16="http://schemas.microsoft.com/office/drawing/2014/main" id="{35B8C114-C0AC-472B-BCAF-CFCE43F76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014" y="5098222"/>
                <a:ext cx="935928" cy="359972"/>
              </a:xfrm>
              <a:prstGeom prst="rect">
                <a:avLst/>
              </a:prstGeom>
              <a:blipFill>
                <a:blip r:embed="rId9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cc13">
            <a:extLst>
              <a:ext uri="{FF2B5EF4-FFF2-40B4-BE49-F238E27FC236}">
                <a16:creationId xmlns:a16="http://schemas.microsoft.com/office/drawing/2014/main" id="{4763F242-C4A4-499A-9D80-646A30534282}"/>
              </a:ext>
            </a:extLst>
          </p:cNvPr>
          <p:cNvSpPr txBox="1"/>
          <p:nvPr/>
        </p:nvSpPr>
        <p:spPr>
          <a:xfrm>
            <a:off x="8577014" y="5816991"/>
            <a:ext cx="935928" cy="35997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 err="1"/>
              <a:t>scc</a:t>
            </a:r>
            <a:r>
              <a:rPr lang="en-US" sz="1400" dirty="0"/>
              <a:t>(1, 3)</a:t>
            </a:r>
          </a:p>
        </p:txBody>
      </p:sp>
      <p:cxnSp>
        <p:nvCxnSpPr>
          <p:cNvPr id="44" name="A e12 re12">
            <a:extLst>
              <a:ext uri="{FF2B5EF4-FFF2-40B4-BE49-F238E27FC236}">
                <a16:creationId xmlns:a16="http://schemas.microsoft.com/office/drawing/2014/main" id="{ACF2D91C-4243-46DA-80C0-EE95B0C66C4D}"/>
              </a:ext>
            </a:extLst>
          </p:cNvPr>
          <p:cNvCxnSpPr>
            <a:stCxn id="33" idx="2"/>
            <a:endCxn id="34" idx="0"/>
          </p:cNvCxnSpPr>
          <p:nvPr/>
        </p:nvCxnSpPr>
        <p:spPr>
          <a:xfrm>
            <a:off x="7644685" y="1864351"/>
            <a:ext cx="0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A re12 p12">
            <a:extLst>
              <a:ext uri="{FF2B5EF4-FFF2-40B4-BE49-F238E27FC236}">
                <a16:creationId xmlns:a16="http://schemas.microsoft.com/office/drawing/2014/main" id="{B8BD6FA5-6352-435E-B3B2-F63FB9BB6018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>
            <a:off x="7644685" y="2583120"/>
            <a:ext cx="0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A p12 rt123">
            <a:extLst>
              <a:ext uri="{FF2B5EF4-FFF2-40B4-BE49-F238E27FC236}">
                <a16:creationId xmlns:a16="http://schemas.microsoft.com/office/drawing/2014/main" id="{BB51FAB7-525C-4304-90EA-F02CCD65D189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>
            <a:off x="7644685" y="3301889"/>
            <a:ext cx="563957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A e23 rt123">
            <a:extLst>
              <a:ext uri="{FF2B5EF4-FFF2-40B4-BE49-F238E27FC236}">
                <a16:creationId xmlns:a16="http://schemas.microsoft.com/office/drawing/2014/main" id="{F35ED620-809F-4237-BC58-838644EC0650}"/>
              </a:ext>
            </a:extLst>
          </p:cNvPr>
          <p:cNvCxnSpPr>
            <a:cxnSpLocks/>
            <a:stCxn id="36" idx="2"/>
            <a:endCxn id="37" idx="0"/>
          </p:cNvCxnSpPr>
          <p:nvPr/>
        </p:nvCxnSpPr>
        <p:spPr>
          <a:xfrm flipH="1">
            <a:off x="8208642" y="3301889"/>
            <a:ext cx="554358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A rt123 p13">
            <a:extLst>
              <a:ext uri="{FF2B5EF4-FFF2-40B4-BE49-F238E27FC236}">
                <a16:creationId xmlns:a16="http://schemas.microsoft.com/office/drawing/2014/main" id="{50F18D92-53D7-453D-B1F3-BA6215FB6EA8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>
            <a:off x="8208642" y="4020657"/>
            <a:ext cx="0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A e31 re31">
            <a:extLst>
              <a:ext uri="{FF2B5EF4-FFF2-40B4-BE49-F238E27FC236}">
                <a16:creationId xmlns:a16="http://schemas.microsoft.com/office/drawing/2014/main" id="{BFBA5E05-FCDF-4722-9DDE-B93C700C263D}"/>
              </a:ext>
            </a:extLst>
          </p:cNvPr>
          <p:cNvCxnSpPr>
            <a:cxnSpLocks/>
            <a:stCxn id="39" idx="2"/>
            <a:endCxn id="40" idx="0"/>
          </p:cNvCxnSpPr>
          <p:nvPr/>
        </p:nvCxnSpPr>
        <p:spPr>
          <a:xfrm>
            <a:off x="9881314" y="3301889"/>
            <a:ext cx="0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A re31 p31">
            <a:extLst>
              <a:ext uri="{FF2B5EF4-FFF2-40B4-BE49-F238E27FC236}">
                <a16:creationId xmlns:a16="http://schemas.microsoft.com/office/drawing/2014/main" id="{08FB8E8E-5A33-4393-AB8B-A7862EBD265F}"/>
              </a:ext>
            </a:extLst>
          </p:cNvPr>
          <p:cNvCxnSpPr>
            <a:cxnSpLocks/>
            <a:stCxn id="40" idx="2"/>
            <a:endCxn id="41" idx="0"/>
          </p:cNvCxnSpPr>
          <p:nvPr/>
        </p:nvCxnSpPr>
        <p:spPr>
          <a:xfrm>
            <a:off x="9881314" y="4020657"/>
            <a:ext cx="0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A p13 rs13">
            <a:extLst>
              <a:ext uri="{FF2B5EF4-FFF2-40B4-BE49-F238E27FC236}">
                <a16:creationId xmlns:a16="http://schemas.microsoft.com/office/drawing/2014/main" id="{EF3C5E47-8B81-415B-9E0A-CD54736F5FAA}"/>
              </a:ext>
            </a:extLst>
          </p:cNvPr>
          <p:cNvCxnSpPr>
            <a:cxnSpLocks/>
            <a:stCxn id="38" idx="2"/>
            <a:endCxn id="42" idx="0"/>
          </p:cNvCxnSpPr>
          <p:nvPr/>
        </p:nvCxnSpPr>
        <p:spPr>
          <a:xfrm>
            <a:off x="8208642" y="4739426"/>
            <a:ext cx="836336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A p31 rs13">
            <a:extLst>
              <a:ext uri="{FF2B5EF4-FFF2-40B4-BE49-F238E27FC236}">
                <a16:creationId xmlns:a16="http://schemas.microsoft.com/office/drawing/2014/main" id="{FE1C5097-B89F-41ED-A1EC-D4BBE4EECAA0}"/>
              </a:ext>
            </a:extLst>
          </p:cNvPr>
          <p:cNvCxnSpPr>
            <a:cxnSpLocks/>
            <a:stCxn id="41" idx="2"/>
            <a:endCxn id="42" idx="0"/>
          </p:cNvCxnSpPr>
          <p:nvPr/>
        </p:nvCxnSpPr>
        <p:spPr>
          <a:xfrm flipH="1">
            <a:off x="9044978" y="4739426"/>
            <a:ext cx="836336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A rs13 scc13">
            <a:extLst>
              <a:ext uri="{FF2B5EF4-FFF2-40B4-BE49-F238E27FC236}">
                <a16:creationId xmlns:a16="http://schemas.microsoft.com/office/drawing/2014/main" id="{3028B67A-778B-4A04-AB7B-47DB35899E81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>
            <a:off x="9044978" y="5458194"/>
            <a:ext cx="0" cy="35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E827905-1C68-4AD6-B5C8-D6EFD11ECC02}"/>
              </a:ext>
            </a:extLst>
          </p:cNvPr>
          <p:cNvSpPr/>
          <p:nvPr/>
        </p:nvSpPr>
        <p:spPr>
          <a:xfrm>
            <a:off x="8293608" y="2221992"/>
            <a:ext cx="2831386" cy="466344"/>
          </a:xfrm>
          <a:prstGeom prst="wedgeRectCallout">
            <a:avLst>
              <a:gd name="adj1" fmla="val -53972"/>
              <a:gd name="adj2" fmla="val -115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285750" indent="-285750">
              <a:buFont typeface="Candara" panose="020E0502030303020204" pitchFamily="34" charset="0"/>
              <a:buChar char="❶"/>
            </a:pPr>
            <a:r>
              <a:rPr lang="en-US" dirty="0"/>
              <a:t>Start with input tuples</a:t>
            </a:r>
          </a:p>
        </p:txBody>
      </p:sp>
      <p:sp>
        <p:nvSpPr>
          <p:cNvPr id="70" name="Speech Bubble: Rectangle 69">
            <a:extLst>
              <a:ext uri="{FF2B5EF4-FFF2-40B4-BE49-F238E27FC236}">
                <a16:creationId xmlns:a16="http://schemas.microsoft.com/office/drawing/2014/main" id="{5C0C65EF-3228-4D94-B299-3C40F96ECB98}"/>
              </a:ext>
            </a:extLst>
          </p:cNvPr>
          <p:cNvSpPr/>
          <p:nvPr/>
        </p:nvSpPr>
        <p:spPr>
          <a:xfrm>
            <a:off x="4825062" y="3545681"/>
            <a:ext cx="2657289" cy="731519"/>
          </a:xfrm>
          <a:prstGeom prst="wedgeRectCallout">
            <a:avLst>
              <a:gd name="adj1" fmla="val 61856"/>
              <a:gd name="adj2" fmla="val -7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285750" indent="-285750">
              <a:buFont typeface="Candara" panose="020E0502030303020204" pitchFamily="34" charset="0"/>
              <a:buChar char="❷"/>
            </a:pPr>
            <a:r>
              <a:rPr lang="en-US" dirty="0"/>
              <a:t>Apply rules to derive output tuples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E1E6D-9A84-4239-BFE0-E0BE7664F735}"/>
              </a:ext>
            </a:extLst>
          </p:cNvPr>
          <p:cNvSpPr txBox="1"/>
          <p:nvPr/>
        </p:nvSpPr>
        <p:spPr>
          <a:xfrm>
            <a:off x="6359911" y="5440680"/>
            <a:ext cx="1848731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spAutoFit/>
          </a:bodyPr>
          <a:lstStyle/>
          <a:p>
            <a:pPr marL="285750" indent="-285750">
              <a:buFont typeface="Candara" panose="020E0502030303020204" pitchFamily="34" charset="0"/>
              <a:buChar char="❸"/>
            </a:pPr>
            <a:r>
              <a:rPr lang="en-US" dirty="0"/>
              <a:t>Repeat until saturation</a:t>
            </a:r>
          </a:p>
        </p:txBody>
      </p:sp>
    </p:spTree>
    <p:extLst>
      <p:ext uri="{BB962C8B-B14F-4D97-AF65-F5344CB8AC3E}">
        <p14:creationId xmlns:p14="http://schemas.microsoft.com/office/powerpoint/2010/main" val="31433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C0E5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C0E5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BC0E5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3" grpId="0" animBg="1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 animBg="1"/>
      <p:bldP spid="40" grpId="0"/>
      <p:bldP spid="41" grpId="0" animBg="1"/>
      <p:bldP spid="42" grpId="0"/>
      <p:bldP spid="43" grpId="0" animBg="1"/>
      <p:bldP spid="6" grpId="0" animBg="1"/>
      <p:bldP spid="7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E7C59DCF-09DB-4CAD-BCAC-BC754FA4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of </a:t>
            </a:r>
            <a:r>
              <a:rPr lang="en-US" dirty="0" err="1"/>
              <a:t>Datalog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A221BF-5A87-4F6B-A4CC-46C3751E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FCB3F6-E424-4C68-BC51-B244E328C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4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E1D963-055E-482B-BA03-C580EFD44972}"/>
              </a:ext>
            </a:extLst>
          </p:cNvPr>
          <p:cNvGrpSpPr>
            <a:grpSpLocks noChangeAspect="1"/>
          </p:cNvGrpSpPr>
          <p:nvPr/>
        </p:nvGrpSpPr>
        <p:grpSpPr>
          <a:xfrm>
            <a:off x="2658722" y="1508760"/>
            <a:ext cx="6874556" cy="4672584"/>
            <a:chOff x="1972611" y="1508760"/>
            <a:chExt cx="8246777" cy="5605272"/>
          </a:xfrm>
        </p:grpSpPr>
        <p:grpSp>
          <p:nvGrpSpPr>
            <p:cNvPr id="6" name="Implementations">
              <a:extLst>
                <a:ext uri="{FF2B5EF4-FFF2-40B4-BE49-F238E27FC236}">
                  <a16:creationId xmlns:a16="http://schemas.microsoft.com/office/drawing/2014/main" id="{23F89C43-782D-4C72-8D80-3E757EB252A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72611" y="5705856"/>
              <a:ext cx="8246777" cy="1408176"/>
              <a:chOff x="1252728" y="4521708"/>
              <a:chExt cx="9692640" cy="1655064"/>
            </a:xfrm>
          </p:grpSpPr>
          <p:sp>
            <p:nvSpPr>
              <p:cNvPr id="7" name="Label">
                <a:extLst>
                  <a:ext uri="{FF2B5EF4-FFF2-40B4-BE49-F238E27FC236}">
                    <a16:creationId xmlns:a16="http://schemas.microsoft.com/office/drawing/2014/main" id="{85D7C270-B991-45B4-B51E-BC45B954F57B}"/>
                  </a:ext>
                </a:extLst>
              </p:cNvPr>
              <p:cNvSpPr txBox="1"/>
              <p:nvPr/>
            </p:nvSpPr>
            <p:spPr>
              <a:xfrm>
                <a:off x="1252728" y="4521708"/>
                <a:ext cx="9692640" cy="1655064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91440" rIns="91440" bIns="91440" rtlCol="0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Industrial Strength Engines</a:t>
                </a:r>
              </a:p>
            </p:txBody>
          </p:sp>
          <p:pic>
            <p:nvPicPr>
              <p:cNvPr id="8" name="Datomic" descr="A picture containing plant&#10;&#10;Description automatically generated">
                <a:extLst>
                  <a:ext uri="{FF2B5EF4-FFF2-40B4-BE49-F238E27FC236}">
                    <a16:creationId xmlns:a16="http://schemas.microsoft.com/office/drawing/2014/main" id="{C84389CD-1492-4B2F-8E46-FFF2608C6B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2536" y="507969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" name="LogicBlox" descr="A picture containing food, drawing&#10;&#10;Description automatically generated">
                <a:extLst>
                  <a:ext uri="{FF2B5EF4-FFF2-40B4-BE49-F238E27FC236}">
                    <a16:creationId xmlns:a16="http://schemas.microsoft.com/office/drawing/2014/main" id="{0CD1D65A-0C38-48B0-B3A5-1A09D6CCA6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0093" y="5308290"/>
                <a:ext cx="1757363" cy="685800"/>
              </a:xfrm>
              <a:prstGeom prst="rect">
                <a:avLst/>
              </a:prstGeom>
            </p:spPr>
          </p:pic>
          <p:pic>
            <p:nvPicPr>
              <p:cNvPr id="10" name="Souffle" descr="A picture containing food&#10;&#10;Description automatically generated">
                <a:extLst>
                  <a:ext uri="{FF2B5EF4-FFF2-40B4-BE49-F238E27FC236}">
                    <a16:creationId xmlns:a16="http://schemas.microsoft.com/office/drawing/2014/main" id="{0106E72E-1544-4332-96B6-A8BC605CEF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0613" y="5308290"/>
                <a:ext cx="2051277" cy="685800"/>
              </a:xfrm>
              <a:prstGeom prst="rect">
                <a:avLst/>
              </a:prstGeom>
            </p:spPr>
          </p:pic>
          <p:pic>
            <p:nvPicPr>
              <p:cNvPr id="11" name="Flix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803806F3-22FF-40B9-9306-3BBA93BAA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5048" y="5308290"/>
                <a:ext cx="1808703" cy="685800"/>
              </a:xfrm>
              <a:prstGeom prst="rect">
                <a:avLst/>
              </a:prstGeom>
            </p:spPr>
          </p:pic>
        </p:grpSp>
        <p:grpSp>
          <p:nvGrpSpPr>
            <p:cNvPr id="5" name="Applications">
              <a:extLst>
                <a:ext uri="{FF2B5EF4-FFF2-40B4-BE49-F238E27FC236}">
                  <a16:creationId xmlns:a16="http://schemas.microsoft.com/office/drawing/2014/main" id="{B0B033BD-7C89-40F9-9D05-F683D29E888B}"/>
                </a:ext>
              </a:extLst>
            </p:cNvPr>
            <p:cNvGrpSpPr/>
            <p:nvPr/>
          </p:nvGrpSpPr>
          <p:grpSpPr>
            <a:xfrm>
              <a:off x="1982840" y="1508760"/>
              <a:ext cx="8226318" cy="3959352"/>
              <a:chOff x="1982840" y="1508760"/>
              <a:chExt cx="8226318" cy="3959352"/>
            </a:xfrm>
          </p:grpSpPr>
          <p:sp>
            <p:nvSpPr>
              <p:cNvPr id="13" name="Label">
                <a:extLst>
                  <a:ext uri="{FF2B5EF4-FFF2-40B4-BE49-F238E27FC236}">
                    <a16:creationId xmlns:a16="http://schemas.microsoft.com/office/drawing/2014/main" id="{B485D26E-DDD5-43FB-A6D5-E7E3334FD148}"/>
                  </a:ext>
                </a:extLst>
              </p:cNvPr>
              <p:cNvSpPr txBox="1"/>
              <p:nvPr/>
            </p:nvSpPr>
            <p:spPr>
              <a:xfrm>
                <a:off x="1982840" y="1508760"/>
                <a:ext cx="8226318" cy="3959352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91440" rIns="91440" bIns="91440" rtlCol="0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Diverse Applications</a:t>
                </a:r>
              </a:p>
            </p:txBody>
          </p:sp>
          <p:grpSp>
            <p:nvGrpSpPr>
              <p:cNvPr id="14" name="Program Analysis">
                <a:extLst>
                  <a:ext uri="{FF2B5EF4-FFF2-40B4-BE49-F238E27FC236}">
                    <a16:creationId xmlns:a16="http://schemas.microsoft.com/office/drawing/2014/main" id="{7EA2F1A0-23D1-4C9F-9C49-2098EE16D56C}"/>
                  </a:ext>
                </a:extLst>
              </p:cNvPr>
              <p:cNvGrpSpPr/>
              <p:nvPr/>
            </p:nvGrpSpPr>
            <p:grpSpPr>
              <a:xfrm>
                <a:off x="2229847" y="2175664"/>
                <a:ext cx="3737896" cy="2165228"/>
                <a:chOff x="1482657" y="1688226"/>
                <a:chExt cx="4404167" cy="2551175"/>
              </a:xfrm>
            </p:grpSpPr>
            <p:sp>
              <p:nvSpPr>
                <p:cNvPr id="20" name="Label">
                  <a:extLst>
                    <a:ext uri="{FF2B5EF4-FFF2-40B4-BE49-F238E27FC236}">
                      <a16:creationId xmlns:a16="http://schemas.microsoft.com/office/drawing/2014/main" id="{C6CD9906-AAD3-435F-9D7E-BE2CDF536148}"/>
                    </a:ext>
                  </a:extLst>
                </p:cNvPr>
                <p:cNvSpPr txBox="1"/>
                <p:nvPr/>
              </p:nvSpPr>
              <p:spPr>
                <a:xfrm>
                  <a:off x="1482657" y="1688226"/>
                  <a:ext cx="4404167" cy="25511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prstDash val="soli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91440" rIns="91440" bIns="91440" rtlCol="0">
                  <a:noAutofit/>
                </a:bodyPr>
                <a:lstStyle/>
                <a:p>
                  <a:pPr algn="ctr"/>
                  <a:r>
                    <a:rPr lang="en-US" sz="2000" dirty="0"/>
                    <a:t>Program Analysis</a:t>
                  </a:r>
                </a:p>
              </p:txBody>
            </p:sp>
            <p:pic>
              <p:nvPicPr>
                <p:cNvPr id="21" name="Doop">
                  <a:extLst>
                    <a:ext uri="{FF2B5EF4-FFF2-40B4-BE49-F238E27FC236}">
                      <a16:creationId xmlns:a16="http://schemas.microsoft.com/office/drawing/2014/main" id="{D3104598-03D1-4A91-803E-65211957DC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3347" y="2486637"/>
                  <a:ext cx="1371600" cy="446049"/>
                </a:xfrm>
                <a:prstGeom prst="rect">
                  <a:avLst/>
                </a:prstGeom>
              </p:spPr>
            </p:pic>
            <p:pic>
              <p:nvPicPr>
                <p:cNvPr id="22" name="Semmle">
                  <a:extLst>
                    <a:ext uri="{FF2B5EF4-FFF2-40B4-BE49-F238E27FC236}">
                      <a16:creationId xmlns:a16="http://schemas.microsoft.com/office/drawing/2014/main" id="{C716C12A-81E4-4BC3-83CB-26C80B74F5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47333" y="2559461"/>
                  <a:ext cx="1828800" cy="373225"/>
                </a:xfrm>
                <a:prstGeom prst="rect">
                  <a:avLst/>
                </a:prstGeom>
              </p:spPr>
            </p:pic>
            <p:grpSp>
              <p:nvGrpSpPr>
                <p:cNvPr id="23" name="Chord">
                  <a:extLst>
                    <a:ext uri="{FF2B5EF4-FFF2-40B4-BE49-F238E27FC236}">
                      <a16:creationId xmlns:a16="http://schemas.microsoft.com/office/drawing/2014/main" id="{692720B7-9E9C-46C5-AD31-D9A5B7596876}"/>
                    </a:ext>
                  </a:extLst>
                </p:cNvPr>
                <p:cNvGrpSpPr/>
                <p:nvPr/>
              </p:nvGrpSpPr>
              <p:grpSpPr>
                <a:xfrm>
                  <a:off x="2792073" y="3127599"/>
                  <a:ext cx="2251257" cy="826542"/>
                  <a:chOff x="4447202" y="5696712"/>
                  <a:chExt cx="2251257" cy="826542"/>
                </a:xfrm>
              </p:grpSpPr>
              <p:pic>
                <p:nvPicPr>
                  <p:cNvPr id="24" name="Icon">
                    <a:extLst>
                      <a:ext uri="{FF2B5EF4-FFF2-40B4-BE49-F238E27FC236}">
                        <a16:creationId xmlns:a16="http://schemas.microsoft.com/office/drawing/2014/main" id="{44436B97-F049-425C-A96E-DAA02B1672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47202" y="5778126"/>
                    <a:ext cx="329760" cy="685800"/>
                  </a:xfrm>
                  <a:prstGeom prst="rect">
                    <a:avLst/>
                  </a:prstGeom>
                </p:spPr>
              </p:pic>
              <p:sp>
                <p:nvSpPr>
                  <p:cNvPr id="25" name="Label">
                    <a:extLst>
                      <a:ext uri="{FF2B5EF4-FFF2-40B4-BE49-F238E27FC236}">
                        <a16:creationId xmlns:a16="http://schemas.microsoft.com/office/drawing/2014/main" id="{3E023A11-523C-4CE5-B286-412E3EE3485F}"/>
                      </a:ext>
                    </a:extLst>
                  </p:cNvPr>
                  <p:cNvSpPr txBox="1"/>
                  <p:nvPr/>
                </p:nvSpPr>
                <p:spPr>
                  <a:xfrm>
                    <a:off x="4869660" y="5696712"/>
                    <a:ext cx="1828799" cy="82654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US" sz="3200" b="1" dirty="0"/>
                      <a:t>Chord</a:t>
                    </a:r>
                    <a:endParaRPr lang="en-US" sz="2400" b="1" dirty="0"/>
                  </a:p>
                </p:txBody>
              </p:sp>
            </p:grpSp>
          </p:grpSp>
          <p:grpSp>
            <p:nvGrpSpPr>
              <p:cNvPr id="15" name="Knowledge Discovery">
                <a:extLst>
                  <a:ext uri="{FF2B5EF4-FFF2-40B4-BE49-F238E27FC236}">
                    <a16:creationId xmlns:a16="http://schemas.microsoft.com/office/drawing/2014/main" id="{1B418F09-117A-43B5-8ED5-218DBCB819C7}"/>
                  </a:ext>
                </a:extLst>
              </p:cNvPr>
              <p:cNvGrpSpPr/>
              <p:nvPr/>
            </p:nvGrpSpPr>
            <p:grpSpPr>
              <a:xfrm>
                <a:off x="6219082" y="2175665"/>
                <a:ext cx="3737896" cy="2165229"/>
                <a:chOff x="6182963" y="1688227"/>
                <a:chExt cx="4404167" cy="2551176"/>
              </a:xfrm>
            </p:grpSpPr>
            <p:sp>
              <p:nvSpPr>
                <p:cNvPr id="16" name="Label">
                  <a:extLst>
                    <a:ext uri="{FF2B5EF4-FFF2-40B4-BE49-F238E27FC236}">
                      <a16:creationId xmlns:a16="http://schemas.microsoft.com/office/drawing/2014/main" id="{602F6CFE-2CE5-497C-9F48-633889C7A2C8}"/>
                    </a:ext>
                  </a:extLst>
                </p:cNvPr>
                <p:cNvSpPr txBox="1"/>
                <p:nvPr/>
              </p:nvSpPr>
              <p:spPr>
                <a:xfrm>
                  <a:off x="6182963" y="1688227"/>
                  <a:ext cx="4404167" cy="255117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prstDash val="soli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91440" tIns="91440" rIns="91440" bIns="91440" rtlCol="0">
                  <a:noAutofit/>
                </a:bodyPr>
                <a:lstStyle/>
                <a:p>
                  <a:pPr algn="ctr"/>
                  <a:r>
                    <a:rPr lang="en-US" sz="2000" dirty="0"/>
                    <a:t>Knowledge Discovery</a:t>
                  </a:r>
                </a:p>
              </p:txBody>
            </p:sp>
            <p:pic>
              <p:nvPicPr>
                <p:cNvPr id="17" name="Neo4j">
                  <a:extLst>
                    <a:ext uri="{FF2B5EF4-FFF2-40B4-BE49-F238E27FC236}">
                      <a16:creationId xmlns:a16="http://schemas.microsoft.com/office/drawing/2014/main" id="{BB56E019-7957-4B99-B29E-DB8AC59596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84847" y="2345436"/>
                  <a:ext cx="1714500" cy="685800"/>
                </a:xfrm>
                <a:prstGeom prst="rect">
                  <a:avLst/>
                </a:prstGeom>
              </p:spPr>
            </p:pic>
            <p:pic>
              <p:nvPicPr>
                <p:cNvPr id="18" name="Sparql">
                  <a:extLst>
                    <a:ext uri="{FF2B5EF4-FFF2-40B4-BE49-F238E27FC236}">
                      <a16:creationId xmlns:a16="http://schemas.microsoft.com/office/drawing/2014/main" id="{5EE72AD0-16CC-46D4-9A06-CFBE3633F0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53726" y="2322576"/>
                  <a:ext cx="731520" cy="731520"/>
                </a:xfrm>
                <a:prstGeom prst="rect">
                  <a:avLst/>
                </a:prstGeom>
              </p:spPr>
            </p:pic>
            <p:pic>
              <p:nvPicPr>
                <p:cNvPr id="19" name="DeepDive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5FA9C6A7-3BE2-49E6-850D-2799A3CA9B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84847" y="3327355"/>
                  <a:ext cx="3200399" cy="731520"/>
                </a:xfrm>
                <a:prstGeom prst="rect">
                  <a:avLst/>
                </a:prstGeom>
              </p:spPr>
            </p:pic>
          </p:grpSp>
          <p:grpSp>
            <p:nvGrpSpPr>
              <p:cNvPr id="4" name="Networks">
                <a:extLst>
                  <a:ext uri="{FF2B5EF4-FFF2-40B4-BE49-F238E27FC236}">
                    <a16:creationId xmlns:a16="http://schemas.microsoft.com/office/drawing/2014/main" id="{703EC4DA-F28B-4975-9073-8475DB7A587E}"/>
                  </a:ext>
                </a:extLst>
              </p:cNvPr>
              <p:cNvGrpSpPr/>
              <p:nvPr/>
            </p:nvGrpSpPr>
            <p:grpSpPr>
              <a:xfrm>
                <a:off x="2229847" y="4503126"/>
                <a:ext cx="7727131" cy="768096"/>
                <a:chOff x="2229847" y="4503126"/>
                <a:chExt cx="7727131" cy="768096"/>
              </a:xfrm>
            </p:grpSpPr>
            <p:sp>
              <p:nvSpPr>
                <p:cNvPr id="28" name="Label">
                  <a:extLst>
                    <a:ext uri="{FF2B5EF4-FFF2-40B4-BE49-F238E27FC236}">
                      <a16:creationId xmlns:a16="http://schemas.microsoft.com/office/drawing/2014/main" id="{F3F378F3-2DC6-457C-B71E-B04E5371059F}"/>
                    </a:ext>
                  </a:extLst>
                </p:cNvPr>
                <p:cNvSpPr txBox="1"/>
                <p:nvPr/>
              </p:nvSpPr>
              <p:spPr>
                <a:xfrm>
                  <a:off x="2229847" y="4503126"/>
                  <a:ext cx="7727131" cy="76809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2700">
                  <a:prstDash val="soli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182880" tIns="182880" rIns="182880" bIns="182880" rtlCol="0" anchor="ctr">
                  <a:noAutofit/>
                </a:bodyPr>
                <a:lstStyle/>
                <a:p>
                  <a:r>
                    <a:rPr lang="en-US" sz="2000" dirty="0"/>
                    <a:t>Networks</a:t>
                  </a:r>
                </a:p>
              </p:txBody>
            </p:sp>
            <p:grpSp>
              <p:nvGrpSpPr>
                <p:cNvPr id="29" name="Tiros">
                  <a:extLst>
                    <a:ext uri="{FF2B5EF4-FFF2-40B4-BE49-F238E27FC236}">
                      <a16:creationId xmlns:a16="http://schemas.microsoft.com/office/drawing/2014/main" id="{7AD3E713-78C0-4FFA-9AAE-99779F63BE6C}"/>
                    </a:ext>
                  </a:extLst>
                </p:cNvPr>
                <p:cNvGrpSpPr/>
                <p:nvPr/>
              </p:nvGrpSpPr>
              <p:grpSpPr>
                <a:xfrm>
                  <a:off x="4325112" y="4558930"/>
                  <a:ext cx="1822638" cy="656487"/>
                  <a:chOff x="4648201" y="2362938"/>
                  <a:chExt cx="1822638" cy="656487"/>
                </a:xfrm>
              </p:grpSpPr>
              <p:pic>
                <p:nvPicPr>
                  <p:cNvPr id="31" name="Icon">
                    <a:extLst>
                      <a:ext uri="{FF2B5EF4-FFF2-40B4-BE49-F238E27FC236}">
                        <a16:creationId xmlns:a16="http://schemas.microsoft.com/office/drawing/2014/main" id="{80360963-E1D4-4450-B191-91E04C43E78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48201" y="2562225"/>
                    <a:ext cx="763675" cy="457200"/>
                  </a:xfrm>
                  <a:prstGeom prst="rect">
                    <a:avLst/>
                  </a:prstGeom>
                </p:spPr>
              </p:pic>
              <p:sp>
                <p:nvSpPr>
                  <p:cNvPr id="32" name="Label">
                    <a:extLst>
                      <a:ext uri="{FF2B5EF4-FFF2-40B4-BE49-F238E27FC236}">
                        <a16:creationId xmlns:a16="http://schemas.microsoft.com/office/drawing/2014/main" id="{729414D0-97B8-4315-9C62-D98DB57511F6}"/>
                      </a:ext>
                    </a:extLst>
                  </p:cNvPr>
                  <p:cNvSpPr txBox="1"/>
                  <p:nvPr/>
                </p:nvSpPr>
                <p:spPr>
                  <a:xfrm>
                    <a:off x="5458968" y="2362938"/>
                    <a:ext cx="1011871" cy="55381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err="1"/>
                      <a:t>Tiros</a:t>
                    </a:r>
                    <a:endParaRPr lang="en-US" sz="2400" b="1" dirty="0"/>
                  </a:p>
                </p:txBody>
              </p:sp>
            </p:grpSp>
            <p:sp>
              <p:nvSpPr>
                <p:cNvPr id="30" name="RapidNet">
                  <a:extLst>
                    <a:ext uri="{FF2B5EF4-FFF2-40B4-BE49-F238E27FC236}">
                      <a16:creationId xmlns:a16="http://schemas.microsoft.com/office/drawing/2014/main" id="{C6AB453A-D43F-4C2F-920F-727101B981FC}"/>
                    </a:ext>
                  </a:extLst>
                </p:cNvPr>
                <p:cNvSpPr txBox="1"/>
                <p:nvPr/>
              </p:nvSpPr>
              <p:spPr>
                <a:xfrm>
                  <a:off x="7296912" y="4589707"/>
                  <a:ext cx="2125274" cy="5538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err="1">
                      <a:latin typeface="Verdana" panose="020B0604030504040204" pitchFamily="34" charset="0"/>
                      <a:ea typeface="Verdana" panose="020B0604030504040204" pitchFamily="34" charset="0"/>
                    </a:rPr>
                    <a:t>RapidNet</a:t>
                  </a:r>
                  <a:endParaRPr lang="en-US" sz="2400" b="1" dirty="0">
                    <a:latin typeface="Verdana" panose="020B0604030504040204" pitchFamily="34" charset="0"/>
                    <a:ea typeface="Verdana" panose="020B060403050404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0991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6E07DF7D-9C16-47E6-8CF6-8751DBEB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685D-16DF-4377-A229-4838C239908E}" type="slidenum">
              <a:rPr lang="en-US" smtClean="0"/>
              <a:t>5</a:t>
            </a:fld>
            <a:endParaRPr lang="en-US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3575F618-36CC-42C6-836F-BDA8A7F2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1DE0847-35DD-4DC5-B441-E1F4F132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5840"/>
          </a:xfrm>
        </p:spPr>
        <p:txBody>
          <a:bodyPr/>
          <a:lstStyle/>
          <a:p>
            <a:r>
              <a:rPr lang="en-US" dirty="0"/>
              <a:t>Central Question of This Talk</a:t>
            </a:r>
          </a:p>
        </p:txBody>
      </p:sp>
      <p:sp>
        <p:nvSpPr>
          <p:cNvPr id="5" name="Content 1">
            <a:extLst>
              <a:ext uri="{FF2B5EF4-FFF2-40B4-BE49-F238E27FC236}">
                <a16:creationId xmlns:a16="http://schemas.microsoft.com/office/drawing/2014/main" id="{23A6B6CC-3CA2-4ADA-BD6C-224CAF4C7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517065"/>
          </a:xfrm>
        </p:spPr>
        <p:txBody>
          <a:bodyPr tIns="91440" bIns="91440" anchor="t">
            <a:spAutoFit/>
          </a:bodyPr>
          <a:lstStyle/>
          <a:p>
            <a:r>
              <a:rPr lang="en-US" dirty="0"/>
              <a:t>We want to </a:t>
            </a:r>
            <a:r>
              <a:rPr lang="en-US" b="1" dirty="0">
                <a:solidFill>
                  <a:srgbClr val="00B050"/>
                </a:solidFill>
              </a:rPr>
              <a:t>synthesize</a:t>
            </a:r>
            <a:r>
              <a:rPr lang="en-US" dirty="0"/>
              <a:t> Datalog programs</a:t>
            </a:r>
          </a:p>
        </p:txBody>
      </p:sp>
      <p:grpSp>
        <p:nvGrpSpPr>
          <p:cNvPr id="19" name="Eval">
            <a:extLst>
              <a:ext uri="{FF2B5EF4-FFF2-40B4-BE49-F238E27FC236}">
                <a16:creationId xmlns:a16="http://schemas.microsoft.com/office/drawing/2014/main" id="{8E1EB0BE-AECF-4DBA-A475-DB19712367E0}"/>
              </a:ext>
            </a:extLst>
          </p:cNvPr>
          <p:cNvGrpSpPr/>
          <p:nvPr/>
        </p:nvGrpSpPr>
        <p:grpSpPr>
          <a:xfrm>
            <a:off x="2438399" y="2350008"/>
            <a:ext cx="3200400" cy="2066544"/>
            <a:chOff x="1688592" y="3758184"/>
            <a:chExt cx="3200400" cy="2066544"/>
          </a:xfrm>
        </p:grpSpPr>
        <p:sp>
          <p:nvSpPr>
            <p:cNvPr id="18" name="Label">
              <a:extLst>
                <a:ext uri="{FF2B5EF4-FFF2-40B4-BE49-F238E27FC236}">
                  <a16:creationId xmlns:a16="http://schemas.microsoft.com/office/drawing/2014/main" id="{64329FA3-AC9E-4119-8839-1F377A99BA84}"/>
                </a:ext>
              </a:extLst>
            </p:cNvPr>
            <p:cNvSpPr txBox="1"/>
            <p:nvPr/>
          </p:nvSpPr>
          <p:spPr>
            <a:xfrm>
              <a:off x="1688592" y="3758184"/>
              <a:ext cx="3200400" cy="2066544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82880" tIns="182880" rIns="182880" bIns="182880" rtlCol="0" anchor="b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Evaluation</a:t>
              </a:r>
            </a:p>
          </p:txBody>
        </p:sp>
        <p:sp>
          <p:nvSpPr>
            <p:cNvPr id="8" name="EDB">
              <a:extLst>
                <a:ext uri="{FF2B5EF4-FFF2-40B4-BE49-F238E27FC236}">
                  <a16:creationId xmlns:a16="http://schemas.microsoft.com/office/drawing/2014/main" id="{80A12BDB-3813-4CE8-8A17-E7C656D78DCE}"/>
                </a:ext>
              </a:extLst>
            </p:cNvPr>
            <p:cNvSpPr txBox="1"/>
            <p:nvPr/>
          </p:nvSpPr>
          <p:spPr>
            <a:xfrm>
              <a:off x="1917192" y="4600063"/>
              <a:ext cx="79725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200" dirty="0"/>
                <a:t>Input tuples</a:t>
              </a:r>
            </a:p>
          </p:txBody>
        </p:sp>
        <p:sp>
          <p:nvSpPr>
            <p:cNvPr id="9" name="Program">
              <a:extLst>
                <a:ext uri="{FF2B5EF4-FFF2-40B4-BE49-F238E27FC236}">
                  <a16:creationId xmlns:a16="http://schemas.microsoft.com/office/drawing/2014/main" id="{E49483DA-2135-47BD-B19F-0C34FAF1FB62}"/>
                </a:ext>
              </a:extLst>
            </p:cNvPr>
            <p:cNvSpPr txBox="1"/>
            <p:nvPr/>
          </p:nvSpPr>
          <p:spPr>
            <a:xfrm>
              <a:off x="2881537" y="3930983"/>
              <a:ext cx="8969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/>
                <a:t>Program</a:t>
              </a:r>
            </a:p>
          </p:txBody>
        </p:sp>
        <p:grpSp>
          <p:nvGrpSpPr>
            <p:cNvPr id="10" name="Machine">
              <a:extLst>
                <a:ext uri="{FF2B5EF4-FFF2-40B4-BE49-F238E27FC236}">
                  <a16:creationId xmlns:a16="http://schemas.microsoft.com/office/drawing/2014/main" id="{8B51902E-72F3-4D3C-BB0A-36A8142A92F6}"/>
                </a:ext>
              </a:extLst>
            </p:cNvPr>
            <p:cNvGrpSpPr/>
            <p:nvPr/>
          </p:nvGrpSpPr>
          <p:grpSpPr>
            <a:xfrm>
              <a:off x="3075269" y="4575040"/>
              <a:ext cx="509443" cy="509443"/>
              <a:chOff x="6980517" y="1834777"/>
              <a:chExt cx="649224" cy="649224"/>
            </a:xfrm>
          </p:grpSpPr>
          <p:sp>
            <p:nvSpPr>
              <p:cNvPr id="16" name="Border">
                <a:extLst>
                  <a:ext uri="{FF2B5EF4-FFF2-40B4-BE49-F238E27FC236}">
                    <a16:creationId xmlns:a16="http://schemas.microsoft.com/office/drawing/2014/main" id="{A196C19E-D22B-4100-9CDD-F09A19EFC4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517" y="1834777"/>
                <a:ext cx="649224" cy="649224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17" name="Icon">
                <a:extLst>
                  <a:ext uri="{FF2B5EF4-FFF2-40B4-BE49-F238E27FC236}">
                    <a16:creationId xmlns:a16="http://schemas.microsoft.com/office/drawing/2014/main" id="{D605C139-4C9C-404B-9947-0B08B1E8A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7076529" y="1929342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12" name="IDB">
              <a:extLst>
                <a:ext uri="{FF2B5EF4-FFF2-40B4-BE49-F238E27FC236}">
                  <a16:creationId xmlns:a16="http://schemas.microsoft.com/office/drawing/2014/main" id="{B5124323-60F5-44D2-B915-65C462018421}"/>
                </a:ext>
              </a:extLst>
            </p:cNvPr>
            <p:cNvSpPr txBox="1"/>
            <p:nvPr/>
          </p:nvSpPr>
          <p:spPr>
            <a:xfrm>
              <a:off x="3940615" y="4600063"/>
              <a:ext cx="71977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Output tuples?</a:t>
              </a:r>
            </a:p>
          </p:txBody>
        </p:sp>
        <p:cxnSp>
          <p:nvCxnSpPr>
            <p:cNvPr id="13" name="IE">
              <a:extLst>
                <a:ext uri="{FF2B5EF4-FFF2-40B4-BE49-F238E27FC236}">
                  <a16:creationId xmlns:a16="http://schemas.microsoft.com/office/drawing/2014/main" id="{3BECECE0-C33B-4D34-86C3-97D40DC3D122}"/>
                </a:ext>
              </a:extLst>
            </p:cNvPr>
            <p:cNvCxnSpPr>
              <a:stCxn id="8" idx="3"/>
              <a:endCxn id="16" idx="1"/>
            </p:cNvCxnSpPr>
            <p:nvPr/>
          </p:nvCxnSpPr>
          <p:spPr>
            <a:xfrm flipV="1">
              <a:off x="2714442" y="4829762"/>
              <a:ext cx="360827" cy="11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E">
              <a:extLst>
                <a:ext uri="{FF2B5EF4-FFF2-40B4-BE49-F238E27FC236}">
                  <a16:creationId xmlns:a16="http://schemas.microsoft.com/office/drawing/2014/main" id="{3ACCC478-A84B-4388-A052-8B466A125570}"/>
                </a:ext>
              </a:extLst>
            </p:cNvPr>
            <p:cNvCxnSpPr>
              <a:cxnSpLocks/>
              <a:stCxn id="9" idx="2"/>
              <a:endCxn id="16" idx="0"/>
            </p:cNvCxnSpPr>
            <p:nvPr/>
          </p:nvCxnSpPr>
          <p:spPr>
            <a:xfrm>
              <a:off x="3329991" y="4207982"/>
              <a:ext cx="0" cy="3670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O">
              <a:extLst>
                <a:ext uri="{FF2B5EF4-FFF2-40B4-BE49-F238E27FC236}">
                  <a16:creationId xmlns:a16="http://schemas.microsoft.com/office/drawing/2014/main" id="{C6E3EE54-8591-4BD3-B399-832457433B37}"/>
                </a:ext>
              </a:extLst>
            </p:cNvPr>
            <p:cNvCxnSpPr>
              <a:cxnSpLocks/>
              <a:stCxn id="16" idx="3"/>
              <a:endCxn id="12" idx="1"/>
            </p:cNvCxnSpPr>
            <p:nvPr/>
          </p:nvCxnSpPr>
          <p:spPr>
            <a:xfrm>
              <a:off x="3584712" y="4829763"/>
              <a:ext cx="355903" cy="11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Eval Shadow">
            <a:extLst>
              <a:ext uri="{FF2B5EF4-FFF2-40B4-BE49-F238E27FC236}">
                <a16:creationId xmlns:a16="http://schemas.microsoft.com/office/drawing/2014/main" id="{A4BAEA23-7D3D-4AA9-9919-7A1F170463A8}"/>
              </a:ext>
            </a:extLst>
          </p:cNvPr>
          <p:cNvSpPr/>
          <p:nvPr/>
        </p:nvSpPr>
        <p:spPr>
          <a:xfrm>
            <a:off x="2420111" y="2331720"/>
            <a:ext cx="3236976" cy="2103120"/>
          </a:xfrm>
          <a:prstGeom prst="rect">
            <a:avLst/>
          </a:prstGeom>
          <a:solidFill>
            <a:schemeClr val="bg2">
              <a:lumMod val="9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val Expl">
            <a:extLst>
              <a:ext uri="{FF2B5EF4-FFF2-40B4-BE49-F238E27FC236}">
                <a16:creationId xmlns:a16="http://schemas.microsoft.com/office/drawing/2014/main" id="{B88D4830-3957-431F-937B-8DD931E25726}"/>
              </a:ext>
            </a:extLst>
          </p:cNvPr>
          <p:cNvSpPr/>
          <p:nvPr/>
        </p:nvSpPr>
        <p:spPr>
          <a:xfrm>
            <a:off x="2438399" y="1160649"/>
            <a:ext cx="3218688" cy="862909"/>
          </a:xfrm>
          <a:prstGeom prst="wedgeRectCallout">
            <a:avLst>
              <a:gd name="adj1" fmla="val -7039"/>
              <a:gd name="adj2" fmla="val 82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Foundational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Subject of lots of research</a:t>
            </a:r>
          </a:p>
        </p:txBody>
      </p:sp>
      <p:grpSp>
        <p:nvGrpSpPr>
          <p:cNvPr id="20" name="Synth">
            <a:extLst>
              <a:ext uri="{FF2B5EF4-FFF2-40B4-BE49-F238E27FC236}">
                <a16:creationId xmlns:a16="http://schemas.microsoft.com/office/drawing/2014/main" id="{CA9AB450-35C8-4E8E-8FF9-F4ABF2FE12A0}"/>
              </a:ext>
            </a:extLst>
          </p:cNvPr>
          <p:cNvGrpSpPr/>
          <p:nvPr/>
        </p:nvGrpSpPr>
        <p:grpSpPr>
          <a:xfrm>
            <a:off x="6553201" y="2350008"/>
            <a:ext cx="3200400" cy="2066544"/>
            <a:chOff x="1688592" y="3758184"/>
            <a:chExt cx="3200400" cy="2066544"/>
          </a:xfrm>
        </p:grpSpPr>
        <p:sp>
          <p:nvSpPr>
            <p:cNvPr id="21" name="Label">
              <a:extLst>
                <a:ext uri="{FF2B5EF4-FFF2-40B4-BE49-F238E27FC236}">
                  <a16:creationId xmlns:a16="http://schemas.microsoft.com/office/drawing/2014/main" id="{D794B3AA-B797-415F-9D39-37D6428821FB}"/>
                </a:ext>
              </a:extLst>
            </p:cNvPr>
            <p:cNvSpPr txBox="1"/>
            <p:nvPr/>
          </p:nvSpPr>
          <p:spPr>
            <a:xfrm>
              <a:off x="1688592" y="3758184"/>
              <a:ext cx="3200400" cy="2066544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82880" tIns="182880" rIns="182880" bIns="182880" rtlCol="0" anchor="b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Synthesis</a:t>
              </a:r>
            </a:p>
          </p:txBody>
        </p:sp>
        <p:sp>
          <p:nvSpPr>
            <p:cNvPr id="22" name="EDB">
              <a:extLst>
                <a:ext uri="{FF2B5EF4-FFF2-40B4-BE49-F238E27FC236}">
                  <a16:creationId xmlns:a16="http://schemas.microsoft.com/office/drawing/2014/main" id="{A0767229-B55C-49F5-B61C-59A2724FE964}"/>
                </a:ext>
              </a:extLst>
            </p:cNvPr>
            <p:cNvSpPr txBox="1"/>
            <p:nvPr/>
          </p:nvSpPr>
          <p:spPr>
            <a:xfrm>
              <a:off x="1917192" y="4600063"/>
              <a:ext cx="79725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200" dirty="0"/>
                <a:t>Input tuples</a:t>
              </a:r>
            </a:p>
          </p:txBody>
        </p:sp>
        <p:sp>
          <p:nvSpPr>
            <p:cNvPr id="23" name="Program">
              <a:extLst>
                <a:ext uri="{FF2B5EF4-FFF2-40B4-BE49-F238E27FC236}">
                  <a16:creationId xmlns:a16="http://schemas.microsoft.com/office/drawing/2014/main" id="{1D6EAFDC-F59D-4D87-A60C-9D47A84D451A}"/>
                </a:ext>
              </a:extLst>
            </p:cNvPr>
            <p:cNvSpPr txBox="1"/>
            <p:nvPr/>
          </p:nvSpPr>
          <p:spPr>
            <a:xfrm>
              <a:off x="2881537" y="3930983"/>
              <a:ext cx="8969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Program?</a:t>
              </a:r>
            </a:p>
          </p:txBody>
        </p:sp>
        <p:grpSp>
          <p:nvGrpSpPr>
            <p:cNvPr id="24" name="Machine">
              <a:extLst>
                <a:ext uri="{FF2B5EF4-FFF2-40B4-BE49-F238E27FC236}">
                  <a16:creationId xmlns:a16="http://schemas.microsoft.com/office/drawing/2014/main" id="{E43376DB-81AE-41D7-8467-DD32A4FAC565}"/>
                </a:ext>
              </a:extLst>
            </p:cNvPr>
            <p:cNvGrpSpPr/>
            <p:nvPr/>
          </p:nvGrpSpPr>
          <p:grpSpPr>
            <a:xfrm>
              <a:off x="3075269" y="4575040"/>
              <a:ext cx="509443" cy="509443"/>
              <a:chOff x="6980517" y="1834777"/>
              <a:chExt cx="649224" cy="649224"/>
            </a:xfrm>
          </p:grpSpPr>
          <p:sp>
            <p:nvSpPr>
              <p:cNvPr id="29" name="Border">
                <a:extLst>
                  <a:ext uri="{FF2B5EF4-FFF2-40B4-BE49-F238E27FC236}">
                    <a16:creationId xmlns:a16="http://schemas.microsoft.com/office/drawing/2014/main" id="{1498A7E1-EC02-47DB-93C5-3B6A0E35BB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517" y="1834777"/>
                <a:ext cx="649224" cy="649224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30" name="Icon">
                <a:extLst>
                  <a:ext uri="{FF2B5EF4-FFF2-40B4-BE49-F238E27FC236}">
                    <a16:creationId xmlns:a16="http://schemas.microsoft.com/office/drawing/2014/main" id="{9653D100-87BB-4401-93A5-78E449C55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7076529" y="1929342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25" name="IDB">
              <a:extLst>
                <a:ext uri="{FF2B5EF4-FFF2-40B4-BE49-F238E27FC236}">
                  <a16:creationId xmlns:a16="http://schemas.microsoft.com/office/drawing/2014/main" id="{E0941046-7B02-4B6B-BCBB-DEE651FC9556}"/>
                </a:ext>
              </a:extLst>
            </p:cNvPr>
            <p:cNvSpPr txBox="1"/>
            <p:nvPr/>
          </p:nvSpPr>
          <p:spPr>
            <a:xfrm>
              <a:off x="3940615" y="4600063"/>
              <a:ext cx="71977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/>
                <a:t>Output tuples</a:t>
              </a:r>
            </a:p>
          </p:txBody>
        </p:sp>
        <p:cxnSp>
          <p:nvCxnSpPr>
            <p:cNvPr id="26" name="IE">
              <a:extLst>
                <a:ext uri="{FF2B5EF4-FFF2-40B4-BE49-F238E27FC236}">
                  <a16:creationId xmlns:a16="http://schemas.microsoft.com/office/drawing/2014/main" id="{756C13E2-EFEE-4FCC-8CE3-74FE19E9DEB0}"/>
                </a:ext>
              </a:extLst>
            </p:cNvPr>
            <p:cNvCxnSpPr>
              <a:stCxn id="22" idx="3"/>
              <a:endCxn id="29" idx="1"/>
            </p:cNvCxnSpPr>
            <p:nvPr/>
          </p:nvCxnSpPr>
          <p:spPr>
            <a:xfrm flipV="1">
              <a:off x="2714442" y="4829762"/>
              <a:ext cx="360827" cy="11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E">
              <a:extLst>
                <a:ext uri="{FF2B5EF4-FFF2-40B4-BE49-F238E27FC236}">
                  <a16:creationId xmlns:a16="http://schemas.microsoft.com/office/drawing/2014/main" id="{CEC60149-7B1C-4319-9E4A-9C370081E246}"/>
                </a:ext>
              </a:extLst>
            </p:cNvPr>
            <p:cNvCxnSpPr>
              <a:cxnSpLocks/>
              <a:stCxn id="23" idx="2"/>
              <a:endCxn id="29" idx="0"/>
            </p:cNvCxnSpPr>
            <p:nvPr/>
          </p:nvCxnSpPr>
          <p:spPr>
            <a:xfrm>
              <a:off x="3329991" y="4207982"/>
              <a:ext cx="0" cy="3670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O">
              <a:extLst>
                <a:ext uri="{FF2B5EF4-FFF2-40B4-BE49-F238E27FC236}">
                  <a16:creationId xmlns:a16="http://schemas.microsoft.com/office/drawing/2014/main" id="{EE9E193A-7C2C-45CC-A955-04B67BD7D46E}"/>
                </a:ext>
              </a:extLst>
            </p:cNvPr>
            <p:cNvCxnSpPr>
              <a:cxnSpLocks/>
              <a:stCxn id="29" idx="3"/>
              <a:endCxn id="25" idx="1"/>
            </p:cNvCxnSpPr>
            <p:nvPr/>
          </p:nvCxnSpPr>
          <p:spPr>
            <a:xfrm>
              <a:off x="3584712" y="4829763"/>
              <a:ext cx="355903" cy="11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ontent 2">
            <a:extLst>
              <a:ext uri="{FF2B5EF4-FFF2-40B4-BE49-F238E27FC236}">
                <a16:creationId xmlns:a16="http://schemas.microsoft.com/office/drawing/2014/main" id="{B12EBBDD-7011-4334-933A-144887607801}"/>
              </a:ext>
            </a:extLst>
          </p:cNvPr>
          <p:cNvSpPr txBox="1">
            <a:spLocks/>
          </p:cNvSpPr>
          <p:nvPr/>
        </p:nvSpPr>
        <p:spPr>
          <a:xfrm>
            <a:off x="841248" y="4743002"/>
            <a:ext cx="10515600" cy="1438342"/>
          </a:xfrm>
          <a:prstGeom prst="rect">
            <a:avLst/>
          </a:prstGeom>
        </p:spPr>
        <p:txBody>
          <a:bodyPr vert="horz" lIns="91440" tIns="91440" rIns="91440" bIns="91440" rtlCol="0" anchor="b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472C4"/>
                </a:solidFill>
              </a:rPr>
              <a:t>Program Synthesis:</a:t>
            </a:r>
            <a:r>
              <a:rPr lang="en-US" dirty="0"/>
              <a:t> Efficient synthesis of </a:t>
            </a:r>
            <a:r>
              <a:rPr lang="en-US" b="1" dirty="0">
                <a:solidFill>
                  <a:srgbClr val="00B050"/>
                </a:solidFill>
              </a:rPr>
              <a:t>highly expressive programs</a:t>
            </a:r>
          </a:p>
          <a:p>
            <a:r>
              <a:rPr lang="en-US" b="1" dirty="0">
                <a:solidFill>
                  <a:srgbClr val="4472C4"/>
                </a:solidFill>
              </a:rPr>
              <a:t>AI and Machine Learning:</a:t>
            </a:r>
            <a:r>
              <a:rPr lang="en-US" dirty="0"/>
              <a:t> Learning to </a:t>
            </a:r>
            <a:r>
              <a:rPr lang="en-US" b="1" dirty="0">
                <a:solidFill>
                  <a:srgbClr val="00B050"/>
                </a:solidFill>
              </a:rPr>
              <a:t>reason</a:t>
            </a:r>
          </a:p>
          <a:p>
            <a:r>
              <a:rPr lang="en-US" b="1" dirty="0">
                <a:solidFill>
                  <a:schemeClr val="accent1"/>
                </a:solidFill>
              </a:rPr>
              <a:t>Applications:</a:t>
            </a:r>
            <a:r>
              <a:rPr lang="en-US" dirty="0"/>
              <a:t> Static program analysis, networks, …</a:t>
            </a:r>
          </a:p>
        </p:txBody>
      </p:sp>
    </p:spTree>
    <p:extLst>
      <p:ext uri="{BB962C8B-B14F-4D97-AF65-F5344CB8AC3E}">
        <p14:creationId xmlns:p14="http://schemas.microsoft.com/office/powerpoint/2010/main" val="292624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40526-0CD4-F775-31DF-4A7D8AE1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Relational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B260F-C02D-C762-4CB1-A78FF7948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outstanding challenges: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Recursive + invented predicates</a:t>
            </a:r>
          </a:p>
          <a:p>
            <a:pPr lvl="1"/>
            <a:r>
              <a:rPr lang="en-US" dirty="0"/>
              <a:t>Learning on large datasets</a:t>
            </a:r>
          </a:p>
          <a:p>
            <a:pPr lvl="1"/>
            <a:r>
              <a:rPr lang="en-US" dirty="0"/>
              <a:t>Possibility of noise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Can we learn to find </a:t>
            </a:r>
            <a:r>
              <a:rPr lang="en-US" i="1" dirty="0">
                <a:highlight>
                  <a:srgbClr val="00FFFF"/>
                </a:highlight>
              </a:rPr>
              <a:t>SCCs</a:t>
            </a:r>
            <a:r>
              <a:rPr lang="en-US" i="1" dirty="0"/>
              <a:t> without already knowing how to find </a:t>
            </a:r>
            <a:r>
              <a:rPr lang="en-US" i="1" dirty="0">
                <a:highlight>
                  <a:srgbClr val="FFFF00"/>
                </a:highlight>
              </a:rPr>
              <a:t>paths</a:t>
            </a:r>
            <a:r>
              <a:rPr lang="en-US" i="1" dirty="0"/>
              <a:t>?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b="1" dirty="0"/>
              <a:t>Q1:</a:t>
            </a:r>
            <a:r>
              <a:rPr lang="en-US" dirty="0"/>
              <a:t> How many invented predicates, what are their schemas?</a:t>
            </a:r>
          </a:p>
          <a:p>
            <a:r>
              <a:rPr lang="en-US" b="1" dirty="0"/>
              <a:t>Q2:</a:t>
            </a:r>
            <a:r>
              <a:rPr lang="en-US" dirty="0"/>
              <a:t> How big can the rules get? How many rules?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18659-6D3F-81D8-68F0-351A651B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DB98E-19E6-7277-1118-D862D135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058BE05-5D7D-6B20-BF0E-1F63D90CF9B8}"/>
              </a:ext>
            </a:extLst>
          </p:cNvPr>
          <p:cNvGrpSpPr/>
          <p:nvPr/>
        </p:nvGrpSpPr>
        <p:grpSpPr>
          <a:xfrm>
            <a:off x="5147353" y="1859622"/>
            <a:ext cx="3039291" cy="400110"/>
            <a:chOff x="5147353" y="1859622"/>
            <a:chExt cx="3039291" cy="4001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94EF02-3D43-C3DE-E158-678F90B582EF}"/>
                </a:ext>
              </a:extLst>
            </p:cNvPr>
            <p:cNvSpPr txBox="1"/>
            <p:nvPr/>
          </p:nvSpPr>
          <p:spPr>
            <a:xfrm>
              <a:off x="5958149" y="1859622"/>
              <a:ext cx="22284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Subject of this talk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01CEACF-D522-CE1A-83A2-0D42EB263B75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>
              <a:off x="5147353" y="2059677"/>
              <a:ext cx="81079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Synth">
            <a:extLst>
              <a:ext uri="{FF2B5EF4-FFF2-40B4-BE49-F238E27FC236}">
                <a16:creationId xmlns:a16="http://schemas.microsoft.com/office/drawing/2014/main" id="{D77E2BFF-5309-C678-545D-F1951F0290FD}"/>
              </a:ext>
            </a:extLst>
          </p:cNvPr>
          <p:cNvGrpSpPr/>
          <p:nvPr/>
        </p:nvGrpSpPr>
        <p:grpSpPr>
          <a:xfrm>
            <a:off x="8153400" y="364322"/>
            <a:ext cx="3200400" cy="1407797"/>
            <a:chOff x="1688592" y="3842914"/>
            <a:chExt cx="3200400" cy="1407797"/>
          </a:xfrm>
        </p:grpSpPr>
        <p:sp>
          <p:nvSpPr>
            <p:cNvPr id="58" name="Label">
              <a:extLst>
                <a:ext uri="{FF2B5EF4-FFF2-40B4-BE49-F238E27FC236}">
                  <a16:creationId xmlns:a16="http://schemas.microsoft.com/office/drawing/2014/main" id="{D0800659-7DA5-4BD7-05CE-293B73DED204}"/>
                </a:ext>
              </a:extLst>
            </p:cNvPr>
            <p:cNvSpPr txBox="1"/>
            <p:nvPr/>
          </p:nvSpPr>
          <p:spPr>
            <a:xfrm>
              <a:off x="1688592" y="3842914"/>
              <a:ext cx="3200400" cy="1407797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82880" tIns="182880" rIns="182880" bIns="182880" rtlCol="0" anchor="b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EDB">
              <a:extLst>
                <a:ext uri="{FF2B5EF4-FFF2-40B4-BE49-F238E27FC236}">
                  <a16:creationId xmlns:a16="http://schemas.microsoft.com/office/drawing/2014/main" id="{CF281E76-F427-F2C4-FCE3-7FDB6B5B39A9}"/>
                </a:ext>
              </a:extLst>
            </p:cNvPr>
            <p:cNvSpPr txBox="1"/>
            <p:nvPr/>
          </p:nvSpPr>
          <p:spPr>
            <a:xfrm>
              <a:off x="1917192" y="4600063"/>
              <a:ext cx="79725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200" dirty="0"/>
                <a:t>Input tuples</a:t>
              </a:r>
            </a:p>
          </p:txBody>
        </p:sp>
        <p:sp>
          <p:nvSpPr>
            <p:cNvPr id="60" name="Program">
              <a:extLst>
                <a:ext uri="{FF2B5EF4-FFF2-40B4-BE49-F238E27FC236}">
                  <a16:creationId xmlns:a16="http://schemas.microsoft.com/office/drawing/2014/main" id="{2AD47BD7-A4FD-C73A-C3BB-6D9FC6DC4B95}"/>
                </a:ext>
              </a:extLst>
            </p:cNvPr>
            <p:cNvSpPr txBox="1"/>
            <p:nvPr/>
          </p:nvSpPr>
          <p:spPr>
            <a:xfrm>
              <a:off x="2881537" y="3930983"/>
              <a:ext cx="8969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Program?</a:t>
              </a:r>
            </a:p>
          </p:txBody>
        </p:sp>
        <p:grpSp>
          <p:nvGrpSpPr>
            <p:cNvPr id="61" name="Machine">
              <a:extLst>
                <a:ext uri="{FF2B5EF4-FFF2-40B4-BE49-F238E27FC236}">
                  <a16:creationId xmlns:a16="http://schemas.microsoft.com/office/drawing/2014/main" id="{0211C7B9-9F60-6C7C-38EF-74C4F5F4E9CB}"/>
                </a:ext>
              </a:extLst>
            </p:cNvPr>
            <p:cNvGrpSpPr/>
            <p:nvPr/>
          </p:nvGrpSpPr>
          <p:grpSpPr>
            <a:xfrm>
              <a:off x="3075269" y="4575040"/>
              <a:ext cx="509443" cy="509443"/>
              <a:chOff x="6980517" y="1834777"/>
              <a:chExt cx="649224" cy="649224"/>
            </a:xfrm>
          </p:grpSpPr>
          <p:sp>
            <p:nvSpPr>
              <p:cNvPr id="66" name="Border">
                <a:extLst>
                  <a:ext uri="{FF2B5EF4-FFF2-40B4-BE49-F238E27FC236}">
                    <a16:creationId xmlns:a16="http://schemas.microsoft.com/office/drawing/2014/main" id="{73F38FB4-4D67-C237-9AB2-85FC4BBCB8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517" y="1834777"/>
                <a:ext cx="649224" cy="649224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pic>
            <p:nvPicPr>
              <p:cNvPr id="67" name="Icon">
                <a:extLst>
                  <a:ext uri="{FF2B5EF4-FFF2-40B4-BE49-F238E27FC236}">
                    <a16:creationId xmlns:a16="http://schemas.microsoft.com/office/drawing/2014/main" id="{A2D75A13-3A33-2691-ACDD-61930D390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7076529" y="1929342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62" name="IDB">
              <a:extLst>
                <a:ext uri="{FF2B5EF4-FFF2-40B4-BE49-F238E27FC236}">
                  <a16:creationId xmlns:a16="http://schemas.microsoft.com/office/drawing/2014/main" id="{DC6D47FA-8422-A6DD-413B-746266C6FBFC}"/>
                </a:ext>
              </a:extLst>
            </p:cNvPr>
            <p:cNvSpPr txBox="1"/>
            <p:nvPr/>
          </p:nvSpPr>
          <p:spPr>
            <a:xfrm>
              <a:off x="3940615" y="4600063"/>
              <a:ext cx="71977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/>
                <a:t>Output tuples</a:t>
              </a:r>
            </a:p>
          </p:txBody>
        </p:sp>
        <p:cxnSp>
          <p:nvCxnSpPr>
            <p:cNvPr id="63" name="IE">
              <a:extLst>
                <a:ext uri="{FF2B5EF4-FFF2-40B4-BE49-F238E27FC236}">
                  <a16:creationId xmlns:a16="http://schemas.microsoft.com/office/drawing/2014/main" id="{FF2F7960-9605-88B1-7586-9B65CEFB0D77}"/>
                </a:ext>
              </a:extLst>
            </p:cNvPr>
            <p:cNvCxnSpPr>
              <a:stCxn id="59" idx="3"/>
              <a:endCxn id="66" idx="1"/>
            </p:cNvCxnSpPr>
            <p:nvPr/>
          </p:nvCxnSpPr>
          <p:spPr>
            <a:xfrm flipV="1">
              <a:off x="2714442" y="4829762"/>
              <a:ext cx="360827" cy="11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E">
              <a:extLst>
                <a:ext uri="{FF2B5EF4-FFF2-40B4-BE49-F238E27FC236}">
                  <a16:creationId xmlns:a16="http://schemas.microsoft.com/office/drawing/2014/main" id="{A68A556A-C2CD-694A-6884-DC591317EA63}"/>
                </a:ext>
              </a:extLst>
            </p:cNvPr>
            <p:cNvCxnSpPr>
              <a:cxnSpLocks/>
              <a:stCxn id="60" idx="2"/>
              <a:endCxn id="66" idx="0"/>
            </p:cNvCxnSpPr>
            <p:nvPr/>
          </p:nvCxnSpPr>
          <p:spPr>
            <a:xfrm>
              <a:off x="3329991" y="4207982"/>
              <a:ext cx="0" cy="36705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O">
              <a:extLst>
                <a:ext uri="{FF2B5EF4-FFF2-40B4-BE49-F238E27FC236}">
                  <a16:creationId xmlns:a16="http://schemas.microsoft.com/office/drawing/2014/main" id="{4D04CEAF-C86B-197A-A6BF-FCF033F93C2E}"/>
                </a:ext>
              </a:extLst>
            </p:cNvPr>
            <p:cNvCxnSpPr>
              <a:cxnSpLocks/>
              <a:stCxn id="66" idx="3"/>
              <a:endCxn id="62" idx="1"/>
            </p:cNvCxnSpPr>
            <p:nvPr/>
          </p:nvCxnSpPr>
          <p:spPr>
            <a:xfrm>
              <a:off x="3584712" y="4829763"/>
              <a:ext cx="355903" cy="11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D63B66-4E8F-2296-C8E1-041498CFED1B}"/>
              </a:ext>
            </a:extLst>
          </p:cNvPr>
          <p:cNvGrpSpPr/>
          <p:nvPr/>
        </p:nvGrpSpPr>
        <p:grpSpPr>
          <a:xfrm>
            <a:off x="4594107" y="2610594"/>
            <a:ext cx="6210282" cy="612649"/>
            <a:chOff x="5147217" y="2610594"/>
            <a:chExt cx="6210282" cy="612649"/>
          </a:xfrm>
        </p:grpSpPr>
        <p:sp>
          <p:nvSpPr>
            <p:cNvPr id="69" name="Rectangular Callout 68">
              <a:extLst>
                <a:ext uri="{FF2B5EF4-FFF2-40B4-BE49-F238E27FC236}">
                  <a16:creationId xmlns:a16="http://schemas.microsoft.com/office/drawing/2014/main" id="{5EAC058B-D230-F7EB-136F-3F7191709BA1}"/>
                </a:ext>
              </a:extLst>
            </p:cNvPr>
            <p:cNvSpPr/>
            <p:nvPr/>
          </p:nvSpPr>
          <p:spPr>
            <a:xfrm>
              <a:off x="5147217" y="2610594"/>
              <a:ext cx="2228494" cy="612649"/>
            </a:xfrm>
            <a:prstGeom prst="wedgeRectCallout">
              <a:avLst>
                <a:gd name="adj1" fmla="val -60021"/>
                <a:gd name="adj2" fmla="val 9268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algn="ctr"/>
              <a:r>
                <a:rPr lang="en-US" dirty="0"/>
                <a:t>Target predicate</a:t>
              </a:r>
            </a:p>
          </p:txBody>
        </p:sp>
        <p:sp>
          <p:nvSpPr>
            <p:cNvPr id="70" name="Rectangular Callout 69">
              <a:extLst>
                <a:ext uri="{FF2B5EF4-FFF2-40B4-BE49-F238E27FC236}">
                  <a16:creationId xmlns:a16="http://schemas.microsoft.com/office/drawing/2014/main" id="{34D88582-678A-2CB6-204E-20DEF28D9F78}"/>
                </a:ext>
              </a:extLst>
            </p:cNvPr>
            <p:cNvSpPr/>
            <p:nvPr/>
          </p:nvSpPr>
          <p:spPr>
            <a:xfrm>
              <a:off x="9129005" y="2610595"/>
              <a:ext cx="2228494" cy="612648"/>
            </a:xfrm>
            <a:prstGeom prst="wedgeRectCallout">
              <a:avLst>
                <a:gd name="adj1" fmla="val -8385"/>
                <a:gd name="adj2" fmla="val 96040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algn="ctr"/>
              <a:r>
                <a:rPr lang="en-US" dirty="0"/>
                <a:t>Invented predicate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30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E9343-898C-56E3-69EC-F13CA20B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Schema Invention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31A3AF-DF8F-A20C-5BFC-05CBCA23C8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Given:</a:t>
                </a:r>
                <a:r>
                  <a:rPr lang="en-US" dirty="0"/>
                  <a:t> A graph whose edges are </a:t>
                </a:r>
                <a:r>
                  <a:rPr lang="en-US" dirty="0" err="1"/>
                  <a:t>coloured</a:t>
                </a:r>
                <a:endParaRPr lang="en-US" dirty="0"/>
              </a:p>
              <a:p>
                <a:r>
                  <a:rPr lang="en-US" b="1" dirty="0"/>
                  <a:t>Target query:</a:t>
                </a:r>
                <a:r>
                  <a:rPr lang="en-US" dirty="0"/>
                  <a:t> Find all pairs of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there is a monochromatic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31A3AF-DF8F-A20C-5BFC-05CBCA23C8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1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4E3B2-5489-7D8B-2EA8-E07E8D6CF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83127-B11E-02A9-514B-207FF723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Rules">
                <a:extLst>
                  <a:ext uri="{FF2B5EF4-FFF2-40B4-BE49-F238E27FC236}">
                    <a16:creationId xmlns:a16="http://schemas.microsoft.com/office/drawing/2014/main" id="{19C01B73-1D2B-5D42-0D2D-144704C96450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2735604"/>
                  </p:ext>
                </p:extLst>
              </p:nvPr>
            </p:nvGraphicFramePr>
            <p:xfrm>
              <a:off x="2758440" y="3429000"/>
              <a:ext cx="6675120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4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mono(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566142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Rules">
                <a:extLst>
                  <a:ext uri="{FF2B5EF4-FFF2-40B4-BE49-F238E27FC236}">
                    <a16:creationId xmlns:a16="http://schemas.microsoft.com/office/drawing/2014/main" id="{19C01B73-1D2B-5D42-0D2D-144704C96450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2735604"/>
                  </p:ext>
                </p:extLst>
              </p:nvPr>
            </p:nvGraphicFramePr>
            <p:xfrm>
              <a:off x="2758440" y="3429000"/>
              <a:ext cx="6675120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24" t="-2326" r="-808621" b="-2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2" t="-2326" r="-225694" b="-2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2654" t="-2326" r="-309" b="-2209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24" t="-100000" r="-808621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2" t="-100000" r="-225694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2654" t="-100000" r="-309" b="-1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24" t="-204651" r="-808621" b="-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972" t="-204651" r="-225694" b="-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2654" t="-204651" r="-309" b="-18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66142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B9EC5368-885E-7673-18F4-F1311049EEBB}"/>
                  </a:ext>
                </a:extLst>
              </p:cNvPr>
              <p:cNvSpPr/>
              <p:nvPr/>
            </p:nvSpPr>
            <p:spPr>
              <a:xfrm>
                <a:off x="6808067" y="2472800"/>
                <a:ext cx="4545733" cy="818405"/>
              </a:xfrm>
              <a:prstGeom prst="wedgeRectCallout">
                <a:avLst>
                  <a:gd name="adj1" fmla="val -83423"/>
                  <a:gd name="adj2" fmla="val 73443"/>
                </a:avLst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pPr algn="ctr"/>
                <a:r>
                  <a:rPr lang="en-US" dirty="0"/>
                  <a:t>Invented predicate: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all of whose edges have </a:t>
                </a:r>
                <a:r>
                  <a:rPr lang="en-US" dirty="0" err="1"/>
                  <a:t>colour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Rectangular Callout 6">
                <a:extLst>
                  <a:ext uri="{FF2B5EF4-FFF2-40B4-BE49-F238E27FC236}">
                    <a16:creationId xmlns:a16="http://schemas.microsoft.com/office/drawing/2014/main" id="{B9EC5368-885E-7673-18F4-F1311049E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67" y="2472800"/>
                <a:ext cx="4545733" cy="818405"/>
              </a:xfrm>
              <a:prstGeom prst="wedgeRectCallout">
                <a:avLst>
                  <a:gd name="adj1" fmla="val -83423"/>
                  <a:gd name="adj2" fmla="val 73443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Rules">
                <a:extLst>
                  <a:ext uri="{FF2B5EF4-FFF2-40B4-BE49-F238E27FC236}">
                    <a16:creationId xmlns:a16="http://schemas.microsoft.com/office/drawing/2014/main" id="{EE1CB40C-7F89-EE4E-3C19-2BCDF62EA02D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9410834"/>
                  </p:ext>
                </p:extLst>
              </p:nvPr>
            </p:nvGraphicFramePr>
            <p:xfrm>
              <a:off x="2758440" y="3429000"/>
              <a:ext cx="6675120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400" dirty="0"/>
                            <a:t>), edge(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2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mono(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2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path(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2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66142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Rules">
                <a:extLst>
                  <a:ext uri="{FF2B5EF4-FFF2-40B4-BE49-F238E27FC236}">
                    <a16:creationId xmlns:a16="http://schemas.microsoft.com/office/drawing/2014/main" id="{EE1CB40C-7F89-EE4E-3C19-2BCDF62EA02D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9410834"/>
                  </p:ext>
                </p:extLst>
              </p:nvPr>
            </p:nvGraphicFramePr>
            <p:xfrm>
              <a:off x="2758440" y="3429000"/>
              <a:ext cx="6675120" cy="1645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1724" t="-4651" r="-810345" b="-2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40972" t="-4651" r="-226389" b="-2209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62654" t="-4651" r="-617" b="-2209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724" t="-102273" r="-810345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0972" t="-102273" r="-226389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62654" t="-102273" r="-617" b="-1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24" t="-206977" r="-810345" b="-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972" t="-206977" r="-226389" b="-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2654" t="-206977" r="-617" b="-18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66142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F88E4FAB-7AC3-04A0-7450-C53A0EA3F4EE}"/>
              </a:ext>
            </a:extLst>
          </p:cNvPr>
          <p:cNvSpPr/>
          <p:nvPr/>
        </p:nvSpPr>
        <p:spPr>
          <a:xfrm>
            <a:off x="838200" y="5362939"/>
            <a:ext cx="4545733" cy="818405"/>
          </a:xfrm>
          <a:prstGeom prst="wedgeRectCallout">
            <a:avLst>
              <a:gd name="adj1" fmla="val 36593"/>
              <a:gd name="adj2" fmla="val -935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dirty="0"/>
              <a:t>Path </a:t>
            </a:r>
            <a:r>
              <a:rPr lang="en-US" dirty="0" err="1"/>
              <a:t>colour</a:t>
            </a:r>
            <a:r>
              <a:rPr lang="en-US" dirty="0"/>
              <a:t> is ultimately projected out</a:t>
            </a:r>
          </a:p>
        </p:txBody>
      </p:sp>
    </p:spTree>
    <p:extLst>
      <p:ext uri="{BB962C8B-B14F-4D97-AF65-F5344CB8AC3E}">
        <p14:creationId xmlns:p14="http://schemas.microsoft.com/office/powerpoint/2010/main" val="225882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07C2-6E6A-C013-A959-E5FD1B4F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Invented Predicates in </a:t>
            </a:r>
            <a:r>
              <a:rPr lang="en-US" dirty="0" err="1"/>
              <a:t>Nonrecursive</a:t>
            </a:r>
            <a:r>
              <a:rPr lang="en-US" dirty="0"/>
              <a:t>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68F3-FE40-75A1-BBAB-08A087AA0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Not</a:t>
            </a:r>
            <a:r>
              <a:rPr lang="en-US" dirty="0"/>
              <a:t> a major issue</a:t>
            </a:r>
          </a:p>
          <a:p>
            <a:endParaRPr lang="en-US" dirty="0"/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> Cousins are people who share the same grandparent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5207-10C7-3D39-84C3-9E8906FE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39839-DD91-8A23-91E2-0F244D44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CEE4296B-769E-583D-A89C-F7E2D6E1C392}"/>
              </a:ext>
            </a:extLst>
          </p:cNvPr>
          <p:cNvSpPr/>
          <p:nvPr/>
        </p:nvSpPr>
        <p:spPr>
          <a:xfrm>
            <a:off x="4756936" y="1508761"/>
            <a:ext cx="4869950" cy="1388552"/>
          </a:xfrm>
          <a:prstGeom prst="wedgeRectCallout">
            <a:avLst>
              <a:gd name="adj1" fmla="val -76529"/>
              <a:gd name="adj2" fmla="val -3607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dirty="0"/>
              <a:t>See, 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Scythe (Wang et al., PLDI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SQLSynthesizer</a:t>
            </a:r>
            <a:r>
              <a:rPr lang="en-US" dirty="0"/>
              <a:t> (Zhang and Sun, ASE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EGS (Thakkar et al., PLDI 2021)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Rules GC">
                <a:extLst>
                  <a:ext uri="{FF2B5EF4-FFF2-40B4-BE49-F238E27FC236}">
                    <a16:creationId xmlns:a16="http://schemas.microsoft.com/office/drawing/2014/main" id="{FC50B640-6481-4A5B-69C9-58075B67DC29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925911"/>
                  </p:ext>
                </p:extLst>
              </p:nvPr>
            </p:nvGraphicFramePr>
            <p:xfrm>
              <a:off x="2575560" y="3990688"/>
              <a:ext cx="7040880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2519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gparent(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parent(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), parent(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cousins(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2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gparent</a:t>
                          </a:r>
                          <a:r>
                            <a:rPr lang="en-US" sz="24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),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dirty="0" err="1"/>
                            <a:t>gparent</a:t>
                          </a:r>
                          <a:r>
                            <a:rPr lang="en-US" sz="24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Rules GC">
                <a:extLst>
                  <a:ext uri="{FF2B5EF4-FFF2-40B4-BE49-F238E27FC236}">
                    <a16:creationId xmlns:a16="http://schemas.microsoft.com/office/drawing/2014/main" id="{FC50B640-6481-4A5B-69C9-58075B67DC29}"/>
                  </a:ext>
                </a:extLst>
              </p:cNvPr>
              <p:cNvGraphicFramePr>
                <a:graphicFrameLocks noGrp="1"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925911"/>
                  </p:ext>
                </p:extLst>
              </p:nvPr>
            </p:nvGraphicFramePr>
            <p:xfrm>
              <a:off x="2575560" y="3990688"/>
              <a:ext cx="7040880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2519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724" t="-2273" r="-860345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6420" t="-2273" r="-208025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65774" t="-2273" r="-298" b="-1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24" t="-104651" r="-860345" b="-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420" t="-104651" r="-208025" b="-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774" t="-104651" r="-298" b="-18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E704E38-EC1D-85E7-FEB1-CD8ACBB37CCD}"/>
              </a:ext>
            </a:extLst>
          </p:cNvPr>
          <p:cNvGrpSpPr/>
          <p:nvPr/>
        </p:nvGrpSpPr>
        <p:grpSpPr>
          <a:xfrm>
            <a:off x="1921328" y="5331110"/>
            <a:ext cx="5270583" cy="612648"/>
            <a:chOff x="5147217" y="2610595"/>
            <a:chExt cx="5270583" cy="612648"/>
          </a:xfrm>
        </p:grpSpPr>
        <p:sp>
          <p:nvSpPr>
            <p:cNvPr id="9" name="Rectangular Callout 8">
              <a:extLst>
                <a:ext uri="{FF2B5EF4-FFF2-40B4-BE49-F238E27FC236}">
                  <a16:creationId xmlns:a16="http://schemas.microsoft.com/office/drawing/2014/main" id="{320EA5A6-CFB0-315E-22CA-63E64FC36EEB}"/>
                </a:ext>
              </a:extLst>
            </p:cNvPr>
            <p:cNvSpPr/>
            <p:nvPr/>
          </p:nvSpPr>
          <p:spPr>
            <a:xfrm>
              <a:off x="5147217" y="2610595"/>
              <a:ext cx="2228494" cy="612648"/>
            </a:xfrm>
            <a:prstGeom prst="wedgeRectCallout">
              <a:avLst>
                <a:gd name="adj1" fmla="val 49245"/>
                <a:gd name="adj2" fmla="val -10017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algn="ctr"/>
              <a:r>
                <a:rPr lang="en-US" dirty="0"/>
                <a:t>Target predicate</a:t>
              </a:r>
            </a:p>
          </p:txBody>
        </p:sp>
        <p:sp>
          <p:nvSpPr>
            <p:cNvPr id="10" name="Rectangular Callout 9">
              <a:extLst>
                <a:ext uri="{FF2B5EF4-FFF2-40B4-BE49-F238E27FC236}">
                  <a16:creationId xmlns:a16="http://schemas.microsoft.com/office/drawing/2014/main" id="{6060904F-CD98-23C8-EA5B-57CBC306CA37}"/>
                </a:ext>
              </a:extLst>
            </p:cNvPr>
            <p:cNvSpPr/>
            <p:nvPr/>
          </p:nvSpPr>
          <p:spPr>
            <a:xfrm>
              <a:off x="8189306" y="2610595"/>
              <a:ext cx="2228494" cy="612648"/>
            </a:xfrm>
            <a:prstGeom prst="wedgeRectCallout">
              <a:avLst>
                <a:gd name="adj1" fmla="val -48034"/>
                <a:gd name="adj2" fmla="val -189051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algn="ctr"/>
              <a:r>
                <a:rPr lang="en-US" dirty="0"/>
                <a:t>Invented predicate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0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07C2-6E6A-C013-A959-E5FD1B4F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Invented Predicates in </a:t>
            </a:r>
            <a:r>
              <a:rPr lang="en-US" dirty="0" err="1"/>
              <a:t>Nonrecursive</a:t>
            </a:r>
            <a:r>
              <a:rPr lang="en-US" dirty="0"/>
              <a:t>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68F3-FE40-75A1-BBAB-08A087AA0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Not</a:t>
            </a:r>
            <a:r>
              <a:rPr lang="en-US" dirty="0"/>
              <a:t> a major issue</a:t>
            </a:r>
          </a:p>
          <a:p>
            <a:endParaRPr lang="en-US" dirty="0"/>
          </a:p>
          <a:p>
            <a:r>
              <a:rPr lang="en-US" b="1" dirty="0">
                <a:solidFill>
                  <a:srgbClr val="7030A0"/>
                </a:solidFill>
              </a:rPr>
              <a:t>Simply inline everything!</a:t>
            </a:r>
          </a:p>
          <a:p>
            <a:endParaRPr lang="en-US" dirty="0"/>
          </a:p>
          <a:p>
            <a:r>
              <a:rPr lang="en-US" b="1" dirty="0"/>
              <a:t>Example:</a:t>
            </a:r>
            <a:r>
              <a:rPr lang="en-US" dirty="0"/>
              <a:t> Cousins are people who share the same grandparent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5207-10C7-3D39-84C3-9E8906FE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Möbius: Synthesizing Relational Queries with Recursive and Invented Predicates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39839-DD91-8A23-91E2-0F244D44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CEE4296B-769E-583D-A89C-F7E2D6E1C392}"/>
              </a:ext>
            </a:extLst>
          </p:cNvPr>
          <p:cNvSpPr/>
          <p:nvPr/>
        </p:nvSpPr>
        <p:spPr>
          <a:xfrm>
            <a:off x="4756936" y="1508761"/>
            <a:ext cx="4869950" cy="1388552"/>
          </a:xfrm>
          <a:prstGeom prst="wedgeRectCallout">
            <a:avLst>
              <a:gd name="adj1" fmla="val -76529"/>
              <a:gd name="adj2" fmla="val -3607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dirty="0"/>
              <a:t>See, 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Scythe (Wang et al., PLDI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SQLSynthesizer</a:t>
            </a:r>
            <a:r>
              <a:rPr lang="en-US" dirty="0"/>
              <a:t> (Zhang and Sun, ASE 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EGS (Thakkar et al., PLDI 2021)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Rules GC">
                <a:extLst>
                  <a:ext uri="{FF2B5EF4-FFF2-40B4-BE49-F238E27FC236}">
                    <a16:creationId xmlns:a16="http://schemas.microsoft.com/office/drawing/2014/main" id="{FC50B640-6481-4A5B-69C9-58075B67DC29}"/>
                  </a:ext>
                </a:extLst>
              </p:cNvPr>
              <p:cNvGraphicFramePr>
                <a:graphicFrameLocks noGrp="1" noChangeAspect="1"/>
              </p:cNvGraphicFramePr>
              <p:nvPr/>
            </p:nvGraphicFramePr>
            <p:xfrm>
              <a:off x="2575560" y="3990688"/>
              <a:ext cx="7040880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2519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gparent(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parent(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), parent(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cousins(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2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</a:t>
                          </a:r>
                          <a:r>
                            <a:rPr lang="en-US" sz="2400" dirty="0" err="1"/>
                            <a:t>gparent</a:t>
                          </a:r>
                          <a:r>
                            <a:rPr lang="en-US" sz="24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),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dirty="0" err="1"/>
                            <a:t>gparent</a:t>
                          </a:r>
                          <a:r>
                            <a:rPr lang="en-US" sz="2400" dirty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Rules GC">
                <a:extLst>
                  <a:ext uri="{FF2B5EF4-FFF2-40B4-BE49-F238E27FC236}">
                    <a16:creationId xmlns:a16="http://schemas.microsoft.com/office/drawing/2014/main" id="{FC50B640-6481-4A5B-69C9-58075B67DC29}"/>
                  </a:ext>
                </a:extLst>
              </p:cNvPr>
              <p:cNvGraphicFramePr>
                <a:graphicFrameLocks noGrp="1" noChangeAspect="1"/>
              </p:cNvGraphicFramePr>
              <p:nvPr/>
            </p:nvGraphicFramePr>
            <p:xfrm>
              <a:off x="2575560" y="3990688"/>
              <a:ext cx="7040880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2519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724" t="-2273" r="-860345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36420" t="-2273" r="-208025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5774" t="-2273" r="-298" b="-1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833489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24" t="-104651" r="-860345" b="-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420" t="-104651" r="-208025" b="-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774" t="-104651" r="-298" b="-18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3E704E38-EC1D-85E7-FEB1-CD8ACBB37CCD}"/>
              </a:ext>
            </a:extLst>
          </p:cNvPr>
          <p:cNvGrpSpPr/>
          <p:nvPr/>
        </p:nvGrpSpPr>
        <p:grpSpPr>
          <a:xfrm>
            <a:off x="1921328" y="5331110"/>
            <a:ext cx="5270583" cy="612648"/>
            <a:chOff x="5147217" y="2610595"/>
            <a:chExt cx="5270583" cy="612648"/>
          </a:xfrm>
        </p:grpSpPr>
        <p:sp>
          <p:nvSpPr>
            <p:cNvPr id="9" name="Rectangular Callout 8">
              <a:extLst>
                <a:ext uri="{FF2B5EF4-FFF2-40B4-BE49-F238E27FC236}">
                  <a16:creationId xmlns:a16="http://schemas.microsoft.com/office/drawing/2014/main" id="{320EA5A6-CFB0-315E-22CA-63E64FC36EEB}"/>
                </a:ext>
              </a:extLst>
            </p:cNvPr>
            <p:cNvSpPr/>
            <p:nvPr/>
          </p:nvSpPr>
          <p:spPr>
            <a:xfrm>
              <a:off x="5147217" y="2610595"/>
              <a:ext cx="2228494" cy="612648"/>
            </a:xfrm>
            <a:prstGeom prst="wedgeRectCallout">
              <a:avLst>
                <a:gd name="adj1" fmla="val 49245"/>
                <a:gd name="adj2" fmla="val -10017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algn="ctr"/>
              <a:r>
                <a:rPr lang="en-US" dirty="0"/>
                <a:t>Target predicate</a:t>
              </a:r>
            </a:p>
          </p:txBody>
        </p:sp>
        <p:sp>
          <p:nvSpPr>
            <p:cNvPr id="10" name="Rectangular Callout 9">
              <a:extLst>
                <a:ext uri="{FF2B5EF4-FFF2-40B4-BE49-F238E27FC236}">
                  <a16:creationId xmlns:a16="http://schemas.microsoft.com/office/drawing/2014/main" id="{6060904F-CD98-23C8-EA5B-57CBC306CA37}"/>
                </a:ext>
              </a:extLst>
            </p:cNvPr>
            <p:cNvSpPr/>
            <p:nvPr/>
          </p:nvSpPr>
          <p:spPr>
            <a:xfrm>
              <a:off x="8189306" y="2610595"/>
              <a:ext cx="2228494" cy="612648"/>
            </a:xfrm>
            <a:prstGeom prst="wedgeRectCallout">
              <a:avLst>
                <a:gd name="adj1" fmla="val -48034"/>
                <a:gd name="adj2" fmla="val -189051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algn="ctr"/>
              <a:r>
                <a:rPr lang="en-US" dirty="0"/>
                <a:t>Invented predicate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Rules G">
                <a:extLst>
                  <a:ext uri="{FF2B5EF4-FFF2-40B4-BE49-F238E27FC236}">
                    <a16:creationId xmlns:a16="http://schemas.microsoft.com/office/drawing/2014/main" id="{A760FA60-6413-6E90-C764-6AA2D7A2359A}"/>
                  </a:ext>
                </a:extLst>
              </p:cNvPr>
              <p:cNvGraphicFramePr>
                <a:graphicFrameLocks noGrp="1" noChangeAspect="1"/>
              </p:cNvGraphicFramePr>
              <p:nvPr/>
            </p:nvGraphicFramePr>
            <p:xfrm>
              <a:off x="2575560" y="3996244"/>
              <a:ext cx="7040880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2519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400" dirty="0"/>
                            <a:t>:</a:t>
                          </a: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/>
                            <a:t>cousins(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)</a:t>
                          </a:r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am-ET" sz="2400" dirty="0"/>
                            <a:t>፦</a:t>
                          </a:r>
                          <a:r>
                            <a:rPr lang="en-US" sz="2400" dirty="0"/>
                            <a:t> parent(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),</a:t>
                          </a:r>
                          <a:r>
                            <a:rPr lang="en-US" sz="2400" baseline="0" dirty="0"/>
                            <a:t> </a:t>
                          </a:r>
                          <a:r>
                            <a:rPr lang="en-US" sz="2400" dirty="0"/>
                            <a:t>parent(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2400" dirty="0"/>
                            <a:t>),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 parent(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2400" dirty="0"/>
                            <a:t>), parent(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24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oMath>
                          </a14:m>
                          <a:r>
                            <a:rPr lang="en-US" sz="2400" dirty="0"/>
                            <a:t>).</a:t>
                          </a:r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549855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Rules G">
                <a:extLst>
                  <a:ext uri="{FF2B5EF4-FFF2-40B4-BE49-F238E27FC236}">
                    <a16:creationId xmlns:a16="http://schemas.microsoft.com/office/drawing/2014/main" id="{A760FA60-6413-6E90-C764-6AA2D7A2359A}"/>
                  </a:ext>
                </a:extLst>
              </p:cNvPr>
              <p:cNvGraphicFramePr>
                <a:graphicFrameLocks noGrp="1" noChangeAspect="1"/>
              </p:cNvGraphicFramePr>
              <p:nvPr/>
            </p:nvGraphicFramePr>
            <p:xfrm>
              <a:off x="2575560" y="3996244"/>
              <a:ext cx="7040880" cy="10972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3213141079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1104974700"/>
                        </a:ext>
                      </a:extLst>
                    </a:gridCol>
                    <a:gridCol w="4251960">
                      <a:extLst>
                        <a:ext uri="{9D8B030D-6E8A-4147-A177-3AD203B41FA5}">
                          <a16:colId xmlns:a16="http://schemas.microsoft.com/office/drawing/2014/main" val="3410183573"/>
                        </a:ext>
                      </a:extLst>
                    </a:gridCol>
                  </a:tblGrid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724" t="-2273" r="-860345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36420" t="-2273" r="-208025" b="-1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65774" t="-2273" r="-298" b="-1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2912867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400" dirty="0"/>
                        </a:p>
                      </a:txBody>
                      <a:tcPr anchor="ctr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5774" t="-102273" r="-298" b="-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549855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9591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23311</TotalTime>
  <Words>2981</Words>
  <Application>Microsoft Macintosh PowerPoint</Application>
  <PresentationFormat>Widescreen</PresentationFormat>
  <Paragraphs>536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Candara</vt:lpstr>
      <vt:lpstr>Nyala</vt:lpstr>
      <vt:lpstr>Verdana</vt:lpstr>
      <vt:lpstr>office theme</vt:lpstr>
      <vt:lpstr>Möbius: Synthesizing Relational Queries with Recursive and Invented Predicates</vt:lpstr>
      <vt:lpstr>Relational Query Languages</vt:lpstr>
      <vt:lpstr>⟦Datalog Program⟧</vt:lpstr>
      <vt:lpstr>Significance of Datalog</vt:lpstr>
      <vt:lpstr>Central Question of This Talk</vt:lpstr>
      <vt:lpstr>Synthesizing Relational Queries</vt:lpstr>
      <vt:lpstr>Schema Invention</vt:lpstr>
      <vt:lpstr>Invented Predicates in Nonrecursive Queries</vt:lpstr>
      <vt:lpstr>Invented Predicates in Nonrecursive Queries</vt:lpstr>
      <vt:lpstr>Invented Predicates in Nonrecursive Queries</vt:lpstr>
      <vt:lpstr>Our Starting Observation: The Power of Finite Unrollings</vt:lpstr>
      <vt:lpstr>The Architecture of a Recursive Query Synthesizer</vt:lpstr>
      <vt:lpstr>Finding Structure in Graph Motifs</vt:lpstr>
      <vt:lpstr>Finding Structure in Graph Motifs</vt:lpstr>
      <vt:lpstr>Finding Structure in Graph Motifs</vt:lpstr>
      <vt:lpstr>Finding Structure in Graph Motifs</vt:lpstr>
      <vt:lpstr>Finding Structure in Graph Motifs</vt:lpstr>
      <vt:lpstr>How Can Predicate Unification Go Wrong?</vt:lpstr>
      <vt:lpstr>When Predicate Unification Goes Wrong …</vt:lpstr>
      <vt:lpstr>Overall Extrapolation Process</vt:lpstr>
      <vt:lpstr>Experimental Evaluation</vt:lpstr>
      <vt:lpstr>How Fast is Möbius?</vt:lpstr>
      <vt:lpstr>What is the Overhead Over EGS?</vt:lpstr>
      <vt:lpstr>Does Möbius Improve Generalization?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Mukund Raghothaman</cp:lastModifiedBy>
  <cp:revision>677</cp:revision>
  <cp:lastPrinted>2023-10-10T18:57:19Z</cp:lastPrinted>
  <dcterms:created xsi:type="dcterms:W3CDTF">2023-09-20T19:03:29Z</dcterms:created>
  <dcterms:modified xsi:type="dcterms:W3CDTF">2023-10-25T12:05:13Z</dcterms:modified>
</cp:coreProperties>
</file>