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6" r:id="rId4"/>
    <p:sldId id="267" r:id="rId5"/>
    <p:sldId id="269" r:id="rId6"/>
    <p:sldId id="270" r:id="rId7"/>
    <p:sldId id="271" r:id="rId8"/>
    <p:sldId id="273" r:id="rId9"/>
    <p:sldId id="274" r:id="rId10"/>
    <p:sldId id="275" r:id="rId11"/>
    <p:sldId id="278" r:id="rId12"/>
    <p:sldId id="279" r:id="rId13"/>
    <p:sldId id="282" r:id="rId14"/>
    <p:sldId id="283" r:id="rId15"/>
    <p:sldId id="286" r:id="rId16"/>
    <p:sldId id="284" r:id="rId17"/>
    <p:sldId id="280" r:id="rId18"/>
    <p:sldId id="277" r:id="rId19"/>
    <p:sldId id="259" r:id="rId20"/>
    <p:sldId id="260" r:id="rId21"/>
    <p:sldId id="261" r:id="rId22"/>
    <p:sldId id="263" r:id="rId23"/>
    <p:sldId id="264" r:id="rId24"/>
    <p:sldId id="258" r:id="rId25"/>
    <p:sldId id="276" r:id="rId26"/>
    <p:sldId id="281" r:id="rId27"/>
    <p:sldId id="287" r:id="rId28"/>
    <p:sldId id="289" r:id="rId29"/>
    <p:sldId id="290" r:id="rId30"/>
    <p:sldId id="291" r:id="rId31"/>
    <p:sldId id="285" r:id="rId32"/>
    <p:sldId id="2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2894711-D1F6-1746-B214-979AFFAD969A}">
          <p14:sldIdLst>
            <p14:sldId id="256"/>
            <p14:sldId id="257"/>
            <p14:sldId id="266"/>
            <p14:sldId id="267"/>
            <p14:sldId id="269"/>
            <p14:sldId id="270"/>
            <p14:sldId id="271"/>
            <p14:sldId id="273"/>
            <p14:sldId id="274"/>
          </p14:sldIdLst>
        </p14:section>
        <p14:section name="Technique" id="{9422B6AD-4D97-374F-8DED-C29115517BA4}">
          <p14:sldIdLst>
            <p14:sldId id="275"/>
            <p14:sldId id="278"/>
            <p14:sldId id="279"/>
            <p14:sldId id="282"/>
            <p14:sldId id="283"/>
            <p14:sldId id="286"/>
            <p14:sldId id="284"/>
            <p14:sldId id="280"/>
          </p14:sldIdLst>
        </p14:section>
        <p14:section name="Experimental Evaluation" id="{6A36C0DA-A1A3-A74B-9860-66914F0C6229}">
          <p14:sldIdLst>
            <p14:sldId id="277"/>
            <p14:sldId id="259"/>
            <p14:sldId id="260"/>
            <p14:sldId id="261"/>
            <p14:sldId id="263"/>
            <p14:sldId id="264"/>
          </p14:sldIdLst>
        </p14:section>
        <p14:section name="Conclusion" id="{1DDE17A4-D79E-8344-97ED-B5199208CD7C}">
          <p14:sldIdLst>
            <p14:sldId id="258"/>
          </p14:sldIdLst>
        </p14:section>
        <p14:section name="Shunt" id="{A0CCCF2A-E2A2-D741-A910-028F1B7A0FE2}">
          <p14:sldIdLst>
            <p14:sldId id="276"/>
            <p14:sldId id="281"/>
            <p14:sldId id="287"/>
            <p14:sldId id="289"/>
            <p14:sldId id="290"/>
            <p14:sldId id="291"/>
            <p14:sldId id="285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/>
    <p:restoredTop sz="89755"/>
  </p:normalViewPr>
  <p:slideViewPr>
    <p:cSldViewPr snapToGrid="0">
      <p:cViewPr varScale="1">
        <p:scale>
          <a:sx n="119" d="100"/>
          <a:sy n="119" d="100"/>
        </p:scale>
        <p:origin x="22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mukund/Library/CloudStorage/Dropbox/Documents/Study/2023-Binhunter/Writing/2024-ACSAC.Camera/slides/images/Pl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mukund/Library/CloudStorage/Dropbox/Documents/Study/2023-Binhunter/Writing/2024-ACSAC.Camera/slides/images/Pl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mukund/Library/CloudStorage/Dropbox/Documents/Study/2023-Binhunter/Writing/2024-ACSAC.Camera/slides/images/Plo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mukund/Library/CloudStorage/Dropbox/Documents/Study/2023-Binhunter/Writing/2024-ACSAC.Camera/slides/images/Plo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BinHunter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xVal>
            <c:numRef>
              <c:f>Effectiveness!$B$3:$B$19</c:f>
              <c:numCache>
                <c:formatCode>General</c:formatCode>
                <c:ptCount val="17"/>
                <c:pt idx="0">
                  <c:v>0.83</c:v>
                </c:pt>
                <c:pt idx="1">
                  <c:v>0.81</c:v>
                </c:pt>
                <c:pt idx="2">
                  <c:v>0.84</c:v>
                </c:pt>
                <c:pt idx="3">
                  <c:v>0.86</c:v>
                </c:pt>
                <c:pt idx="4">
                  <c:v>0.83</c:v>
                </c:pt>
                <c:pt idx="5">
                  <c:v>0.81</c:v>
                </c:pt>
                <c:pt idx="6">
                  <c:v>0.88</c:v>
                </c:pt>
                <c:pt idx="7">
                  <c:v>0.88</c:v>
                </c:pt>
                <c:pt idx="8">
                  <c:v>0.91</c:v>
                </c:pt>
                <c:pt idx="9">
                  <c:v>0.8</c:v>
                </c:pt>
                <c:pt idx="10">
                  <c:v>0.82</c:v>
                </c:pt>
                <c:pt idx="11">
                  <c:v>0.82</c:v>
                </c:pt>
                <c:pt idx="12">
                  <c:v>0.95</c:v>
                </c:pt>
                <c:pt idx="13">
                  <c:v>0.79</c:v>
                </c:pt>
                <c:pt idx="14">
                  <c:v>0.88</c:v>
                </c:pt>
                <c:pt idx="15">
                  <c:v>0.83</c:v>
                </c:pt>
                <c:pt idx="16">
                  <c:v>0.8</c:v>
                </c:pt>
              </c:numCache>
            </c:numRef>
          </c:xVal>
          <c:yVal>
            <c:numRef>
              <c:f>Effectiveness!$C$3:$C$19</c:f>
              <c:numCache>
                <c:formatCode>General</c:formatCode>
                <c:ptCount val="17"/>
                <c:pt idx="0">
                  <c:v>7.0000000000000007E-2</c:v>
                </c:pt>
                <c:pt idx="1">
                  <c:v>0.09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0.09</c:v>
                </c:pt>
                <c:pt idx="6">
                  <c:v>0.1</c:v>
                </c:pt>
                <c:pt idx="7">
                  <c:v>0.08</c:v>
                </c:pt>
                <c:pt idx="8">
                  <c:v>0.05</c:v>
                </c:pt>
                <c:pt idx="9">
                  <c:v>0.06</c:v>
                </c:pt>
                <c:pt idx="10">
                  <c:v>0.06</c:v>
                </c:pt>
                <c:pt idx="11">
                  <c:v>0.05</c:v>
                </c:pt>
                <c:pt idx="12">
                  <c:v>0.12</c:v>
                </c:pt>
                <c:pt idx="13">
                  <c:v>0.04</c:v>
                </c:pt>
                <c:pt idx="14">
                  <c:v>0.03</c:v>
                </c:pt>
                <c:pt idx="15">
                  <c:v>0.05</c:v>
                </c:pt>
                <c:pt idx="16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95-C54D-A892-CE2436362354}"/>
            </c:ext>
          </c:extLst>
        </c:ser>
        <c:ser>
          <c:idx val="1"/>
          <c:order val="1"/>
          <c:tx>
            <c:v>Genius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Effectiveness!$D$3:$D$19</c:f>
              <c:numCache>
                <c:formatCode>General</c:formatCode>
                <c:ptCount val="17"/>
                <c:pt idx="0">
                  <c:v>0.67</c:v>
                </c:pt>
                <c:pt idx="1">
                  <c:v>0.5</c:v>
                </c:pt>
                <c:pt idx="2">
                  <c:v>0.55000000000000004</c:v>
                </c:pt>
                <c:pt idx="3">
                  <c:v>0.42</c:v>
                </c:pt>
                <c:pt idx="4">
                  <c:v>0.75</c:v>
                </c:pt>
                <c:pt idx="5">
                  <c:v>0.52</c:v>
                </c:pt>
                <c:pt idx="6">
                  <c:v>0.49</c:v>
                </c:pt>
                <c:pt idx="7">
                  <c:v>0.67</c:v>
                </c:pt>
                <c:pt idx="8">
                  <c:v>0.7</c:v>
                </c:pt>
                <c:pt idx="9">
                  <c:v>0.65</c:v>
                </c:pt>
                <c:pt idx="10">
                  <c:v>0.61</c:v>
                </c:pt>
                <c:pt idx="11">
                  <c:v>0.59</c:v>
                </c:pt>
                <c:pt idx="12">
                  <c:v>0.53</c:v>
                </c:pt>
                <c:pt idx="13">
                  <c:v>0.61</c:v>
                </c:pt>
                <c:pt idx="14">
                  <c:v>0.68</c:v>
                </c:pt>
                <c:pt idx="15">
                  <c:v>0.59</c:v>
                </c:pt>
                <c:pt idx="16">
                  <c:v>0.62</c:v>
                </c:pt>
              </c:numCache>
            </c:numRef>
          </c:xVal>
          <c:yVal>
            <c:numRef>
              <c:f>Effectiveness!$E$3:$E$19</c:f>
              <c:numCache>
                <c:formatCode>General</c:formatCode>
                <c:ptCount val="17"/>
                <c:pt idx="0">
                  <c:v>0.59</c:v>
                </c:pt>
                <c:pt idx="1">
                  <c:v>0.21</c:v>
                </c:pt>
                <c:pt idx="2">
                  <c:v>0.61</c:v>
                </c:pt>
                <c:pt idx="3">
                  <c:v>0.43</c:v>
                </c:pt>
                <c:pt idx="4">
                  <c:v>0.34</c:v>
                </c:pt>
                <c:pt idx="5">
                  <c:v>0.47</c:v>
                </c:pt>
                <c:pt idx="6">
                  <c:v>0.32</c:v>
                </c:pt>
                <c:pt idx="7">
                  <c:v>0.31</c:v>
                </c:pt>
                <c:pt idx="8">
                  <c:v>0.13</c:v>
                </c:pt>
                <c:pt idx="9">
                  <c:v>0.23</c:v>
                </c:pt>
                <c:pt idx="10">
                  <c:v>0.55000000000000004</c:v>
                </c:pt>
                <c:pt idx="11">
                  <c:v>0.21</c:v>
                </c:pt>
                <c:pt idx="12">
                  <c:v>0.42</c:v>
                </c:pt>
                <c:pt idx="13">
                  <c:v>0.24</c:v>
                </c:pt>
                <c:pt idx="14">
                  <c:v>0.48</c:v>
                </c:pt>
                <c:pt idx="15">
                  <c:v>0.56000000000000005</c:v>
                </c:pt>
                <c:pt idx="16">
                  <c:v>0.34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95-C54D-A892-CE2436362354}"/>
            </c:ext>
          </c:extLst>
        </c:ser>
        <c:ser>
          <c:idx val="2"/>
          <c:order val="2"/>
          <c:tx>
            <c:v>Asm2vec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Effectiveness!$F$3:$F$19</c:f>
              <c:numCache>
                <c:formatCode>General</c:formatCode>
                <c:ptCount val="17"/>
                <c:pt idx="0">
                  <c:v>0.52</c:v>
                </c:pt>
                <c:pt idx="1">
                  <c:v>0.54</c:v>
                </c:pt>
                <c:pt idx="2">
                  <c:v>0.78</c:v>
                </c:pt>
                <c:pt idx="3">
                  <c:v>0.69</c:v>
                </c:pt>
                <c:pt idx="4">
                  <c:v>0.72</c:v>
                </c:pt>
                <c:pt idx="5">
                  <c:v>0.56999999999999995</c:v>
                </c:pt>
                <c:pt idx="6">
                  <c:v>0.63</c:v>
                </c:pt>
                <c:pt idx="7">
                  <c:v>0.57999999999999996</c:v>
                </c:pt>
                <c:pt idx="8">
                  <c:v>0.42</c:v>
                </c:pt>
                <c:pt idx="9">
                  <c:v>0.57999999999999996</c:v>
                </c:pt>
                <c:pt idx="10">
                  <c:v>0.62</c:v>
                </c:pt>
                <c:pt idx="11">
                  <c:v>0.33</c:v>
                </c:pt>
                <c:pt idx="12">
                  <c:v>0.55000000000000004</c:v>
                </c:pt>
                <c:pt idx="13">
                  <c:v>0.68</c:v>
                </c:pt>
                <c:pt idx="14">
                  <c:v>0.52</c:v>
                </c:pt>
                <c:pt idx="15">
                  <c:v>0.47</c:v>
                </c:pt>
                <c:pt idx="16">
                  <c:v>0.63</c:v>
                </c:pt>
              </c:numCache>
            </c:numRef>
          </c:xVal>
          <c:yVal>
            <c:numRef>
              <c:f>Effectiveness!$G$3:$G$19</c:f>
              <c:numCache>
                <c:formatCode>General</c:formatCode>
                <c:ptCount val="17"/>
                <c:pt idx="0">
                  <c:v>0.43</c:v>
                </c:pt>
                <c:pt idx="1">
                  <c:v>0.61</c:v>
                </c:pt>
                <c:pt idx="2">
                  <c:v>0.22</c:v>
                </c:pt>
                <c:pt idx="3">
                  <c:v>0.37</c:v>
                </c:pt>
                <c:pt idx="4">
                  <c:v>0.56000000000000005</c:v>
                </c:pt>
                <c:pt idx="5">
                  <c:v>0.67</c:v>
                </c:pt>
                <c:pt idx="6">
                  <c:v>0.42</c:v>
                </c:pt>
                <c:pt idx="7">
                  <c:v>0.56999999999999995</c:v>
                </c:pt>
                <c:pt idx="8">
                  <c:v>0.73</c:v>
                </c:pt>
                <c:pt idx="9">
                  <c:v>0.63</c:v>
                </c:pt>
                <c:pt idx="10">
                  <c:v>0.76</c:v>
                </c:pt>
                <c:pt idx="11">
                  <c:v>0.8</c:v>
                </c:pt>
                <c:pt idx="12">
                  <c:v>0.46</c:v>
                </c:pt>
                <c:pt idx="13">
                  <c:v>0.51</c:v>
                </c:pt>
                <c:pt idx="14">
                  <c:v>0.43</c:v>
                </c:pt>
                <c:pt idx="15">
                  <c:v>0.51</c:v>
                </c:pt>
                <c:pt idx="16">
                  <c:v>0.51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195-C54D-A892-CE2436362354}"/>
            </c:ext>
          </c:extLst>
        </c:ser>
        <c:ser>
          <c:idx val="3"/>
          <c:order val="3"/>
          <c:tx>
            <c:v>Jtrans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Effectiveness!$H$3:$H$19</c:f>
              <c:numCache>
                <c:formatCode>General</c:formatCode>
                <c:ptCount val="17"/>
                <c:pt idx="0">
                  <c:v>0.38</c:v>
                </c:pt>
                <c:pt idx="1">
                  <c:v>0.4</c:v>
                </c:pt>
                <c:pt idx="2">
                  <c:v>0.27</c:v>
                </c:pt>
                <c:pt idx="3">
                  <c:v>0.37</c:v>
                </c:pt>
                <c:pt idx="4">
                  <c:v>0.31</c:v>
                </c:pt>
                <c:pt idx="5">
                  <c:v>0.45</c:v>
                </c:pt>
                <c:pt idx="6">
                  <c:v>0.4</c:v>
                </c:pt>
                <c:pt idx="7">
                  <c:v>0.52</c:v>
                </c:pt>
                <c:pt idx="8">
                  <c:v>0.31</c:v>
                </c:pt>
                <c:pt idx="9">
                  <c:v>0.24</c:v>
                </c:pt>
                <c:pt idx="10">
                  <c:v>0.56000000000000005</c:v>
                </c:pt>
                <c:pt idx="11">
                  <c:v>0.71</c:v>
                </c:pt>
                <c:pt idx="12">
                  <c:v>0.72</c:v>
                </c:pt>
                <c:pt idx="13">
                  <c:v>0.56999999999999995</c:v>
                </c:pt>
                <c:pt idx="14">
                  <c:v>0.38</c:v>
                </c:pt>
                <c:pt idx="15">
                  <c:v>0.43</c:v>
                </c:pt>
                <c:pt idx="16">
                  <c:v>0.25</c:v>
                </c:pt>
              </c:numCache>
            </c:numRef>
          </c:xVal>
          <c:yVal>
            <c:numRef>
              <c:f>Effectiveness!$I$3:$I$19</c:f>
              <c:numCache>
                <c:formatCode>General</c:formatCode>
                <c:ptCount val="17"/>
                <c:pt idx="0">
                  <c:v>0.7</c:v>
                </c:pt>
                <c:pt idx="1">
                  <c:v>0.59</c:v>
                </c:pt>
                <c:pt idx="2">
                  <c:v>0.4</c:v>
                </c:pt>
                <c:pt idx="3">
                  <c:v>0.55000000000000004</c:v>
                </c:pt>
                <c:pt idx="4">
                  <c:v>0.47</c:v>
                </c:pt>
                <c:pt idx="5">
                  <c:v>0.65</c:v>
                </c:pt>
                <c:pt idx="6">
                  <c:v>0.77</c:v>
                </c:pt>
                <c:pt idx="7">
                  <c:v>0.65</c:v>
                </c:pt>
                <c:pt idx="8">
                  <c:v>0.44</c:v>
                </c:pt>
                <c:pt idx="9">
                  <c:v>0.57999999999999996</c:v>
                </c:pt>
                <c:pt idx="10">
                  <c:v>0.3</c:v>
                </c:pt>
                <c:pt idx="11">
                  <c:v>0.46</c:v>
                </c:pt>
                <c:pt idx="12">
                  <c:v>0.13</c:v>
                </c:pt>
                <c:pt idx="13">
                  <c:v>0.28000000000000003</c:v>
                </c:pt>
                <c:pt idx="14">
                  <c:v>0.17</c:v>
                </c:pt>
                <c:pt idx="15">
                  <c:v>0.44</c:v>
                </c:pt>
                <c:pt idx="16">
                  <c:v>0.28000000000000003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195-C54D-A892-CE2436362354}"/>
            </c:ext>
          </c:extLst>
        </c:ser>
        <c:ser>
          <c:idx val="4"/>
          <c:order val="4"/>
          <c:tx>
            <c:v>Bin2vec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xVal>
            <c:numRef>
              <c:f>Effectiveness!$J$3:$J$19</c:f>
              <c:numCache>
                <c:formatCode>General</c:formatCode>
                <c:ptCount val="17"/>
                <c:pt idx="0">
                  <c:v>0.82</c:v>
                </c:pt>
                <c:pt idx="1">
                  <c:v>0.85</c:v>
                </c:pt>
                <c:pt idx="2">
                  <c:v>0.66</c:v>
                </c:pt>
                <c:pt idx="3">
                  <c:v>0.63</c:v>
                </c:pt>
                <c:pt idx="4">
                  <c:v>0.78</c:v>
                </c:pt>
                <c:pt idx="5">
                  <c:v>0.85</c:v>
                </c:pt>
                <c:pt idx="6">
                  <c:v>0.81</c:v>
                </c:pt>
                <c:pt idx="7">
                  <c:v>0.78</c:v>
                </c:pt>
                <c:pt idx="8">
                  <c:v>0.76</c:v>
                </c:pt>
                <c:pt idx="9">
                  <c:v>0.73</c:v>
                </c:pt>
                <c:pt idx="10">
                  <c:v>0.8</c:v>
                </c:pt>
                <c:pt idx="11">
                  <c:v>0.76</c:v>
                </c:pt>
                <c:pt idx="12">
                  <c:v>0.8</c:v>
                </c:pt>
                <c:pt idx="13">
                  <c:v>0.8</c:v>
                </c:pt>
                <c:pt idx="14">
                  <c:v>0.82</c:v>
                </c:pt>
                <c:pt idx="15">
                  <c:v>0.79</c:v>
                </c:pt>
                <c:pt idx="16">
                  <c:v>0.75</c:v>
                </c:pt>
              </c:numCache>
            </c:numRef>
          </c:xVal>
          <c:yVal>
            <c:numRef>
              <c:f>Effectiveness!$K$3:$K$19</c:f>
              <c:numCache>
                <c:formatCode>General</c:formatCode>
                <c:ptCount val="17"/>
                <c:pt idx="0">
                  <c:v>0.49</c:v>
                </c:pt>
                <c:pt idx="1">
                  <c:v>0.28999999999999998</c:v>
                </c:pt>
                <c:pt idx="2">
                  <c:v>0.3</c:v>
                </c:pt>
                <c:pt idx="3">
                  <c:v>0.23</c:v>
                </c:pt>
                <c:pt idx="4">
                  <c:v>0.21</c:v>
                </c:pt>
                <c:pt idx="5">
                  <c:v>0.25</c:v>
                </c:pt>
                <c:pt idx="6">
                  <c:v>0.23</c:v>
                </c:pt>
                <c:pt idx="7">
                  <c:v>0.31</c:v>
                </c:pt>
                <c:pt idx="8">
                  <c:v>0.31</c:v>
                </c:pt>
                <c:pt idx="9">
                  <c:v>0.21</c:v>
                </c:pt>
                <c:pt idx="10">
                  <c:v>0.1</c:v>
                </c:pt>
                <c:pt idx="11">
                  <c:v>0.24</c:v>
                </c:pt>
                <c:pt idx="12">
                  <c:v>0.33</c:v>
                </c:pt>
                <c:pt idx="13">
                  <c:v>0.01</c:v>
                </c:pt>
                <c:pt idx="14">
                  <c:v>0.18</c:v>
                </c:pt>
                <c:pt idx="15">
                  <c:v>0.28999999999999998</c:v>
                </c:pt>
                <c:pt idx="16">
                  <c:v>0.34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195-C54D-A892-CE2436362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9972784"/>
        <c:axId val="951843216"/>
      </c:scatterChart>
      <c:valAx>
        <c:axId val="769972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TPR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843216"/>
        <c:crosses val="autoZero"/>
        <c:crossBetween val="midCat"/>
      </c:valAx>
      <c:valAx>
        <c:axId val="951843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FPR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972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BinHunter</c:v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xVal>
            <c:numRef>
              <c:f>Effectiveness!$B$3:$B$19</c:f>
              <c:numCache>
                <c:formatCode>General</c:formatCode>
                <c:ptCount val="17"/>
                <c:pt idx="0">
                  <c:v>0.83</c:v>
                </c:pt>
                <c:pt idx="1">
                  <c:v>0.81</c:v>
                </c:pt>
                <c:pt idx="2">
                  <c:v>0.84</c:v>
                </c:pt>
                <c:pt idx="3">
                  <c:v>0.86</c:v>
                </c:pt>
                <c:pt idx="4">
                  <c:v>0.83</c:v>
                </c:pt>
                <c:pt idx="5">
                  <c:v>0.81</c:v>
                </c:pt>
                <c:pt idx="6">
                  <c:v>0.88</c:v>
                </c:pt>
                <c:pt idx="7">
                  <c:v>0.88</c:v>
                </c:pt>
                <c:pt idx="8">
                  <c:v>0.91</c:v>
                </c:pt>
                <c:pt idx="9">
                  <c:v>0.8</c:v>
                </c:pt>
                <c:pt idx="10">
                  <c:v>0.82</c:v>
                </c:pt>
                <c:pt idx="11">
                  <c:v>0.82</c:v>
                </c:pt>
                <c:pt idx="12">
                  <c:v>0.95</c:v>
                </c:pt>
                <c:pt idx="13">
                  <c:v>0.79</c:v>
                </c:pt>
                <c:pt idx="14">
                  <c:v>0.88</c:v>
                </c:pt>
                <c:pt idx="15">
                  <c:v>0.83</c:v>
                </c:pt>
                <c:pt idx="16">
                  <c:v>0.8</c:v>
                </c:pt>
              </c:numCache>
            </c:numRef>
          </c:xVal>
          <c:yVal>
            <c:numRef>
              <c:f>Effectiveness!$C$3:$C$19</c:f>
              <c:numCache>
                <c:formatCode>General</c:formatCode>
                <c:ptCount val="17"/>
                <c:pt idx="0">
                  <c:v>7.0000000000000007E-2</c:v>
                </c:pt>
                <c:pt idx="1">
                  <c:v>0.09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0.09</c:v>
                </c:pt>
                <c:pt idx="6">
                  <c:v>0.1</c:v>
                </c:pt>
                <c:pt idx="7">
                  <c:v>0.08</c:v>
                </c:pt>
                <c:pt idx="8">
                  <c:v>0.05</c:v>
                </c:pt>
                <c:pt idx="9">
                  <c:v>0.06</c:v>
                </c:pt>
                <c:pt idx="10">
                  <c:v>0.06</c:v>
                </c:pt>
                <c:pt idx="11">
                  <c:v>0.05</c:v>
                </c:pt>
                <c:pt idx="12">
                  <c:v>0.12</c:v>
                </c:pt>
                <c:pt idx="13">
                  <c:v>0.04</c:v>
                </c:pt>
                <c:pt idx="14">
                  <c:v>0.03</c:v>
                </c:pt>
                <c:pt idx="15">
                  <c:v>0.05</c:v>
                </c:pt>
                <c:pt idx="16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F55-5049-8AE1-728C0B710816}"/>
            </c:ext>
          </c:extLst>
        </c:ser>
        <c:ser>
          <c:idx val="1"/>
          <c:order val="1"/>
          <c:tx>
            <c:v>Genius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Effectiveness!$D$3:$D$19</c:f>
              <c:numCache>
                <c:formatCode>General</c:formatCode>
                <c:ptCount val="17"/>
                <c:pt idx="0">
                  <c:v>0.67</c:v>
                </c:pt>
                <c:pt idx="1">
                  <c:v>0.5</c:v>
                </c:pt>
                <c:pt idx="2">
                  <c:v>0.55000000000000004</c:v>
                </c:pt>
                <c:pt idx="3">
                  <c:v>0.42</c:v>
                </c:pt>
                <c:pt idx="4">
                  <c:v>0.75</c:v>
                </c:pt>
                <c:pt idx="5">
                  <c:v>0.52</c:v>
                </c:pt>
                <c:pt idx="6">
                  <c:v>0.49</c:v>
                </c:pt>
                <c:pt idx="7">
                  <c:v>0.67</c:v>
                </c:pt>
                <c:pt idx="8">
                  <c:v>0.7</c:v>
                </c:pt>
                <c:pt idx="9">
                  <c:v>0.65</c:v>
                </c:pt>
                <c:pt idx="10">
                  <c:v>0.61</c:v>
                </c:pt>
                <c:pt idx="11">
                  <c:v>0.59</c:v>
                </c:pt>
                <c:pt idx="12">
                  <c:v>0.53</c:v>
                </c:pt>
                <c:pt idx="13">
                  <c:v>0.61</c:v>
                </c:pt>
                <c:pt idx="14">
                  <c:v>0.68</c:v>
                </c:pt>
                <c:pt idx="15">
                  <c:v>0.59</c:v>
                </c:pt>
                <c:pt idx="16">
                  <c:v>0.62</c:v>
                </c:pt>
              </c:numCache>
            </c:numRef>
          </c:xVal>
          <c:yVal>
            <c:numRef>
              <c:f>Effectiveness!$E$3:$E$19</c:f>
              <c:numCache>
                <c:formatCode>General</c:formatCode>
                <c:ptCount val="17"/>
                <c:pt idx="0">
                  <c:v>0.59</c:v>
                </c:pt>
                <c:pt idx="1">
                  <c:v>0.21</c:v>
                </c:pt>
                <c:pt idx="2">
                  <c:v>0.61</c:v>
                </c:pt>
                <c:pt idx="3">
                  <c:v>0.43</c:v>
                </c:pt>
                <c:pt idx="4">
                  <c:v>0.34</c:v>
                </c:pt>
                <c:pt idx="5">
                  <c:v>0.47</c:v>
                </c:pt>
                <c:pt idx="6">
                  <c:v>0.32</c:v>
                </c:pt>
                <c:pt idx="7">
                  <c:v>0.31</c:v>
                </c:pt>
                <c:pt idx="8">
                  <c:v>0.13</c:v>
                </c:pt>
                <c:pt idx="9">
                  <c:v>0.23</c:v>
                </c:pt>
                <c:pt idx="10">
                  <c:v>0.55000000000000004</c:v>
                </c:pt>
                <c:pt idx="11">
                  <c:v>0.21</c:v>
                </c:pt>
                <c:pt idx="12">
                  <c:v>0.42</c:v>
                </c:pt>
                <c:pt idx="13">
                  <c:v>0.24</c:v>
                </c:pt>
                <c:pt idx="14">
                  <c:v>0.48</c:v>
                </c:pt>
                <c:pt idx="15">
                  <c:v>0.56000000000000005</c:v>
                </c:pt>
                <c:pt idx="16">
                  <c:v>0.34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F55-5049-8AE1-728C0B710816}"/>
            </c:ext>
          </c:extLst>
        </c:ser>
        <c:ser>
          <c:idx val="2"/>
          <c:order val="2"/>
          <c:tx>
            <c:v>Asm2vec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Effectiveness!$F$3:$F$19</c:f>
              <c:numCache>
                <c:formatCode>General</c:formatCode>
                <c:ptCount val="17"/>
                <c:pt idx="0">
                  <c:v>0.52</c:v>
                </c:pt>
                <c:pt idx="1">
                  <c:v>0.54</c:v>
                </c:pt>
                <c:pt idx="2">
                  <c:v>0.78</c:v>
                </c:pt>
                <c:pt idx="3">
                  <c:v>0.69</c:v>
                </c:pt>
                <c:pt idx="4">
                  <c:v>0.72</c:v>
                </c:pt>
                <c:pt idx="5">
                  <c:v>0.56999999999999995</c:v>
                </c:pt>
                <c:pt idx="6">
                  <c:v>0.63</c:v>
                </c:pt>
                <c:pt idx="7">
                  <c:v>0.57999999999999996</c:v>
                </c:pt>
                <c:pt idx="8">
                  <c:v>0.42</c:v>
                </c:pt>
                <c:pt idx="9">
                  <c:v>0.57999999999999996</c:v>
                </c:pt>
                <c:pt idx="10">
                  <c:v>0.62</c:v>
                </c:pt>
                <c:pt idx="11">
                  <c:v>0.33</c:v>
                </c:pt>
                <c:pt idx="12">
                  <c:v>0.55000000000000004</c:v>
                </c:pt>
                <c:pt idx="13">
                  <c:v>0.68</c:v>
                </c:pt>
                <c:pt idx="14">
                  <c:v>0.52</c:v>
                </c:pt>
                <c:pt idx="15">
                  <c:v>0.47</c:v>
                </c:pt>
                <c:pt idx="16">
                  <c:v>0.63</c:v>
                </c:pt>
              </c:numCache>
            </c:numRef>
          </c:xVal>
          <c:yVal>
            <c:numRef>
              <c:f>Effectiveness!$G$3:$G$19</c:f>
              <c:numCache>
                <c:formatCode>General</c:formatCode>
                <c:ptCount val="17"/>
                <c:pt idx="0">
                  <c:v>0.43</c:v>
                </c:pt>
                <c:pt idx="1">
                  <c:v>0.61</c:v>
                </c:pt>
                <c:pt idx="2">
                  <c:v>0.22</c:v>
                </c:pt>
                <c:pt idx="3">
                  <c:v>0.37</c:v>
                </c:pt>
                <c:pt idx="4">
                  <c:v>0.56000000000000005</c:v>
                </c:pt>
                <c:pt idx="5">
                  <c:v>0.67</c:v>
                </c:pt>
                <c:pt idx="6">
                  <c:v>0.42</c:v>
                </c:pt>
                <c:pt idx="7">
                  <c:v>0.56999999999999995</c:v>
                </c:pt>
                <c:pt idx="8">
                  <c:v>0.73</c:v>
                </c:pt>
                <c:pt idx="9">
                  <c:v>0.63</c:v>
                </c:pt>
                <c:pt idx="10">
                  <c:v>0.76</c:v>
                </c:pt>
                <c:pt idx="11">
                  <c:v>0.8</c:v>
                </c:pt>
                <c:pt idx="12">
                  <c:v>0.46</c:v>
                </c:pt>
                <c:pt idx="13">
                  <c:v>0.51</c:v>
                </c:pt>
                <c:pt idx="14">
                  <c:v>0.43</c:v>
                </c:pt>
                <c:pt idx="15">
                  <c:v>0.51</c:v>
                </c:pt>
                <c:pt idx="16">
                  <c:v>0.51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F55-5049-8AE1-728C0B710816}"/>
            </c:ext>
          </c:extLst>
        </c:ser>
        <c:ser>
          <c:idx val="3"/>
          <c:order val="3"/>
          <c:tx>
            <c:v>Jtrans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Effectiveness!$H$3:$H$19</c:f>
              <c:numCache>
                <c:formatCode>General</c:formatCode>
                <c:ptCount val="17"/>
                <c:pt idx="0">
                  <c:v>0.38</c:v>
                </c:pt>
                <c:pt idx="1">
                  <c:v>0.4</c:v>
                </c:pt>
                <c:pt idx="2">
                  <c:v>0.27</c:v>
                </c:pt>
                <c:pt idx="3">
                  <c:v>0.37</c:v>
                </c:pt>
                <c:pt idx="4">
                  <c:v>0.31</c:v>
                </c:pt>
                <c:pt idx="5">
                  <c:v>0.45</c:v>
                </c:pt>
                <c:pt idx="6">
                  <c:v>0.4</c:v>
                </c:pt>
                <c:pt idx="7">
                  <c:v>0.52</c:v>
                </c:pt>
                <c:pt idx="8">
                  <c:v>0.31</c:v>
                </c:pt>
                <c:pt idx="9">
                  <c:v>0.24</c:v>
                </c:pt>
                <c:pt idx="10">
                  <c:v>0.56000000000000005</c:v>
                </c:pt>
                <c:pt idx="11">
                  <c:v>0.71</c:v>
                </c:pt>
                <c:pt idx="12">
                  <c:v>0.72</c:v>
                </c:pt>
                <c:pt idx="13">
                  <c:v>0.56999999999999995</c:v>
                </c:pt>
                <c:pt idx="14">
                  <c:v>0.38</c:v>
                </c:pt>
                <c:pt idx="15">
                  <c:v>0.43</c:v>
                </c:pt>
                <c:pt idx="16">
                  <c:v>0.25</c:v>
                </c:pt>
              </c:numCache>
            </c:numRef>
          </c:xVal>
          <c:yVal>
            <c:numRef>
              <c:f>Effectiveness!$I$3:$I$19</c:f>
              <c:numCache>
                <c:formatCode>General</c:formatCode>
                <c:ptCount val="17"/>
                <c:pt idx="0">
                  <c:v>0.7</c:v>
                </c:pt>
                <c:pt idx="1">
                  <c:v>0.59</c:v>
                </c:pt>
                <c:pt idx="2">
                  <c:v>0.4</c:v>
                </c:pt>
                <c:pt idx="3">
                  <c:v>0.55000000000000004</c:v>
                </c:pt>
                <c:pt idx="4">
                  <c:v>0.47</c:v>
                </c:pt>
                <c:pt idx="5">
                  <c:v>0.65</c:v>
                </c:pt>
                <c:pt idx="6">
                  <c:v>0.77</c:v>
                </c:pt>
                <c:pt idx="7">
                  <c:v>0.65</c:v>
                </c:pt>
                <c:pt idx="8">
                  <c:v>0.44</c:v>
                </c:pt>
                <c:pt idx="9">
                  <c:v>0.57999999999999996</c:v>
                </c:pt>
                <c:pt idx="10">
                  <c:v>0.3</c:v>
                </c:pt>
                <c:pt idx="11">
                  <c:v>0.46</c:v>
                </c:pt>
                <c:pt idx="12">
                  <c:v>0.13</c:v>
                </c:pt>
                <c:pt idx="13">
                  <c:v>0.28000000000000003</c:v>
                </c:pt>
                <c:pt idx="14">
                  <c:v>0.17</c:v>
                </c:pt>
                <c:pt idx="15">
                  <c:v>0.44</c:v>
                </c:pt>
                <c:pt idx="16">
                  <c:v>0.28000000000000003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F55-5049-8AE1-728C0B710816}"/>
            </c:ext>
          </c:extLst>
        </c:ser>
        <c:ser>
          <c:idx val="4"/>
          <c:order val="4"/>
          <c:tx>
            <c:v>Bin2vec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Effectiveness!$J$3:$J$19</c:f>
              <c:numCache>
                <c:formatCode>General</c:formatCode>
                <c:ptCount val="17"/>
                <c:pt idx="0">
                  <c:v>0.82</c:v>
                </c:pt>
                <c:pt idx="1">
                  <c:v>0.85</c:v>
                </c:pt>
                <c:pt idx="2">
                  <c:v>0.66</c:v>
                </c:pt>
                <c:pt idx="3">
                  <c:v>0.63</c:v>
                </c:pt>
                <c:pt idx="4">
                  <c:v>0.78</c:v>
                </c:pt>
                <c:pt idx="5">
                  <c:v>0.85</c:v>
                </c:pt>
                <c:pt idx="6">
                  <c:v>0.81</c:v>
                </c:pt>
                <c:pt idx="7">
                  <c:v>0.78</c:v>
                </c:pt>
                <c:pt idx="8">
                  <c:v>0.76</c:v>
                </c:pt>
                <c:pt idx="9">
                  <c:v>0.73</c:v>
                </c:pt>
                <c:pt idx="10">
                  <c:v>0.8</c:v>
                </c:pt>
                <c:pt idx="11">
                  <c:v>0.76</c:v>
                </c:pt>
                <c:pt idx="12">
                  <c:v>0.8</c:v>
                </c:pt>
                <c:pt idx="13">
                  <c:v>0.8</c:v>
                </c:pt>
                <c:pt idx="14">
                  <c:v>0.82</c:v>
                </c:pt>
                <c:pt idx="15">
                  <c:v>0.79</c:v>
                </c:pt>
                <c:pt idx="16">
                  <c:v>0.75</c:v>
                </c:pt>
              </c:numCache>
            </c:numRef>
          </c:xVal>
          <c:yVal>
            <c:numRef>
              <c:f>Effectiveness!$K$3:$K$19</c:f>
              <c:numCache>
                <c:formatCode>General</c:formatCode>
                <c:ptCount val="17"/>
                <c:pt idx="0">
                  <c:v>0.49</c:v>
                </c:pt>
                <c:pt idx="1">
                  <c:v>0.28999999999999998</c:v>
                </c:pt>
                <c:pt idx="2">
                  <c:v>0.3</c:v>
                </c:pt>
                <c:pt idx="3">
                  <c:v>0.23</c:v>
                </c:pt>
                <c:pt idx="4">
                  <c:v>0.21</c:v>
                </c:pt>
                <c:pt idx="5">
                  <c:v>0.25</c:v>
                </c:pt>
                <c:pt idx="6">
                  <c:v>0.23</c:v>
                </c:pt>
                <c:pt idx="7">
                  <c:v>0.31</c:v>
                </c:pt>
                <c:pt idx="8">
                  <c:v>0.31</c:v>
                </c:pt>
                <c:pt idx="9">
                  <c:v>0.21</c:v>
                </c:pt>
                <c:pt idx="10">
                  <c:v>0.1</c:v>
                </c:pt>
                <c:pt idx="11">
                  <c:v>0.24</c:v>
                </c:pt>
                <c:pt idx="12">
                  <c:v>0.33</c:v>
                </c:pt>
                <c:pt idx="13">
                  <c:v>0.01</c:v>
                </c:pt>
                <c:pt idx="14">
                  <c:v>0.18</c:v>
                </c:pt>
                <c:pt idx="15">
                  <c:v>0.28999999999999998</c:v>
                </c:pt>
                <c:pt idx="16">
                  <c:v>0.34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F55-5049-8AE1-728C0B710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9972784"/>
        <c:axId val="951843216"/>
      </c:scatterChart>
      <c:valAx>
        <c:axId val="769972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TPR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843216"/>
        <c:crosses val="autoZero"/>
        <c:crossBetween val="midCat"/>
      </c:valAx>
      <c:valAx>
        <c:axId val="951843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FPR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972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BinHunter</c:v>
          </c:tx>
          <c:spPr>
            <a:ln w="381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rgbClr val="00B050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Effectiveness!$B$3:$B$19</c:f>
              <c:numCache>
                <c:formatCode>General</c:formatCode>
                <c:ptCount val="17"/>
                <c:pt idx="0">
                  <c:v>0.83</c:v>
                </c:pt>
                <c:pt idx="1">
                  <c:v>0.81</c:v>
                </c:pt>
                <c:pt idx="2">
                  <c:v>0.84</c:v>
                </c:pt>
                <c:pt idx="3">
                  <c:v>0.86</c:v>
                </c:pt>
                <c:pt idx="4">
                  <c:v>0.83</c:v>
                </c:pt>
                <c:pt idx="5">
                  <c:v>0.81</c:v>
                </c:pt>
                <c:pt idx="6">
                  <c:v>0.88</c:v>
                </c:pt>
                <c:pt idx="7">
                  <c:v>0.88</c:v>
                </c:pt>
                <c:pt idx="8">
                  <c:v>0.91</c:v>
                </c:pt>
                <c:pt idx="9">
                  <c:v>0.8</c:v>
                </c:pt>
                <c:pt idx="10">
                  <c:v>0.82</c:v>
                </c:pt>
                <c:pt idx="11">
                  <c:v>0.82</c:v>
                </c:pt>
                <c:pt idx="12">
                  <c:v>0.95</c:v>
                </c:pt>
                <c:pt idx="13">
                  <c:v>0.79</c:v>
                </c:pt>
                <c:pt idx="14">
                  <c:v>0.88</c:v>
                </c:pt>
                <c:pt idx="15">
                  <c:v>0.83</c:v>
                </c:pt>
                <c:pt idx="16">
                  <c:v>0.8</c:v>
                </c:pt>
              </c:numCache>
            </c:numRef>
          </c:xVal>
          <c:yVal>
            <c:numRef>
              <c:f>Effectiveness!$C$3:$C$19</c:f>
              <c:numCache>
                <c:formatCode>General</c:formatCode>
                <c:ptCount val="17"/>
                <c:pt idx="0">
                  <c:v>7.0000000000000007E-2</c:v>
                </c:pt>
                <c:pt idx="1">
                  <c:v>0.09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0.09</c:v>
                </c:pt>
                <c:pt idx="6">
                  <c:v>0.1</c:v>
                </c:pt>
                <c:pt idx="7">
                  <c:v>0.08</c:v>
                </c:pt>
                <c:pt idx="8">
                  <c:v>0.05</c:v>
                </c:pt>
                <c:pt idx="9">
                  <c:v>0.06</c:v>
                </c:pt>
                <c:pt idx="10">
                  <c:v>0.06</c:v>
                </c:pt>
                <c:pt idx="11">
                  <c:v>0.05</c:v>
                </c:pt>
                <c:pt idx="12">
                  <c:v>0.12</c:v>
                </c:pt>
                <c:pt idx="13">
                  <c:v>0.04</c:v>
                </c:pt>
                <c:pt idx="14">
                  <c:v>0.03</c:v>
                </c:pt>
                <c:pt idx="15">
                  <c:v>0.05</c:v>
                </c:pt>
                <c:pt idx="16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E1-6B46-A5B6-05B89EFD320F}"/>
            </c:ext>
          </c:extLst>
        </c:ser>
        <c:ser>
          <c:idx val="1"/>
          <c:order val="1"/>
          <c:tx>
            <c:v>Genius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Effectiveness!$D$3:$D$19</c:f>
              <c:numCache>
                <c:formatCode>General</c:formatCode>
                <c:ptCount val="17"/>
                <c:pt idx="0">
                  <c:v>0.67</c:v>
                </c:pt>
                <c:pt idx="1">
                  <c:v>0.5</c:v>
                </c:pt>
                <c:pt idx="2">
                  <c:v>0.55000000000000004</c:v>
                </c:pt>
                <c:pt idx="3">
                  <c:v>0.42</c:v>
                </c:pt>
                <c:pt idx="4">
                  <c:v>0.75</c:v>
                </c:pt>
                <c:pt idx="5">
                  <c:v>0.52</c:v>
                </c:pt>
                <c:pt idx="6">
                  <c:v>0.49</c:v>
                </c:pt>
                <c:pt idx="7">
                  <c:v>0.67</c:v>
                </c:pt>
                <c:pt idx="8">
                  <c:v>0.7</c:v>
                </c:pt>
                <c:pt idx="9">
                  <c:v>0.65</c:v>
                </c:pt>
                <c:pt idx="10">
                  <c:v>0.61</c:v>
                </c:pt>
                <c:pt idx="11">
                  <c:v>0.59</c:v>
                </c:pt>
                <c:pt idx="12">
                  <c:v>0.53</c:v>
                </c:pt>
                <c:pt idx="13">
                  <c:v>0.61</c:v>
                </c:pt>
                <c:pt idx="14">
                  <c:v>0.68</c:v>
                </c:pt>
                <c:pt idx="15">
                  <c:v>0.59</c:v>
                </c:pt>
                <c:pt idx="16">
                  <c:v>0.62</c:v>
                </c:pt>
              </c:numCache>
            </c:numRef>
          </c:xVal>
          <c:yVal>
            <c:numRef>
              <c:f>Effectiveness!$E$3:$E$19</c:f>
              <c:numCache>
                <c:formatCode>General</c:formatCode>
                <c:ptCount val="17"/>
                <c:pt idx="0">
                  <c:v>0.59</c:v>
                </c:pt>
                <c:pt idx="1">
                  <c:v>0.21</c:v>
                </c:pt>
                <c:pt idx="2">
                  <c:v>0.61</c:v>
                </c:pt>
                <c:pt idx="3">
                  <c:v>0.43</c:v>
                </c:pt>
                <c:pt idx="4">
                  <c:v>0.34</c:v>
                </c:pt>
                <c:pt idx="5">
                  <c:v>0.47</c:v>
                </c:pt>
                <c:pt idx="6">
                  <c:v>0.32</c:v>
                </c:pt>
                <c:pt idx="7">
                  <c:v>0.31</c:v>
                </c:pt>
                <c:pt idx="8">
                  <c:v>0.13</c:v>
                </c:pt>
                <c:pt idx="9">
                  <c:v>0.23</c:v>
                </c:pt>
                <c:pt idx="10">
                  <c:v>0.55000000000000004</c:v>
                </c:pt>
                <c:pt idx="11">
                  <c:v>0.21</c:v>
                </c:pt>
                <c:pt idx="12">
                  <c:v>0.42</c:v>
                </c:pt>
                <c:pt idx="13">
                  <c:v>0.24</c:v>
                </c:pt>
                <c:pt idx="14">
                  <c:v>0.48</c:v>
                </c:pt>
                <c:pt idx="15">
                  <c:v>0.56000000000000005</c:v>
                </c:pt>
                <c:pt idx="16">
                  <c:v>0.34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E1-6B46-A5B6-05B89EFD320F}"/>
            </c:ext>
          </c:extLst>
        </c:ser>
        <c:ser>
          <c:idx val="2"/>
          <c:order val="2"/>
          <c:tx>
            <c:v>Asm2vec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Effectiveness!$F$3:$F$19</c:f>
              <c:numCache>
                <c:formatCode>General</c:formatCode>
                <c:ptCount val="17"/>
                <c:pt idx="0">
                  <c:v>0.52</c:v>
                </c:pt>
                <c:pt idx="1">
                  <c:v>0.54</c:v>
                </c:pt>
                <c:pt idx="2">
                  <c:v>0.78</c:v>
                </c:pt>
                <c:pt idx="3">
                  <c:v>0.69</c:v>
                </c:pt>
                <c:pt idx="4">
                  <c:v>0.72</c:v>
                </c:pt>
                <c:pt idx="5">
                  <c:v>0.56999999999999995</c:v>
                </c:pt>
                <c:pt idx="6">
                  <c:v>0.63</c:v>
                </c:pt>
                <c:pt idx="7">
                  <c:v>0.57999999999999996</c:v>
                </c:pt>
                <c:pt idx="8">
                  <c:v>0.42</c:v>
                </c:pt>
                <c:pt idx="9">
                  <c:v>0.57999999999999996</c:v>
                </c:pt>
                <c:pt idx="10">
                  <c:v>0.62</c:v>
                </c:pt>
                <c:pt idx="11">
                  <c:v>0.33</c:v>
                </c:pt>
                <c:pt idx="12">
                  <c:v>0.55000000000000004</c:v>
                </c:pt>
                <c:pt idx="13">
                  <c:v>0.68</c:v>
                </c:pt>
                <c:pt idx="14">
                  <c:v>0.52</c:v>
                </c:pt>
                <c:pt idx="15">
                  <c:v>0.47</c:v>
                </c:pt>
                <c:pt idx="16">
                  <c:v>0.63</c:v>
                </c:pt>
              </c:numCache>
            </c:numRef>
          </c:xVal>
          <c:yVal>
            <c:numRef>
              <c:f>Effectiveness!$G$3:$G$19</c:f>
              <c:numCache>
                <c:formatCode>General</c:formatCode>
                <c:ptCount val="17"/>
                <c:pt idx="0">
                  <c:v>0.43</c:v>
                </c:pt>
                <c:pt idx="1">
                  <c:v>0.61</c:v>
                </c:pt>
                <c:pt idx="2">
                  <c:v>0.22</c:v>
                </c:pt>
                <c:pt idx="3">
                  <c:v>0.37</c:v>
                </c:pt>
                <c:pt idx="4">
                  <c:v>0.56000000000000005</c:v>
                </c:pt>
                <c:pt idx="5">
                  <c:v>0.67</c:v>
                </c:pt>
                <c:pt idx="6">
                  <c:v>0.42</c:v>
                </c:pt>
                <c:pt idx="7">
                  <c:v>0.56999999999999995</c:v>
                </c:pt>
                <c:pt idx="8">
                  <c:v>0.73</c:v>
                </c:pt>
                <c:pt idx="9">
                  <c:v>0.63</c:v>
                </c:pt>
                <c:pt idx="10">
                  <c:v>0.76</c:v>
                </c:pt>
                <c:pt idx="11">
                  <c:v>0.8</c:v>
                </c:pt>
                <c:pt idx="12">
                  <c:v>0.46</c:v>
                </c:pt>
                <c:pt idx="13">
                  <c:v>0.51</c:v>
                </c:pt>
                <c:pt idx="14">
                  <c:v>0.43</c:v>
                </c:pt>
                <c:pt idx="15">
                  <c:v>0.51</c:v>
                </c:pt>
                <c:pt idx="16">
                  <c:v>0.51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7E1-6B46-A5B6-05B89EFD320F}"/>
            </c:ext>
          </c:extLst>
        </c:ser>
        <c:ser>
          <c:idx val="3"/>
          <c:order val="3"/>
          <c:tx>
            <c:v>Jtrans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Effectiveness!$H$3:$H$19</c:f>
              <c:numCache>
                <c:formatCode>General</c:formatCode>
                <c:ptCount val="17"/>
                <c:pt idx="0">
                  <c:v>0.38</c:v>
                </c:pt>
                <c:pt idx="1">
                  <c:v>0.4</c:v>
                </c:pt>
                <c:pt idx="2">
                  <c:v>0.27</c:v>
                </c:pt>
                <c:pt idx="3">
                  <c:v>0.37</c:v>
                </c:pt>
                <c:pt idx="4">
                  <c:v>0.31</c:v>
                </c:pt>
                <c:pt idx="5">
                  <c:v>0.45</c:v>
                </c:pt>
                <c:pt idx="6">
                  <c:v>0.4</c:v>
                </c:pt>
                <c:pt idx="7">
                  <c:v>0.52</c:v>
                </c:pt>
                <c:pt idx="8">
                  <c:v>0.31</c:v>
                </c:pt>
                <c:pt idx="9">
                  <c:v>0.24</c:v>
                </c:pt>
                <c:pt idx="10">
                  <c:v>0.56000000000000005</c:v>
                </c:pt>
                <c:pt idx="11">
                  <c:v>0.71</c:v>
                </c:pt>
                <c:pt idx="12">
                  <c:v>0.72</c:v>
                </c:pt>
                <c:pt idx="13">
                  <c:v>0.56999999999999995</c:v>
                </c:pt>
                <c:pt idx="14">
                  <c:v>0.38</c:v>
                </c:pt>
                <c:pt idx="15">
                  <c:v>0.43</c:v>
                </c:pt>
                <c:pt idx="16">
                  <c:v>0.25</c:v>
                </c:pt>
              </c:numCache>
            </c:numRef>
          </c:xVal>
          <c:yVal>
            <c:numRef>
              <c:f>Effectiveness!$I$3:$I$19</c:f>
              <c:numCache>
                <c:formatCode>General</c:formatCode>
                <c:ptCount val="17"/>
                <c:pt idx="0">
                  <c:v>0.7</c:v>
                </c:pt>
                <c:pt idx="1">
                  <c:v>0.59</c:v>
                </c:pt>
                <c:pt idx="2">
                  <c:v>0.4</c:v>
                </c:pt>
                <c:pt idx="3">
                  <c:v>0.55000000000000004</c:v>
                </c:pt>
                <c:pt idx="4">
                  <c:v>0.47</c:v>
                </c:pt>
                <c:pt idx="5">
                  <c:v>0.65</c:v>
                </c:pt>
                <c:pt idx="6">
                  <c:v>0.77</c:v>
                </c:pt>
                <c:pt idx="7">
                  <c:v>0.65</c:v>
                </c:pt>
                <c:pt idx="8">
                  <c:v>0.44</c:v>
                </c:pt>
                <c:pt idx="9">
                  <c:v>0.57999999999999996</c:v>
                </c:pt>
                <c:pt idx="10">
                  <c:v>0.3</c:v>
                </c:pt>
                <c:pt idx="11">
                  <c:v>0.46</c:v>
                </c:pt>
                <c:pt idx="12">
                  <c:v>0.13</c:v>
                </c:pt>
                <c:pt idx="13">
                  <c:v>0.28000000000000003</c:v>
                </c:pt>
                <c:pt idx="14">
                  <c:v>0.17</c:v>
                </c:pt>
                <c:pt idx="15">
                  <c:v>0.44</c:v>
                </c:pt>
                <c:pt idx="16">
                  <c:v>0.28000000000000003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7E1-6B46-A5B6-05B89EFD320F}"/>
            </c:ext>
          </c:extLst>
        </c:ser>
        <c:ser>
          <c:idx val="4"/>
          <c:order val="4"/>
          <c:tx>
            <c:v>Bin2vec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Effectiveness!$J$3:$J$19</c:f>
              <c:numCache>
                <c:formatCode>General</c:formatCode>
                <c:ptCount val="17"/>
                <c:pt idx="0">
                  <c:v>0.82</c:v>
                </c:pt>
                <c:pt idx="1">
                  <c:v>0.85</c:v>
                </c:pt>
                <c:pt idx="2">
                  <c:v>0.66</c:v>
                </c:pt>
                <c:pt idx="3">
                  <c:v>0.63</c:v>
                </c:pt>
                <c:pt idx="4">
                  <c:v>0.78</c:v>
                </c:pt>
                <c:pt idx="5">
                  <c:v>0.85</c:v>
                </c:pt>
                <c:pt idx="6">
                  <c:v>0.81</c:v>
                </c:pt>
                <c:pt idx="7">
                  <c:v>0.78</c:v>
                </c:pt>
                <c:pt idx="8">
                  <c:v>0.76</c:v>
                </c:pt>
                <c:pt idx="9">
                  <c:v>0.73</c:v>
                </c:pt>
                <c:pt idx="10">
                  <c:v>0.8</c:v>
                </c:pt>
                <c:pt idx="11">
                  <c:v>0.76</c:v>
                </c:pt>
                <c:pt idx="12">
                  <c:v>0.8</c:v>
                </c:pt>
                <c:pt idx="13">
                  <c:v>0.8</c:v>
                </c:pt>
                <c:pt idx="14">
                  <c:v>0.82</c:v>
                </c:pt>
                <c:pt idx="15">
                  <c:v>0.79</c:v>
                </c:pt>
                <c:pt idx="16">
                  <c:v>0.75</c:v>
                </c:pt>
              </c:numCache>
            </c:numRef>
          </c:xVal>
          <c:yVal>
            <c:numRef>
              <c:f>Effectiveness!$K$3:$K$19</c:f>
              <c:numCache>
                <c:formatCode>General</c:formatCode>
                <c:ptCount val="17"/>
                <c:pt idx="0">
                  <c:v>0.49</c:v>
                </c:pt>
                <c:pt idx="1">
                  <c:v>0.28999999999999998</c:v>
                </c:pt>
                <c:pt idx="2">
                  <c:v>0.3</c:v>
                </c:pt>
                <c:pt idx="3">
                  <c:v>0.23</c:v>
                </c:pt>
                <c:pt idx="4">
                  <c:v>0.21</c:v>
                </c:pt>
                <c:pt idx="5">
                  <c:v>0.25</c:v>
                </c:pt>
                <c:pt idx="6">
                  <c:v>0.23</c:v>
                </c:pt>
                <c:pt idx="7">
                  <c:v>0.31</c:v>
                </c:pt>
                <c:pt idx="8">
                  <c:v>0.31</c:v>
                </c:pt>
                <c:pt idx="9">
                  <c:v>0.21</c:v>
                </c:pt>
                <c:pt idx="10">
                  <c:v>0.1</c:v>
                </c:pt>
                <c:pt idx="11">
                  <c:v>0.24</c:v>
                </c:pt>
                <c:pt idx="12">
                  <c:v>0.33</c:v>
                </c:pt>
                <c:pt idx="13">
                  <c:v>0.01</c:v>
                </c:pt>
                <c:pt idx="14">
                  <c:v>0.18</c:v>
                </c:pt>
                <c:pt idx="15">
                  <c:v>0.28999999999999998</c:v>
                </c:pt>
                <c:pt idx="16">
                  <c:v>0.34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7E1-6B46-A5B6-05B89EFD3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9972784"/>
        <c:axId val="951843216"/>
      </c:scatterChart>
      <c:valAx>
        <c:axId val="769972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TPR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843216"/>
        <c:crosses val="autoZero"/>
        <c:crossBetween val="midCat"/>
      </c:valAx>
      <c:valAx>
        <c:axId val="951843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FPR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972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Juliet</c:v>
          </c:tx>
          <c:spPr>
            <a:ln w="381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Localization!$B$2:$B$18</c:f>
              <c:numCache>
                <c:formatCode>General</c:formatCode>
                <c:ptCount val="17"/>
                <c:pt idx="0">
                  <c:v>89.49</c:v>
                </c:pt>
                <c:pt idx="1">
                  <c:v>90.21</c:v>
                </c:pt>
                <c:pt idx="2">
                  <c:v>90.41</c:v>
                </c:pt>
                <c:pt idx="3">
                  <c:v>95.23</c:v>
                </c:pt>
                <c:pt idx="4">
                  <c:v>92.52</c:v>
                </c:pt>
                <c:pt idx="5">
                  <c:v>80.56</c:v>
                </c:pt>
                <c:pt idx="6">
                  <c:v>92.32</c:v>
                </c:pt>
                <c:pt idx="7">
                  <c:v>90.41</c:v>
                </c:pt>
                <c:pt idx="8">
                  <c:v>88.8</c:v>
                </c:pt>
                <c:pt idx="9">
                  <c:v>72.44</c:v>
                </c:pt>
                <c:pt idx="10">
                  <c:v>95.9</c:v>
                </c:pt>
                <c:pt idx="11">
                  <c:v>85.3</c:v>
                </c:pt>
                <c:pt idx="12">
                  <c:v>89.33</c:v>
                </c:pt>
                <c:pt idx="13">
                  <c:v>87.27</c:v>
                </c:pt>
                <c:pt idx="14">
                  <c:v>90.5</c:v>
                </c:pt>
                <c:pt idx="15">
                  <c:v>93.39</c:v>
                </c:pt>
                <c:pt idx="16">
                  <c:v>93.95</c:v>
                </c:pt>
              </c:numCache>
            </c:numRef>
          </c:xVal>
          <c:yVal>
            <c:numRef>
              <c:f>Localization!$C$2:$C$18</c:f>
              <c:numCache>
                <c:formatCode>General</c:formatCode>
                <c:ptCount val="17"/>
                <c:pt idx="0">
                  <c:v>80.709999999999994</c:v>
                </c:pt>
                <c:pt idx="1">
                  <c:v>76.25</c:v>
                </c:pt>
                <c:pt idx="2">
                  <c:v>91.17</c:v>
                </c:pt>
                <c:pt idx="3">
                  <c:v>62.04</c:v>
                </c:pt>
                <c:pt idx="4">
                  <c:v>63.62</c:v>
                </c:pt>
                <c:pt idx="5">
                  <c:v>82.31</c:v>
                </c:pt>
                <c:pt idx="6">
                  <c:v>85.73</c:v>
                </c:pt>
                <c:pt idx="7">
                  <c:v>80.23</c:v>
                </c:pt>
                <c:pt idx="8">
                  <c:v>87.86</c:v>
                </c:pt>
                <c:pt idx="9">
                  <c:v>62.83</c:v>
                </c:pt>
                <c:pt idx="10">
                  <c:v>90.5</c:v>
                </c:pt>
                <c:pt idx="11">
                  <c:v>80.7</c:v>
                </c:pt>
                <c:pt idx="12">
                  <c:v>81.83</c:v>
                </c:pt>
                <c:pt idx="13">
                  <c:v>92.6</c:v>
                </c:pt>
                <c:pt idx="14">
                  <c:v>60.51</c:v>
                </c:pt>
                <c:pt idx="15">
                  <c:v>65.92</c:v>
                </c:pt>
                <c:pt idx="16">
                  <c:v>71.760000000000005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C2-4C49-AED7-BA0C54EDD7FF}"/>
            </c:ext>
          </c:extLst>
        </c:ser>
        <c:ser>
          <c:idx val="1"/>
          <c:order val="1"/>
          <c:tx>
            <c:v>Debian CVEs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0"/>
            <c:marker>
              <c:symbol val="x"/>
              <c:size val="7"/>
              <c:spPr>
                <a:noFill/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BC2-4C49-AED7-BA0C54EDD7FF}"/>
              </c:ext>
            </c:extLst>
          </c:dPt>
          <c:dPt>
            <c:idx val="15"/>
            <c:marker>
              <c:symbol val="x"/>
              <c:size val="7"/>
              <c:spPr>
                <a:noFill/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BC2-4C49-AED7-BA0C54EDD7FF}"/>
              </c:ext>
            </c:extLst>
          </c:dPt>
          <c:dPt>
            <c:idx val="16"/>
            <c:marker>
              <c:symbol val="x"/>
              <c:size val="7"/>
              <c:spPr>
                <a:noFill/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BC2-4C49-AED7-BA0C54EDD7FF}"/>
              </c:ext>
            </c:extLst>
          </c:dPt>
          <c:dPt>
            <c:idx val="18"/>
            <c:marker>
              <c:symbol val="x"/>
              <c:size val="7"/>
              <c:spPr>
                <a:noFill/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BC2-4C49-AED7-BA0C54EDD7FF}"/>
              </c:ext>
            </c:extLst>
          </c:dPt>
          <c:xVal>
            <c:numRef>
              <c:f>Localization!$B$20:$B$40</c:f>
              <c:numCache>
                <c:formatCode>General</c:formatCode>
                <c:ptCount val="21"/>
                <c:pt idx="0">
                  <c:v>71.42</c:v>
                </c:pt>
                <c:pt idx="1">
                  <c:v>70.290000000000006</c:v>
                </c:pt>
                <c:pt idx="2">
                  <c:v>81</c:v>
                </c:pt>
                <c:pt idx="3">
                  <c:v>87</c:v>
                </c:pt>
                <c:pt idx="4">
                  <c:v>88</c:v>
                </c:pt>
                <c:pt idx="5">
                  <c:v>75</c:v>
                </c:pt>
                <c:pt idx="6">
                  <c:v>82</c:v>
                </c:pt>
                <c:pt idx="7">
                  <c:v>85.21</c:v>
                </c:pt>
                <c:pt idx="8">
                  <c:v>89.41</c:v>
                </c:pt>
                <c:pt idx="9">
                  <c:v>70</c:v>
                </c:pt>
                <c:pt idx="10">
                  <c:v>76.12</c:v>
                </c:pt>
                <c:pt idx="11">
                  <c:v>78</c:v>
                </c:pt>
                <c:pt idx="12">
                  <c:v>87.25</c:v>
                </c:pt>
                <c:pt idx="13">
                  <c:v>85.29</c:v>
                </c:pt>
                <c:pt idx="14">
                  <c:v>81.319999999999993</c:v>
                </c:pt>
                <c:pt idx="15">
                  <c:v>75</c:v>
                </c:pt>
                <c:pt idx="16">
                  <c:v>85.71</c:v>
                </c:pt>
                <c:pt idx="17">
                  <c:v>83.33</c:v>
                </c:pt>
                <c:pt idx="18">
                  <c:v>75.069999999999993</c:v>
                </c:pt>
                <c:pt idx="19">
                  <c:v>78.56</c:v>
                </c:pt>
                <c:pt idx="20">
                  <c:v>84.44</c:v>
                </c:pt>
              </c:numCache>
            </c:numRef>
          </c:xVal>
          <c:yVal>
            <c:numRef>
              <c:f>Localization!$C$20:$C$40</c:f>
              <c:numCache>
                <c:formatCode>General</c:formatCode>
                <c:ptCount val="21"/>
                <c:pt idx="0">
                  <c:v>53.27</c:v>
                </c:pt>
                <c:pt idx="1">
                  <c:v>65.14</c:v>
                </c:pt>
                <c:pt idx="2">
                  <c:v>63</c:v>
                </c:pt>
                <c:pt idx="3">
                  <c:v>57.12</c:v>
                </c:pt>
                <c:pt idx="4">
                  <c:v>61.17</c:v>
                </c:pt>
                <c:pt idx="5">
                  <c:v>70.2</c:v>
                </c:pt>
                <c:pt idx="6">
                  <c:v>57.2</c:v>
                </c:pt>
                <c:pt idx="7">
                  <c:v>71.2</c:v>
                </c:pt>
                <c:pt idx="8">
                  <c:v>70.319999999999993</c:v>
                </c:pt>
                <c:pt idx="9">
                  <c:v>54</c:v>
                </c:pt>
                <c:pt idx="10">
                  <c:v>63.24</c:v>
                </c:pt>
                <c:pt idx="11">
                  <c:v>63.5</c:v>
                </c:pt>
                <c:pt idx="12">
                  <c:v>57.5</c:v>
                </c:pt>
                <c:pt idx="13">
                  <c:v>64.069999999999993</c:v>
                </c:pt>
                <c:pt idx="14">
                  <c:v>71.209999999999994</c:v>
                </c:pt>
                <c:pt idx="15">
                  <c:v>55.55</c:v>
                </c:pt>
                <c:pt idx="16">
                  <c:v>66.650000000000006</c:v>
                </c:pt>
                <c:pt idx="17">
                  <c:v>61.2</c:v>
                </c:pt>
                <c:pt idx="18">
                  <c:v>57.14</c:v>
                </c:pt>
                <c:pt idx="19">
                  <c:v>74.3</c:v>
                </c:pt>
                <c:pt idx="20">
                  <c:v>64.27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BC2-4C49-AED7-BA0C54EDD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1573503"/>
        <c:axId val="1281575231"/>
      </c:scatterChart>
      <c:valAx>
        <c:axId val="1281573503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u="none" strike="noStrike" baseline="0" dirty="0">
                    <a:effectLst/>
                  </a:rPr>
                  <a:t>|</a:t>
                </a:r>
                <a:r>
                  <a:rPr lang="en-US" sz="2000" b="0" i="1" u="none" strike="noStrike" baseline="0" dirty="0">
                    <a:effectLst/>
                  </a:rPr>
                  <a:t>V</a:t>
                </a:r>
                <a:r>
                  <a:rPr lang="en-US" sz="2000" b="0" i="0" u="none" strike="noStrike" baseline="0" dirty="0">
                    <a:effectLst/>
                  </a:rPr>
                  <a:t> ∩ </a:t>
                </a:r>
                <a:r>
                  <a:rPr lang="en-US" sz="2000" b="0" i="1" u="none" strike="noStrike" baseline="0" dirty="0">
                    <a:effectLst/>
                  </a:rPr>
                  <a:t>S</a:t>
                </a:r>
                <a:r>
                  <a:rPr lang="en-US" sz="2000" b="0" i="0" u="none" strike="noStrike" baseline="0" dirty="0">
                    <a:effectLst/>
                  </a:rPr>
                  <a:t>| / |</a:t>
                </a:r>
                <a:r>
                  <a:rPr lang="en-US" sz="2000" b="0" i="1" u="none" strike="noStrike" baseline="0" dirty="0">
                    <a:effectLst/>
                  </a:rPr>
                  <a:t>V</a:t>
                </a:r>
                <a:r>
                  <a:rPr lang="en-US" sz="2000" b="0" i="0" u="none" strike="noStrike" baseline="0" dirty="0">
                    <a:effectLst/>
                  </a:rPr>
                  <a:t>|</a:t>
                </a:r>
                <a:r>
                  <a:rPr lang="en-US" sz="2000" b="0" i="0" u="none" strike="noStrike" baseline="0" dirty="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575231"/>
        <c:crosses val="autoZero"/>
        <c:crossBetween val="midCat"/>
      </c:valAx>
      <c:valAx>
        <c:axId val="1281575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1" u="none" strike="noStrike" baseline="0" dirty="0">
                    <a:effectLst/>
                  </a:rPr>
                  <a:t>|V</a:t>
                </a:r>
                <a:r>
                  <a:rPr lang="en-US" sz="2000" b="0" i="0" u="none" strike="noStrike" baseline="0" dirty="0">
                    <a:effectLst/>
                  </a:rPr>
                  <a:t> ∩ </a:t>
                </a:r>
                <a:r>
                  <a:rPr lang="en-US" sz="2000" b="0" i="1" u="none" strike="noStrike" baseline="0" dirty="0">
                    <a:effectLst/>
                  </a:rPr>
                  <a:t>S</a:t>
                </a:r>
                <a:r>
                  <a:rPr lang="en-US" sz="2000" b="0" i="0" u="none" strike="noStrike" baseline="0" dirty="0">
                    <a:effectLst/>
                  </a:rPr>
                  <a:t>| / |</a:t>
                </a:r>
                <a:r>
                  <a:rPr lang="en-US" sz="2000" b="0" i="1" u="none" strike="noStrike" baseline="0" dirty="0">
                    <a:effectLst/>
                  </a:rPr>
                  <a:t>S</a:t>
                </a:r>
                <a:r>
                  <a:rPr lang="en-US" sz="2000" b="0" i="0" u="none" strike="noStrike" baseline="0" dirty="0">
                    <a:effectLst/>
                  </a:rPr>
                  <a:t>|</a:t>
                </a:r>
                <a:r>
                  <a:rPr lang="en-US" sz="2000" b="0" i="0" u="none" strike="noStrike" baseline="0" dirty="0"/>
                  <a:t> 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57350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EA800-144B-B14A-AB18-9143EEECAB8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6971E-505E-8B41-8D66-B1F39C0C7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8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6971E-505E-8B41-8D66-B1F39C0C7F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7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6971E-505E-8B41-8D66-B1F39C0C7F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1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6971E-505E-8B41-8D66-B1F39C0C7F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0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6971E-505E-8B41-8D66-B1F39C0C7F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6971E-505E-8B41-8D66-B1F39C0C7F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cat effectiveness-</a:t>
            </a:r>
            <a:r>
              <a:rPr lang="en-US" dirty="0" err="1"/>
              <a:t>juliet.tex</a:t>
            </a:r>
            <a:r>
              <a:rPr lang="en-US" dirty="0"/>
              <a:t> | grep "^CWE" | sed 's/ *&amp; */\t/g' | sed 's/ *\\\\$//' | sed 's/\\</a:t>
            </a:r>
            <a:r>
              <a:rPr lang="en-US" dirty="0" err="1"/>
              <a:t>textbf</a:t>
            </a:r>
            <a:r>
              <a:rPr lang="en-US" dirty="0"/>
              <a:t>{//g' | sed 's/}//g' | sed 's/ *//g' | sed 's/^CWE-//' | cut -f 1,3,4,15,16,13,14,17,18,11,12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6971E-505E-8B41-8D66-B1F39C0C7F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cat slice-</a:t>
            </a:r>
            <a:r>
              <a:rPr lang="en-US" dirty="0" err="1"/>
              <a:t>size.tex</a:t>
            </a:r>
            <a:r>
              <a:rPr lang="en-US" dirty="0"/>
              <a:t> | head -n 32 | sed 's/ *//' | grep "^CWE" | sed 's/ *\\\\//'| sed 's/ *&amp; */\t/g' | cut -f 1,3,4</a:t>
            </a:r>
          </a:p>
          <a:p>
            <a:pPr marL="228600" indent="-228600">
              <a:buAutoNum type="arabicPeriod"/>
            </a:pPr>
            <a:r>
              <a:rPr lang="en-US" dirty="0"/>
              <a:t>cat slice-</a:t>
            </a:r>
            <a:r>
              <a:rPr lang="en-US" dirty="0" err="1"/>
              <a:t>size.tex</a:t>
            </a:r>
            <a:r>
              <a:rPr lang="en-US" dirty="0"/>
              <a:t> | tail -n +34 | sed 's/ *//' | grep '^CVE' | sed 's/ *\\\\//' | sed 's/ *&amp; */\t/g'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6971E-505E-8B41-8D66-B1F39C0C7F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5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6971E-505E-8B41-8D66-B1F39C0C7F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A922-24EB-C49D-F44E-1F751A2C2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DBA62-A346-8A1E-FECA-ABA1FA18C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78B61-45AC-F681-5E63-736D327D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F650-9F98-3147-BE85-CD6C2C559A63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A5C6-18BD-6D61-6871-75B49A1D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E4BA7-F098-A9F1-1AD4-D70CF9FD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3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20A3F-1B31-BBAB-58AB-828C7F5D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C6846-9797-BA9D-9453-BE95F4357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2E4D5-317F-9245-B25A-9B506629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6868-9A21-1349-855A-C37DD044CACC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9169C-0679-283F-44F0-93D5D2B4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AD9B0-3A03-4473-FA33-E3060C18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7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F7ABB3-EBEF-D021-70D8-6E3BAAFEA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6C1C2-4E8C-E2FC-638C-CB14543DA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EB57D-372E-EC50-A421-BB3A5EBF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FB30-C8B8-2740-8464-59DF27CAEA00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B4C88-4180-4478-6FC7-0E01B819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BB8F-DAD3-2241-2C9D-8FFFE30A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7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43A14-B6C0-C18D-F63D-E7CB911F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FEDF-EA32-90B9-F079-CD7FA5D38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83E1F-A3C1-DEF6-4803-C7C23533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4D8F-BCC9-104D-B153-DFC4D14E8823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8D962-D2EB-4151-6F53-6193B1E5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C6FC9-19CB-52F1-5699-ED56683D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5091-FA40-5DC9-66FF-E509D4DF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71CC1-C88C-B6CE-F27C-921DB497E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5E542-7F80-B184-A061-1E380166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5E3A-1D94-614F-BADB-6EDED605334D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BD7E5-C493-0526-8E3C-31EDAF25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1FE9D-722C-636A-06F4-3E9E048F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A88C-DDD7-4330-42F8-E39F4B5C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37B80-7EA1-22E1-26C8-77DCA6C53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DC367-1C00-66A7-57F9-A57FFBCFF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6F428-6AB3-860A-BC8D-2DB45FEB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4FA2-A318-584C-8EB6-174E0C62D64E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28A2C-CCA3-57E8-112B-0CB80780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DB898-401C-7160-1B45-906DA64E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8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3FDF-2C33-B3BF-0A79-2153D33C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D3056-9074-DBEB-C0A3-A1B82D143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C16AF-881C-2CDC-6DB8-BA1AB001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06542-3488-9D48-2031-ECD6B7098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83426-3B1C-0120-6F4B-616336A59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F920C-E439-F59B-AF91-B60B1081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B261-A685-984B-8E33-868BEFBA3F02}" type="datetime1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1AC51-452C-6383-4A35-C0279EF9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A3473-722A-E3A0-45B5-913335A6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8EE8-2126-3A37-82C2-593D7458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39A3D-0982-C10E-8F42-7982D207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3738-C964-F846-9AF8-8E8CB8EB8490}" type="datetime1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7C4AA-DF29-2930-475D-CFC7A31E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3D1D9-8F6B-4F33-7F2C-8C4F4FF5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75452-0360-0F8E-726C-C5D88A00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0F24-42DD-5049-A986-71D8C76EB538}" type="datetime1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F9ECD-EB0C-C74B-541B-EBCB6B01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F6BB1-DEA6-2928-D880-C9528561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975D-5F31-2594-E2B0-CCCC0160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914D-229B-9BAB-156F-6C9516AD3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D8895-A7DF-4BBA-B3ED-32ABEC390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86E96-A844-7DA2-BE13-BAA2F925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CAC3-0F74-3C43-A316-7573B3290612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12DF8-A0DC-6BD9-70A5-47F9416E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6A3-436F-30FF-DCA8-D474E299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5AAC-29D4-67B5-E0CB-0540F5FC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E1055-247D-FD30-2702-F9BC9A543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5F1A5-145D-9129-297C-41823215A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55E85-6D31-2980-338D-71705A33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BE3-1802-5E43-A9B9-DCAD8F6A67BB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AC7C7-D6A2-6378-376F-735501E5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BAD22-9DB1-325C-1810-EBAD37E5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4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F2384-5A01-7E59-0CCC-BB459B83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41D46-B2CD-8CC8-9CE8-6977B04DB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CFC3F-51D1-5BFF-D85C-FC9719532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416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EC0918-6775-324E-84F7-FF748F0A07B0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4E8C1-898C-C1B8-B69A-738B3056D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12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BinHunter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E0BD6-C516-CF2A-D108-371C3234A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6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3FE942-5E91-DB40-9925-5AF06BF5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maArasteh/binhuntertoo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DFC3F504-B116-6F6E-014E-95875A7F101F}"/>
              </a:ext>
            </a:extLst>
          </p:cNvPr>
          <p:cNvSpPr txBox="1">
            <a:spLocks/>
          </p:cNvSpPr>
          <p:nvPr/>
        </p:nvSpPr>
        <p:spPr>
          <a:xfrm>
            <a:off x="1524000" y="1965960"/>
            <a:ext cx="9144000" cy="9816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BinHunter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  <a:r>
              <a:rPr lang="en-US" sz="3200" dirty="0"/>
              <a:t> A Fine-Grained Graph Representation for Localizing Vulnerabilities in Binary Executables</a:t>
            </a:r>
          </a:p>
        </p:txBody>
      </p:sp>
      <p:sp>
        <p:nvSpPr>
          <p:cNvPr id="13" name="Authors">
            <a:extLst>
              <a:ext uri="{FF2B5EF4-FFF2-40B4-BE49-F238E27FC236}">
                <a16:creationId xmlns:a16="http://schemas.microsoft.com/office/drawing/2014/main" id="{A028D494-C647-0AED-56B8-13D46A95601A}"/>
              </a:ext>
            </a:extLst>
          </p:cNvPr>
          <p:cNvSpPr txBox="1">
            <a:spLocks/>
          </p:cNvSpPr>
          <p:nvPr/>
        </p:nvSpPr>
        <p:spPr>
          <a:xfrm>
            <a:off x="1524000" y="3128704"/>
            <a:ext cx="9144000" cy="7592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</a:rPr>
              <a:t>Sima </a:t>
            </a:r>
            <a:r>
              <a:rPr lang="en-US" sz="2400" b="1" dirty="0" err="1">
                <a:solidFill>
                  <a:srgbClr val="00B050"/>
                </a:solidFill>
              </a:rPr>
              <a:t>Arasteh</a:t>
            </a:r>
            <a:r>
              <a:rPr lang="en-US" sz="2400" dirty="0"/>
              <a:t> · Jelena </a:t>
            </a:r>
            <a:r>
              <a:rPr lang="en-US" sz="2400" dirty="0" err="1"/>
              <a:t>Mirkovic</a:t>
            </a:r>
            <a:br>
              <a:rPr lang="en-US" sz="2400" dirty="0"/>
            </a:br>
            <a:r>
              <a:rPr lang="en-US" sz="2400" dirty="0"/>
              <a:t>Mukund Raghothaman · Christophe Hauser</a:t>
            </a:r>
          </a:p>
        </p:txBody>
      </p:sp>
      <p:grpSp>
        <p:nvGrpSpPr>
          <p:cNvPr id="14" name="Affiliations">
            <a:extLst>
              <a:ext uri="{FF2B5EF4-FFF2-40B4-BE49-F238E27FC236}">
                <a16:creationId xmlns:a16="http://schemas.microsoft.com/office/drawing/2014/main" id="{FA9E81D7-0071-59A3-50DE-D8907BAC7F08}"/>
              </a:ext>
            </a:extLst>
          </p:cNvPr>
          <p:cNvGrpSpPr/>
          <p:nvPr/>
        </p:nvGrpSpPr>
        <p:grpSpPr>
          <a:xfrm>
            <a:off x="4429524" y="4069080"/>
            <a:ext cx="5169417" cy="822960"/>
            <a:chOff x="4429524" y="4453360"/>
            <a:chExt cx="5169417" cy="822960"/>
          </a:xfrm>
        </p:grpSpPr>
        <p:sp>
          <p:nvSpPr>
            <p:cNvPr id="15" name="Text">
              <a:extLst>
                <a:ext uri="{FF2B5EF4-FFF2-40B4-BE49-F238E27FC236}">
                  <a16:creationId xmlns:a16="http://schemas.microsoft.com/office/drawing/2014/main" id="{2CFCCB62-EC09-08A2-64E0-8CB6FE2776C3}"/>
                </a:ext>
              </a:extLst>
            </p:cNvPr>
            <p:cNvSpPr txBox="1"/>
            <p:nvPr/>
          </p:nvSpPr>
          <p:spPr>
            <a:xfrm>
              <a:off x="5862084" y="4462272"/>
              <a:ext cx="3736857" cy="800219"/>
            </a:xfrm>
            <a:prstGeom prst="rect">
              <a:avLst/>
            </a:prstGeom>
            <a:noFill/>
          </p:spPr>
          <p:txBody>
            <a:bodyPr wrap="none" tIns="91440" bIns="91440" rtlCol="0" anchor="ctr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University of Southern California</a:t>
              </a:r>
            </a:p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Dartmouth College</a:t>
              </a:r>
            </a:p>
          </p:txBody>
        </p:sp>
        <p:pic>
          <p:nvPicPr>
            <p:cNvPr id="16" name="Dartmouth">
              <a:extLst>
                <a:ext uri="{FF2B5EF4-FFF2-40B4-BE49-F238E27FC236}">
                  <a16:creationId xmlns:a16="http://schemas.microsoft.com/office/drawing/2014/main" id="{863C23EC-2E36-A3AF-AEBC-39BDD791D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374" y="4453360"/>
              <a:ext cx="466916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USC">
              <a:extLst>
                <a:ext uri="{FF2B5EF4-FFF2-40B4-BE49-F238E27FC236}">
                  <a16:creationId xmlns:a16="http://schemas.microsoft.com/office/drawing/2014/main" id="{5B3399EC-656A-9619-3FB0-D8844AC32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29524" y="4453360"/>
              <a:ext cx="644056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34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56EF-4F11-EF84-505A-8600BF08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Central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9823-A700-2943-4A96-66253180E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graph representation that captures both data and control dependencies</a:t>
            </a:r>
          </a:p>
          <a:p>
            <a:r>
              <a:rPr lang="en-US" dirty="0"/>
              <a:t>Technique to localize vulnerabilities in large function bodies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2DFF6-D5B5-1782-7193-842BF0CC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CE2A1-0596-006A-8E1B-299D21EB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88322-4A9D-7A33-2627-2C86CE53D1A3}"/>
              </a:ext>
            </a:extLst>
          </p:cNvPr>
          <p:cNvSpPr txBox="1"/>
          <p:nvPr/>
        </p:nvSpPr>
        <p:spPr>
          <a:xfrm>
            <a:off x="3124200" y="4001294"/>
            <a:ext cx="5943600" cy="164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274320" tIns="91440" rIns="274320" bIns="91440" rtlCol="0" anchor="ctr">
            <a:noAutofit/>
          </a:bodyPr>
          <a:lstStyle/>
          <a:p>
            <a:r>
              <a:rPr lang="en-US" sz="2800" b="1" dirty="0"/>
              <a:t>The rest of this talk: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</a:t>
            </a:r>
            <a:r>
              <a:rPr lang="en-US" sz="2800" dirty="0" err="1"/>
              <a:t>BinHunter</a:t>
            </a:r>
            <a:r>
              <a:rPr lang="en-US" sz="2800" dirty="0"/>
              <a:t>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well does </a:t>
            </a:r>
            <a:r>
              <a:rPr lang="en-US" sz="2800" dirty="0" err="1"/>
              <a:t>BinHunter</a:t>
            </a:r>
            <a:r>
              <a:rPr lang="en-US" sz="2800" dirty="0"/>
              <a:t> work?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162A5-FDFD-DD75-7F22-44077FF291A3}"/>
              </a:ext>
            </a:extLst>
          </p:cNvPr>
          <p:cNvSpPr txBox="1"/>
          <p:nvPr/>
        </p:nvSpPr>
        <p:spPr>
          <a:xfrm>
            <a:off x="3124200" y="4001294"/>
            <a:ext cx="5943600" cy="164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274320" tIns="91440" rIns="274320" bIns="91440" rtlCol="0" anchor="ctr">
            <a:noAutofit/>
          </a:bodyPr>
          <a:lstStyle/>
          <a:p>
            <a:r>
              <a:rPr lang="en-US" sz="2800" b="1" dirty="0"/>
              <a:t>The rest of this talk: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How </a:t>
            </a:r>
            <a:r>
              <a:rPr lang="en-US" sz="2800" b="1" dirty="0" err="1"/>
              <a:t>BinHunter</a:t>
            </a:r>
            <a:r>
              <a:rPr lang="en-US" sz="2800" b="1" dirty="0"/>
              <a:t>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well does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BinHunter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work?</a:t>
            </a:r>
          </a:p>
        </p:txBody>
      </p:sp>
    </p:spTree>
    <p:extLst>
      <p:ext uri="{BB962C8B-B14F-4D97-AF65-F5344CB8AC3E}">
        <p14:creationId xmlns:p14="http://schemas.microsoft.com/office/powerpoint/2010/main" val="44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2B91C-240A-7599-431A-8167E3B7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Out…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47F0C-0468-677E-6F28-DA40EE3E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5308C-6A2E-D106-0DA9-9416F6B9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F22E01-0F5F-362B-8E76-CA9AFEA0BFC4}"/>
              </a:ext>
            </a:extLst>
          </p:cNvPr>
          <p:cNvGrpSpPr/>
          <p:nvPr/>
        </p:nvGrpSpPr>
        <p:grpSpPr>
          <a:xfrm>
            <a:off x="838200" y="1825625"/>
            <a:ext cx="10515600" cy="3447098"/>
            <a:chOff x="838200" y="2698435"/>
            <a:chExt cx="10515600" cy="34470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0411FE-C0CA-E862-FA56-13AFDE4E6265}"/>
                </a:ext>
              </a:extLst>
            </p:cNvPr>
            <p:cNvSpPr txBox="1"/>
            <p:nvPr/>
          </p:nvSpPr>
          <p:spPr>
            <a:xfrm>
              <a:off x="6553200" y="3390932"/>
              <a:ext cx="4800600" cy="141577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 anchor="ctr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INT_LESS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0x20b,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INT_SBORROW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0x20, 8) 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INT_SUB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0x207,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INT_SLESS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8), (const, 0x0,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0x206,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8), (const, 0x0,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0x12c00,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(register, 0x20, 8), (const, 0xff,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0x12c80,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POPCOUNT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(unique, 0x12c00,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0x12d00,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(unique, 0x12c80, 1), (const, 0x1,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0x202,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(unique, 0x12d00, 1), (const, 0x0,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0x101280: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---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CALL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(ram, 0x101030, 8), (register, 0x20, 8)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306B06-BE1C-64FF-49B2-4FEC5166ADC8}"/>
                </a:ext>
              </a:extLst>
            </p:cNvPr>
            <p:cNvGrpSpPr/>
            <p:nvPr/>
          </p:nvGrpSpPr>
          <p:grpSpPr>
            <a:xfrm>
              <a:off x="838200" y="2698435"/>
              <a:ext cx="2971800" cy="3447098"/>
              <a:chOff x="838200" y="2698435"/>
              <a:chExt cx="2971800" cy="344709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7938A-8B09-6870-DF5E-B2944DB3C208}"/>
                  </a:ext>
                </a:extLst>
              </p:cNvPr>
              <p:cNvSpPr txBox="1"/>
              <p:nvPr/>
            </p:nvSpPr>
            <p:spPr>
              <a:xfrm>
                <a:off x="838200" y="2698435"/>
                <a:ext cx="2971800" cy="280076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91440" bIns="91440">
                <a:spAutoFit/>
              </a:bodyPr>
              <a:lstStyle/>
              <a:p>
                <a:r>
                  <a:rPr lang="en-US" sz="1000" dirty="0">
                    <a:solidFill>
                      <a:srgbClr val="7676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_start:</a:t>
                </a:r>
                <a:br>
                  <a:rPr lang="en-US" sz="1000" dirty="0">
                    <a:solidFill>
                      <a:srgbClr val="7676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solidFill>
                      <a:srgbClr val="7676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i="1" dirty="0">
                    <a:solidFill>
                      <a:srgbClr val="3D7B7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; Allocate memory for buffer</a:t>
                </a:r>
                <a:br>
                  <a:rPr lang="en-US" sz="1000" i="1" dirty="0">
                    <a:solidFill>
                      <a:srgbClr val="3D7B7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i="1" dirty="0">
                    <a:solidFill>
                      <a:srgbClr val="3D7B7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mov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 err="1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rdi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>
                    <a:solidFill>
                      <a:srgbClr val="666666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16</a:t>
                </a:r>
                <a:br>
                  <a:rPr lang="en-US" sz="1000" dirty="0">
                    <a:solidFill>
                      <a:srgbClr val="666666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solidFill>
                      <a:srgbClr val="666666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call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malloc</a:t>
                </a:r>
                <a:b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mov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buffer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],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 err="1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rax</a:t>
                </a:r>
                <a:b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mov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 err="1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rax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buffer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  <a:b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lea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 err="1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rbx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message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  <a:b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mov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lang="en-US" sz="1000" dirty="0" err="1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rax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],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 err="1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rbx</a:t>
                </a:r>
                <a:b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i="1" dirty="0">
                    <a:solidFill>
                      <a:srgbClr val="3D7B7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; Free allocated memory</a:t>
                </a:r>
                <a:br>
                  <a:rPr lang="en-US" sz="1000" i="1" dirty="0">
                    <a:solidFill>
                      <a:srgbClr val="3D7B7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i="1" dirty="0">
                    <a:solidFill>
                      <a:srgbClr val="3D7B7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mov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 err="1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rdi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buffer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  <a:b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call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free</a:t>
                </a:r>
                <a:b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i="1" dirty="0">
                    <a:solidFill>
                      <a:srgbClr val="3D7B7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; Reuse previously freed memory</a:t>
                </a:r>
                <a:b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mov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 err="1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rax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buffer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  <a:b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mov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 err="1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rbx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[</a:t>
                </a:r>
                <a:r>
                  <a:rPr lang="en-US" sz="1000" dirty="0" err="1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rax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]</a:t>
                </a:r>
                <a:b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mov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 err="1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rdi</a:t>
                </a:r>
                <a:r>
                  <a:rPr lang="en-US" sz="1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 err="1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rbx</a:t>
                </a:r>
                <a:b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call</a:t>
                </a:r>
                <a:r>
                  <a:rPr lang="en-US" sz="1000" dirty="0">
                    <a:solidFill>
                      <a:srgbClr val="BBBBBB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1000" dirty="0">
                    <a:solidFill>
                      <a:srgbClr val="880000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puts</a:t>
                </a:r>
              </a:p>
              <a:p>
                <a:r>
                  <a:rPr lang="en-US" sz="1000" dirty="0">
                    <a:solidFill>
                      <a:srgbClr val="88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sz="1000" dirty="0">
                    <a:solidFill>
                      <a:srgbClr val="687822"/>
                    </a:solidFill>
                    <a:effectLst/>
                    <a:latin typeface="Consolas" panose="020B0609020204030204" pitchFamily="49" charset="0"/>
                    <a:cs typeface="Consolas" panose="020B0609020204030204" pitchFamily="49" charset="0"/>
                  </a:rPr>
                  <a:t>...</a:t>
                </a:r>
                <a:endParaRPr lang="en-US" sz="1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95190E-6532-9B5E-FECF-F6E2E6A52B3E}"/>
                  </a:ext>
                </a:extLst>
              </p:cNvPr>
              <p:cNvSpPr txBox="1"/>
              <p:nvPr/>
            </p:nvSpPr>
            <p:spPr>
              <a:xfrm>
                <a:off x="838200" y="5499202"/>
                <a:ext cx="297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Assembly code for each function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A790302-FFEE-42FA-3308-9D8C3804E33D}"/>
                </a:ext>
              </a:extLst>
            </p:cNvPr>
            <p:cNvGrpSpPr/>
            <p:nvPr/>
          </p:nvGrpSpPr>
          <p:grpSpPr>
            <a:xfrm>
              <a:off x="4564380" y="3481598"/>
              <a:ext cx="1234440" cy="1606038"/>
              <a:chOff x="4564380" y="3481598"/>
              <a:chExt cx="1234440" cy="160603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14C5A0A-4A20-FCCE-397C-36809626FCE1}"/>
                  </a:ext>
                </a:extLst>
              </p:cNvPr>
              <p:cNvGrpSpPr/>
              <p:nvPr/>
            </p:nvGrpSpPr>
            <p:grpSpPr>
              <a:xfrm>
                <a:off x="4564380" y="3481598"/>
                <a:ext cx="1234440" cy="1234440"/>
                <a:chOff x="5478780" y="3296932"/>
                <a:chExt cx="1234440" cy="123444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EAF5CD8-DF50-BF0F-661A-D49E4632DC5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478780" y="3296932"/>
                  <a:ext cx="1234440" cy="123444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6" name="Graphic 15">
                  <a:extLst>
                    <a:ext uri="{FF2B5EF4-FFF2-40B4-BE49-F238E27FC236}">
                      <a16:creationId xmlns:a16="http://schemas.microsoft.com/office/drawing/2014/main" id="{02152C05-D61E-BE50-B631-0F41493C49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4500" y="3342652"/>
                  <a:ext cx="1143000" cy="1143000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55C878-9A53-6465-3EE4-BDEF26213C00}"/>
                  </a:ext>
                </a:extLst>
              </p:cNvPr>
              <p:cNvSpPr txBox="1"/>
              <p:nvPr/>
            </p:nvSpPr>
            <p:spPr>
              <a:xfrm>
                <a:off x="4564380" y="4718304"/>
                <a:ext cx="1234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Ghidra</a:t>
                </a:r>
                <a:endParaRPr lang="en-US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51E6B9-2928-7327-E198-01D8E8B1C2E4}"/>
                </a:ext>
              </a:extLst>
            </p:cNvPr>
            <p:cNvSpPr txBox="1"/>
            <p:nvPr/>
          </p:nvSpPr>
          <p:spPr>
            <a:xfrm>
              <a:off x="6553200" y="4806704"/>
              <a:ext cx="4800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P-Code</a:t>
              </a:r>
            </a:p>
            <a:p>
              <a:pPr algn="ctr"/>
              <a:r>
                <a:rPr lang="en-US" dirty="0"/>
                <a:t>Architecture-independent RTL / IR obtained from binary disassembly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1FC6FF4-1B5F-E0E3-8F82-1A1B05C34310}"/>
                </a:ext>
              </a:extLst>
            </p:cNvPr>
            <p:cNvCxnSpPr>
              <a:stCxn id="17" idx="3"/>
              <a:endCxn id="15" idx="1"/>
            </p:cNvCxnSpPr>
            <p:nvPr/>
          </p:nvCxnSpPr>
          <p:spPr>
            <a:xfrm flipV="1">
              <a:off x="3810000" y="4098818"/>
              <a:ext cx="75438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2C6C917-7F33-2915-F87E-AAF10D68D656}"/>
                </a:ext>
              </a:extLst>
            </p:cNvPr>
            <p:cNvCxnSpPr>
              <a:cxnSpLocks/>
              <a:stCxn id="15" idx="3"/>
              <a:endCxn id="7" idx="1"/>
            </p:cNvCxnSpPr>
            <p:nvPr/>
          </p:nvCxnSpPr>
          <p:spPr>
            <a:xfrm>
              <a:off x="5798820" y="4098818"/>
              <a:ext cx="75438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671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BEBABE9-4770-5410-0E39-16B4EF58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Data and Control Dependencies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73A8B-3E2D-0F07-16A2-5C6DA598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F52E4-369A-1127-DE0A-5DBFBCC4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12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3BF593-8543-2BAE-78B1-EDE3A7CF6E81}"/>
              </a:ext>
            </a:extLst>
          </p:cNvPr>
          <p:cNvGrpSpPr/>
          <p:nvPr/>
        </p:nvGrpSpPr>
        <p:grpSpPr>
          <a:xfrm>
            <a:off x="836377" y="2576499"/>
            <a:ext cx="4800600" cy="2851815"/>
            <a:chOff x="1226372" y="2416027"/>
            <a:chExt cx="4800600" cy="28518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547605-5668-16E5-134B-6E5EC55C4229}"/>
                </a:ext>
              </a:extLst>
            </p:cNvPr>
            <p:cNvSpPr txBox="1"/>
            <p:nvPr/>
          </p:nvSpPr>
          <p:spPr>
            <a:xfrm>
              <a:off x="1226372" y="3852070"/>
              <a:ext cx="4800600" cy="141577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 anchor="ctr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INT_LESS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0x20b,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INT_SBORROW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0x20, 8) 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INT_SUB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0x207,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INT_SLESS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8), (const, 0x0,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0x206,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8), (const, 0x0,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0x12c00,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(register, 0x20, 8), (const, 0xff,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0x12c80,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POPCOUNT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(unique, 0x12c00,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0x12d00,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(unique, 0x12c80, 1), (const, 0x1,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0x202,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(unique, 0x12d00, 1), (const, 0x0,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0x101280: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---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CALL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(ram, 0x101030, 8), (register, 0x20, 8)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86763D-9213-8C1D-0739-F73B3AB4D5F0}"/>
                </a:ext>
              </a:extLst>
            </p:cNvPr>
            <p:cNvSpPr txBox="1"/>
            <p:nvPr/>
          </p:nvSpPr>
          <p:spPr>
            <a:xfrm>
              <a:off x="1226372" y="2416027"/>
              <a:ext cx="4800600" cy="8002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0xe780,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(register, 0x28,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INT_SUB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(register, 0x20, 8), (const, 0x8,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---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STORE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(const, 0x1b1, 4), (register, 0x20, 8), (unique, 0xe780,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0x20a,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(const, 0x0,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0x101276: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0x28, 8) 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D28DA7A-D156-E417-6E22-D25E5E31536B}"/>
                </a:ext>
              </a:extLst>
            </p:cNvPr>
            <p:cNvCxnSpPr>
              <a:stCxn id="22" idx="2"/>
              <a:endCxn id="21" idx="0"/>
            </p:cNvCxnSpPr>
            <p:nvPr/>
          </p:nvCxnSpPr>
          <p:spPr>
            <a:xfrm>
              <a:off x="3626672" y="3216246"/>
              <a:ext cx="0" cy="635824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D344C8D-365F-9575-45F7-C3AE39656991}"/>
              </a:ext>
            </a:extLst>
          </p:cNvPr>
          <p:cNvSpPr txBox="1"/>
          <p:nvPr/>
        </p:nvSpPr>
        <p:spPr>
          <a:xfrm>
            <a:off x="6402593" y="1948371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blocks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FACCC3-863F-7601-0969-FFCCEC94541A}"/>
              </a:ext>
            </a:extLst>
          </p:cNvPr>
          <p:cNvCxnSpPr>
            <a:stCxn id="24" idx="2"/>
            <a:endCxn id="22" idx="3"/>
          </p:cNvCxnSpPr>
          <p:nvPr/>
        </p:nvCxnSpPr>
        <p:spPr>
          <a:xfrm flipH="1">
            <a:off x="5636977" y="2317703"/>
            <a:ext cx="1486359" cy="658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848612-24A4-051B-0410-8C638A706059}"/>
              </a:ext>
            </a:extLst>
          </p:cNvPr>
          <p:cNvCxnSpPr>
            <a:cxnSpLocks/>
            <a:stCxn id="24" idx="2"/>
            <a:endCxn id="21" idx="3"/>
          </p:cNvCxnSpPr>
          <p:nvPr/>
        </p:nvCxnSpPr>
        <p:spPr>
          <a:xfrm flipH="1">
            <a:off x="5636977" y="2317703"/>
            <a:ext cx="1486359" cy="2402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806AC18-F292-AF0A-BBB8-4E9AEA69ED89}"/>
              </a:ext>
            </a:extLst>
          </p:cNvPr>
          <p:cNvSpPr txBox="1"/>
          <p:nvPr/>
        </p:nvSpPr>
        <p:spPr>
          <a:xfrm>
            <a:off x="836059" y="1690688"/>
            <a:ext cx="238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dependencies between basic blocks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3758BD-6EEC-8B43-CFD9-28C189A7D75E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2027799" y="2337019"/>
            <a:ext cx="1054241" cy="132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219173A8-542C-212C-1603-DD53A48D0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4734" y="2575386"/>
            <a:ext cx="3299066" cy="2852928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40018EB-FDCD-49B9-49AE-176F87272B5B}"/>
              </a:ext>
            </a:extLst>
          </p:cNvPr>
          <p:cNvCxnSpPr>
            <a:stCxn id="22" idx="3"/>
          </p:cNvCxnSpPr>
          <p:nvPr/>
        </p:nvCxnSpPr>
        <p:spPr>
          <a:xfrm>
            <a:off x="5636977" y="2976609"/>
            <a:ext cx="2417757" cy="186139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A9903CE-61B9-F7BB-6248-1B6C42805235}"/>
              </a:ext>
            </a:extLst>
          </p:cNvPr>
          <p:cNvSpPr txBox="1"/>
          <p:nvPr/>
        </p:nvSpPr>
        <p:spPr>
          <a:xfrm>
            <a:off x="8970320" y="1693525"/>
            <a:ext cx="238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dependencies at finer granularity level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7E244D-7349-335D-E512-C3550269C165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636977" y="4576100"/>
            <a:ext cx="3273297" cy="144328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6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03D682-C8AB-8E65-5883-A857C5CB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Subgraphs Relevant to Vulnerability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32343-D351-FD8D-E773-FAFBA092E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644383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Observation:</a:t>
            </a:r>
            <a:r>
              <a:rPr lang="en-US" dirty="0"/>
              <a:t> Only small subsets of instructions actually relevant to vulnerability</a:t>
            </a:r>
          </a:p>
          <a:p>
            <a:r>
              <a:rPr lang="en-US" b="1" dirty="0">
                <a:solidFill>
                  <a:srgbClr val="00B050"/>
                </a:solidFill>
              </a:rPr>
              <a:t>Claim:</a:t>
            </a:r>
            <a:r>
              <a:rPr lang="en-US" dirty="0"/>
              <a:t> Identifying these subsets can improve classification accuracy</a:t>
            </a:r>
          </a:p>
          <a:p>
            <a:r>
              <a:rPr lang="en-US" b="1" dirty="0"/>
              <a:t>Hope:</a:t>
            </a:r>
            <a:r>
              <a:rPr lang="en-US" dirty="0"/>
              <a:t> Can also be used by developers for triage and patching</a:t>
            </a:r>
          </a:p>
          <a:p>
            <a:r>
              <a:rPr lang="en-US" b="1" dirty="0">
                <a:solidFill>
                  <a:srgbClr val="FF0000"/>
                </a:solidFill>
              </a:rPr>
              <a:t>Question:</a:t>
            </a:r>
            <a:r>
              <a:rPr lang="en-US" dirty="0"/>
              <a:t> How to identify these instructions?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ACC8F-2C85-F69B-FA1C-C403A8A5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60364-C381-283B-CE1B-384DA8BC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13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55B2551-D230-BBC0-EE4A-6202D5EA5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1936" y="1828800"/>
            <a:ext cx="2720340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31F321-C86E-CDCB-B46B-0A12F17F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Subgraphs Relevant to Vulnerability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88AA87-6620-8030-D8E9-EA6EC4435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Question:</a:t>
            </a:r>
            <a:r>
              <a:rPr lang="en-US" dirty="0"/>
              <a:t> How to identify relevant instructions?</a:t>
            </a:r>
          </a:p>
          <a:p>
            <a:r>
              <a:rPr lang="en-US" b="1" dirty="0">
                <a:solidFill>
                  <a:srgbClr val="00B050"/>
                </a:solidFill>
              </a:rPr>
              <a:t>Answer (Easy Version):</a:t>
            </a:r>
            <a:r>
              <a:rPr lang="en-US" dirty="0"/>
              <a:t> </a:t>
            </a:r>
            <a:r>
              <a:rPr lang="en-US" u="sng" dirty="0"/>
              <a:t>At training time</a:t>
            </a:r>
            <a:r>
              <a:rPr lang="en-US" dirty="0"/>
              <a:t>, simply look at instructions that changed between buggy and patched versions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1D645-9A64-E4CF-0754-A93C83C6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670A-C9EA-AD4E-8076-76B71DE7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14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5C305C6-EC37-BD8A-9734-8223F659A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299085"/>
            <a:ext cx="1798674" cy="287787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22A295-1BD0-FD79-6C49-A7C63F7A96B0}"/>
              </a:ext>
            </a:extLst>
          </p:cNvPr>
          <p:cNvGrpSpPr/>
          <p:nvPr/>
        </p:nvGrpSpPr>
        <p:grpSpPr>
          <a:xfrm>
            <a:off x="6553200" y="3299085"/>
            <a:ext cx="4800600" cy="2851815"/>
            <a:chOff x="1226372" y="2416027"/>
            <a:chExt cx="4800600" cy="28518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09D0D6-3EC7-03BC-1A22-CAB10BC962C1}"/>
                </a:ext>
              </a:extLst>
            </p:cNvPr>
            <p:cNvSpPr txBox="1"/>
            <p:nvPr/>
          </p:nvSpPr>
          <p:spPr>
            <a:xfrm>
              <a:off x="1226372" y="3852070"/>
              <a:ext cx="4800600" cy="141577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 anchor="ctr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INT_LESS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0x20b,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INT_SBORROW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0x20, 8) 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INT_SUB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0x207,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INT_SLESS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8), (const, 0x0,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0x206,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8), (const, 0x0,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0x12c00,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(register, 0x20, 8), (const, 0xff,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0x12c80,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POPCOUNT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(unique, 0x12c00,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0x12d00,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(unique, 0x12c80, 1), (const, 0x1,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0x202,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(unique, 0x12d00, 1), (const, 0x0,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0x101280: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---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CALL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(ram, 0x101030, 8), (register, 0x20, 8)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C0ACD-B493-C005-B64E-37C340CC537E}"/>
                </a:ext>
              </a:extLst>
            </p:cNvPr>
            <p:cNvSpPr txBox="1"/>
            <p:nvPr/>
          </p:nvSpPr>
          <p:spPr>
            <a:xfrm>
              <a:off x="1226372" y="2416027"/>
              <a:ext cx="4800600" cy="8002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0xe780,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(register, 0x28,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INT_SUB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(register, 0x20, 8), (const, 0x8,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---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STORE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(const, 0x1b1, 4), (register, 0x20, 8), (unique, 0xe780,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0x20a,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(const, 0x0,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0x101276: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0x28, 8) 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2F6840-FFE9-A27F-B24F-955F2F71EF43}"/>
                </a:ext>
              </a:extLst>
            </p:cNvPr>
            <p:cNvCxnSpPr>
              <a:cxnSpLocks/>
              <a:stCxn id="13" idx="2"/>
              <a:endCxn id="12" idx="0"/>
            </p:cNvCxnSpPr>
            <p:nvPr/>
          </p:nvCxnSpPr>
          <p:spPr>
            <a:xfrm>
              <a:off x="3626672" y="3216246"/>
              <a:ext cx="0" cy="635824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0DFE863-544B-7340-A4B7-6EDAE4CA4985}"/>
              </a:ext>
            </a:extLst>
          </p:cNvPr>
          <p:cNvGrpSpPr/>
          <p:nvPr/>
        </p:nvGrpSpPr>
        <p:grpSpPr>
          <a:xfrm>
            <a:off x="2854717" y="4140768"/>
            <a:ext cx="3480639" cy="1709717"/>
            <a:chOff x="2854717" y="4140768"/>
            <a:chExt cx="3480639" cy="170971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F77C561-6FB4-3F4A-E9A0-F0750C64F2C3}"/>
                </a:ext>
              </a:extLst>
            </p:cNvPr>
            <p:cNvGrpSpPr/>
            <p:nvPr/>
          </p:nvGrpSpPr>
          <p:grpSpPr>
            <a:xfrm>
              <a:off x="3986961" y="4140768"/>
              <a:ext cx="1216152" cy="1709717"/>
              <a:chOff x="3830077" y="4140768"/>
              <a:chExt cx="1216152" cy="170971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366853D-7AD2-F9DD-4311-9E4513B473CA}"/>
                  </a:ext>
                </a:extLst>
              </p:cNvPr>
              <p:cNvGrpSpPr/>
              <p:nvPr/>
            </p:nvGrpSpPr>
            <p:grpSpPr>
              <a:xfrm>
                <a:off x="3830077" y="4140768"/>
                <a:ext cx="1216152" cy="1188720"/>
                <a:chOff x="3986961" y="4001294"/>
                <a:chExt cx="1216152" cy="118872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D9B2681-9749-C8F7-A0B6-D89676E17324}"/>
                    </a:ext>
                  </a:extLst>
                </p:cNvPr>
                <p:cNvSpPr/>
                <p:nvPr/>
              </p:nvSpPr>
              <p:spPr>
                <a:xfrm>
                  <a:off x="3986961" y="4001294"/>
                  <a:ext cx="1216152" cy="118872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" name="Graphic 16">
                  <a:extLst>
                    <a:ext uri="{FF2B5EF4-FFF2-40B4-BE49-F238E27FC236}">
                      <a16:creationId xmlns:a16="http://schemas.microsoft.com/office/drawing/2014/main" id="{06807BCA-F17E-F02A-C6DB-1878A7CB25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25806" y="4138454"/>
                  <a:ext cx="938463" cy="914400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2B67CC-F11F-38B6-86E3-D372E94B0B6B}"/>
                  </a:ext>
                </a:extLst>
              </p:cNvPr>
              <p:cNvSpPr txBox="1"/>
              <p:nvPr/>
            </p:nvSpPr>
            <p:spPr>
              <a:xfrm>
                <a:off x="3830077" y="5327265"/>
                <a:ext cx="1216152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/>
                  <a:t>DWARF Information</a:t>
                </a:r>
              </a:p>
            </p:txBody>
          </p:sp>
        </p:grp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7E9084A7-1704-2026-5831-2E040C2B75F8}"/>
                </a:ext>
              </a:extLst>
            </p:cNvPr>
            <p:cNvSpPr>
              <a:spLocks/>
            </p:cNvSpPr>
            <p:nvPr/>
          </p:nvSpPr>
          <p:spPr>
            <a:xfrm>
              <a:off x="2854717" y="4597968"/>
              <a:ext cx="914400" cy="2743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A14B9A90-B5D6-F535-8B3E-48DC32C28878}"/>
                </a:ext>
              </a:extLst>
            </p:cNvPr>
            <p:cNvSpPr>
              <a:spLocks/>
            </p:cNvSpPr>
            <p:nvPr/>
          </p:nvSpPr>
          <p:spPr>
            <a:xfrm>
              <a:off x="5420956" y="4597968"/>
              <a:ext cx="914400" cy="2743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1F20C7-5674-AA36-1D4A-527472E383CE}"/>
              </a:ext>
            </a:extLst>
          </p:cNvPr>
          <p:cNvGrpSpPr/>
          <p:nvPr/>
        </p:nvGrpSpPr>
        <p:grpSpPr>
          <a:xfrm>
            <a:off x="1663540" y="3293293"/>
            <a:ext cx="3080435" cy="646331"/>
            <a:chOff x="1663540" y="3293293"/>
            <a:chExt cx="3080435" cy="6463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F95B16-B208-A26B-8D69-5092BFFAF747}"/>
                </a:ext>
              </a:extLst>
            </p:cNvPr>
            <p:cNvSpPr txBox="1"/>
            <p:nvPr/>
          </p:nvSpPr>
          <p:spPr>
            <a:xfrm>
              <a:off x="2794258" y="3293293"/>
              <a:ext cx="1949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Statements modified in patch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4F002E6-B67F-4E75-5F44-4C57AE9DED8C}"/>
                </a:ext>
              </a:extLst>
            </p:cNvPr>
            <p:cNvCxnSpPr>
              <a:stCxn id="28" idx="1"/>
            </p:cNvCxnSpPr>
            <p:nvPr/>
          </p:nvCxnSpPr>
          <p:spPr>
            <a:xfrm flipH="1">
              <a:off x="1663540" y="3616459"/>
              <a:ext cx="1130718" cy="2697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506FA99-7C45-1B3A-6426-53FC49358050}"/>
              </a:ext>
            </a:extLst>
          </p:cNvPr>
          <p:cNvGrpSpPr/>
          <p:nvPr/>
        </p:nvGrpSpPr>
        <p:grpSpPr>
          <a:xfrm>
            <a:off x="6556248" y="3300984"/>
            <a:ext cx="4800600" cy="2851815"/>
            <a:chOff x="1226372" y="2416027"/>
            <a:chExt cx="4800600" cy="28518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1D3678-A55D-8DF9-A655-20B6C773DD66}"/>
                </a:ext>
              </a:extLst>
            </p:cNvPr>
            <p:cNvSpPr txBox="1"/>
            <p:nvPr/>
          </p:nvSpPr>
          <p:spPr>
            <a:xfrm>
              <a:off x="1226372" y="3852070"/>
              <a:ext cx="4800600" cy="141577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 anchor="ctr">
              <a:spAutoFit/>
            </a:bodyPr>
            <a:lstStyle/>
            <a:p>
              <a:r>
                <a:rPr lang="en-US" sz="800" b="1" u="sng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0x200, 1) INT_LESS   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0x20b,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INT_SBORROW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0x20, 8) 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INT_SUB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0x207,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INT_SLESS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8), (const, 0x0,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0x206,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8), (const, 0x0,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0x12c00,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(register, 0x20, 8), (const, 0xff,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0x12c80,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POPCOUNT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(unique, 0x12c00,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0x12d00,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(unique, 0x12c80, 1), (const, 0x1,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0x202,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(unique, 0x12d00, 1), (const, 0x0,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0x101280: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---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CALL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(ram, 0x101030, 8), (register, 0x20, 8)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8CE492-4324-F52A-8952-53692539B489}"/>
                </a:ext>
              </a:extLst>
            </p:cNvPr>
            <p:cNvSpPr txBox="1"/>
            <p:nvPr/>
          </p:nvSpPr>
          <p:spPr>
            <a:xfrm>
              <a:off x="1226372" y="2416027"/>
              <a:ext cx="4800600" cy="8002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0xe780,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(register, 0x28,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INT_SUB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(register, 0x20, 8), (const, 0x8,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---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STORE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(const, 0x1b1, 4), (register, 0x20, 8), (unique, 0xe780,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0x20a,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(const, 0x0,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0x101276: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0x28, 8) 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858E5F7-E95D-B44B-520B-354E2E93DB4D}"/>
                </a:ext>
              </a:extLst>
            </p:cNvPr>
            <p:cNvCxnSpPr>
              <a:cxnSpLocks/>
              <a:stCxn id="44" idx="2"/>
              <a:endCxn id="43" idx="0"/>
            </p:cNvCxnSpPr>
            <p:nvPr/>
          </p:nvCxnSpPr>
          <p:spPr>
            <a:xfrm>
              <a:off x="3626672" y="3216246"/>
              <a:ext cx="0" cy="635824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250154-0D8C-DD23-EC33-B17AAB64E787}"/>
              </a:ext>
            </a:extLst>
          </p:cNvPr>
          <p:cNvGrpSpPr/>
          <p:nvPr/>
        </p:nvGrpSpPr>
        <p:grpSpPr>
          <a:xfrm>
            <a:off x="6556248" y="3300984"/>
            <a:ext cx="4800600" cy="2851815"/>
            <a:chOff x="1226372" y="2416027"/>
            <a:chExt cx="4800600" cy="285181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E56A072-C955-741D-8840-E7803FA8F6B6}"/>
                </a:ext>
              </a:extLst>
            </p:cNvPr>
            <p:cNvSpPr txBox="1"/>
            <p:nvPr/>
          </p:nvSpPr>
          <p:spPr>
            <a:xfrm>
              <a:off x="1226372" y="3852070"/>
              <a:ext cx="4800600" cy="141577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 anchor="ctr">
              <a:spAutoFit/>
            </a:bodyPr>
            <a:lstStyle/>
            <a:p>
              <a:r>
                <a:rPr lang="en-US" sz="800" b="1" u="sng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0x200, 1) INT_LESS    (register, 0x20, 8), (const, 0x10,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0x20b, 1) INT_SBORROW (register, 0x20, 8), (const, 0x10,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0x20, 8)  INT_SUB     (register, 0x20, 8), (const, 0x10,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0x207, 1) INT_SLESS   (register, 0x20, 8), (const, 0x0,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0x206, 1) INT_EQUAL   (register, 0x20, 8), (const, 0x0,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0x101279:(unique, 0x12c00, 8) INT_AND     (register, 0x20, 8), (const, 0xff,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0x12c80,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POPCOUNT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(unique, 0x12c00,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0x12d00,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(unique, 0x12c80, 1), (const, 0x1,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0x202,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(unique, 0x12d00, 1), (const, 0x0, 1)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0x101280: --- CALL (ram, 0x101030, 8), (register, 0x20, 8)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5B4F077-92FD-A575-B136-28600C9E6CFA}"/>
                </a:ext>
              </a:extLst>
            </p:cNvPr>
            <p:cNvSpPr txBox="1"/>
            <p:nvPr/>
          </p:nvSpPr>
          <p:spPr>
            <a:xfrm>
              <a:off x="1226372" y="2416027"/>
              <a:ext cx="4800600" cy="8002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0xe780,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(register, 0x28,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0x101275:(register, 0x20, 8) INT_SUB (register, 0x20, 8), (const, 0x8,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 --- STORE (const, 0x1b1, 4), (register, 0x20, 8), (unique, 0xe780,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0x20a,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(const, 0x0, 1)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0x101276:(register, 0x28, 8)  COPY   (register, 0x20, 8)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EA7A10C-6C56-4F76-0343-0AD9FA5C6B4B}"/>
                </a:ext>
              </a:extLst>
            </p:cNvPr>
            <p:cNvCxnSpPr>
              <a:cxnSpLocks/>
              <a:stCxn id="60" idx="2"/>
              <a:endCxn id="59" idx="0"/>
            </p:cNvCxnSpPr>
            <p:nvPr/>
          </p:nvCxnSpPr>
          <p:spPr>
            <a:xfrm>
              <a:off x="3626672" y="3216246"/>
              <a:ext cx="0" cy="635824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CB0D454-03A9-2C6E-CFE9-DFB610A220EC}"/>
              </a:ext>
            </a:extLst>
          </p:cNvPr>
          <p:cNvGrpSpPr/>
          <p:nvPr/>
        </p:nvGrpSpPr>
        <p:grpSpPr>
          <a:xfrm>
            <a:off x="4800600" y="3291840"/>
            <a:ext cx="1853347" cy="1515011"/>
            <a:chOff x="2890808" y="3270083"/>
            <a:chExt cx="1853347" cy="151501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CDCB9F-F223-3926-9D49-05C4238495D1}"/>
                </a:ext>
              </a:extLst>
            </p:cNvPr>
            <p:cNvSpPr txBox="1"/>
            <p:nvPr/>
          </p:nvSpPr>
          <p:spPr>
            <a:xfrm>
              <a:off x="2890808" y="3270083"/>
              <a:ext cx="1603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Implicated IR statements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EEF111E-936F-B8FC-24F1-AC3A3FBF1551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>
              <a:off x="3692595" y="3916414"/>
              <a:ext cx="1051560" cy="8686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C2B0117-8A09-FE90-8876-CDB8A0ADA863}"/>
              </a:ext>
            </a:extLst>
          </p:cNvPr>
          <p:cNvGrpSpPr/>
          <p:nvPr/>
        </p:nvGrpSpPr>
        <p:grpSpPr>
          <a:xfrm>
            <a:off x="2854717" y="5327265"/>
            <a:ext cx="3890847" cy="830864"/>
            <a:chOff x="1194698" y="2687969"/>
            <a:chExt cx="3890847" cy="83086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2776C1A-CCC7-B76A-28D0-56C078154224}"/>
                </a:ext>
              </a:extLst>
            </p:cNvPr>
            <p:cNvSpPr txBox="1"/>
            <p:nvPr/>
          </p:nvSpPr>
          <p:spPr>
            <a:xfrm>
              <a:off x="1194698" y="2872502"/>
              <a:ext cx="3299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Also include forward and backward data dependencies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5E2E8C3-7266-1811-9171-84DFD24FB11E}"/>
                </a:ext>
              </a:extLst>
            </p:cNvPr>
            <p:cNvCxnSpPr>
              <a:cxnSpLocks/>
              <a:stCxn id="63" idx="3"/>
            </p:cNvCxnSpPr>
            <p:nvPr/>
          </p:nvCxnSpPr>
          <p:spPr>
            <a:xfrm flipV="1">
              <a:off x="4494382" y="2687969"/>
              <a:ext cx="591163" cy="5076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593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F2C8-CA77-FDFD-1634-6A661A71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Subgraphs Relevant to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D752-F7B5-C336-3D40-BB89F2775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Question:</a:t>
            </a:r>
            <a:r>
              <a:rPr lang="en-US" dirty="0"/>
              <a:t> How to identify relevant instructions?</a:t>
            </a:r>
          </a:p>
          <a:p>
            <a:r>
              <a:rPr lang="en-US" b="1" dirty="0">
                <a:solidFill>
                  <a:srgbClr val="00B050"/>
                </a:solidFill>
              </a:rPr>
              <a:t>Answer (Easy Version):</a:t>
            </a:r>
            <a:r>
              <a:rPr lang="en-US" dirty="0"/>
              <a:t> </a:t>
            </a:r>
            <a:r>
              <a:rPr lang="en-US" u="sng" dirty="0"/>
              <a:t>At training time</a:t>
            </a:r>
            <a:r>
              <a:rPr lang="en-US" dirty="0"/>
              <a:t>, simply look at instructions that changed between buggy and patched versions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54B82-80BD-43CF-30C3-A3453414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947BE-8971-67A7-63DF-8C73BB94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15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2B9BD2-C000-1406-BF83-994F4EB6E33C}"/>
              </a:ext>
            </a:extLst>
          </p:cNvPr>
          <p:cNvGrpSpPr/>
          <p:nvPr/>
        </p:nvGrpSpPr>
        <p:grpSpPr>
          <a:xfrm>
            <a:off x="6556248" y="3300984"/>
            <a:ext cx="4800600" cy="2851815"/>
            <a:chOff x="1226372" y="2416027"/>
            <a:chExt cx="4800600" cy="28518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365D45-790D-8600-8772-C8119CD0B2B1}"/>
                </a:ext>
              </a:extLst>
            </p:cNvPr>
            <p:cNvSpPr txBox="1"/>
            <p:nvPr/>
          </p:nvSpPr>
          <p:spPr>
            <a:xfrm>
              <a:off x="1226372" y="3852070"/>
              <a:ext cx="4800600" cy="14157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 anchor="ctr">
              <a:spAutoFit/>
            </a:bodyPr>
            <a:lstStyle/>
            <a:p>
              <a:r>
                <a:rPr lang="en-US" sz="800" b="1" u="sng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0x200, 1) INT_LESS    (register, 0x20, 8), (const, 0x10,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0x20b, 1) INT_SBORROW (register, 0x20, 8), (const, 0x10,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0x20, 8)  INT_SUB     (register, 0x20, 8), (const, 0x10,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0x207, 1) INT_SLESS   (register, 0x20, 8), (const, 0x0,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0x206, 1) INT_EQUAL   (register, 0x20, 8), (const, 0x0,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0x101279:(unique, 0x12c00, 8) INT_AND     (register, 0x20, 8), (const, 0xff,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0x12c80,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POPCOUNT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(unique, 0x12c00,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0x12d00,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(unique, 0x12c80, 1), (const, 0x1,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0x202,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(unique, 0x12d00, 1), (const, 0x0, 1)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0x101280: --- CALL (ram, 0x101030, 8), (register, 0x20, 8)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D6A626-57D9-82F8-36BA-9DD78D696C88}"/>
                </a:ext>
              </a:extLst>
            </p:cNvPr>
            <p:cNvSpPr txBox="1"/>
            <p:nvPr/>
          </p:nvSpPr>
          <p:spPr>
            <a:xfrm>
              <a:off x="1226372" y="2416027"/>
              <a:ext cx="4800600" cy="8002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0xe780,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(register, 0x28,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0x101275:(register, 0x20, 8) INT_SUB (register, 0x20, 8), (const, 0x8,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 --- STORE (const, 0x1b1, 4), (register, 0x20, 8), (unique, 0xe780,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0x20a,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(const, 0x0, 1)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0x101276:(register, 0x28, 8)  COPY   (register, 0x20, 8)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D77A1E-33DF-5B95-09A1-C8D0F58BA8C4}"/>
                </a:ext>
              </a:extLst>
            </p:cNvPr>
            <p:cNvCxnSpPr>
              <a:cxnSpLocks/>
              <a:stCxn id="12" idx="2"/>
              <a:endCxn id="11" idx="0"/>
            </p:cNvCxnSpPr>
            <p:nvPr/>
          </p:nvCxnSpPr>
          <p:spPr>
            <a:xfrm>
              <a:off x="3626672" y="3216246"/>
              <a:ext cx="0" cy="635824"/>
            </a:xfrm>
            <a:prstGeom prst="straightConnector1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1E632BBD-ED94-1284-17B6-1618B7130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248" y="3299871"/>
            <a:ext cx="3299065" cy="2852928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C87AF3E0-0CEA-3980-19D0-A3566285D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248" y="3300984"/>
            <a:ext cx="3299065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E980-55D2-E695-B2F9-1857DB13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Subgraphs Relevant to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4BEF-B62B-D6C6-795E-8837BA33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Harder Question:</a:t>
            </a:r>
            <a:r>
              <a:rPr lang="en-US" dirty="0"/>
              <a:t> How to slice graph at </a:t>
            </a:r>
            <a:r>
              <a:rPr lang="en-US" u="sng" dirty="0"/>
              <a:t>test time</a:t>
            </a:r>
            <a:r>
              <a:rPr lang="en-US" dirty="0"/>
              <a:t>?</a:t>
            </a:r>
          </a:p>
          <a:p>
            <a:r>
              <a:rPr lang="en-US" b="1" dirty="0">
                <a:solidFill>
                  <a:srgbClr val="00B050"/>
                </a:solidFill>
              </a:rPr>
              <a:t>Insight:</a:t>
            </a:r>
            <a:r>
              <a:rPr lang="en-US" dirty="0"/>
              <a:t> Vulnerabilities frequently involve calls to external library functions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BVDetector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Tian et al., 2020)</a:t>
            </a:r>
          </a:p>
          <a:p>
            <a:r>
              <a:rPr lang="en-US" b="1" dirty="0">
                <a:solidFill>
                  <a:srgbClr val="00B050"/>
                </a:solidFill>
              </a:rPr>
              <a:t>Heuristic:</a:t>
            </a:r>
            <a:r>
              <a:rPr lang="en-US" dirty="0"/>
              <a:t> Trace forward and backward dependencies from calls to external functions, such as </a:t>
            </a:r>
            <a:r>
              <a:rPr lang="en-US" dirty="0" err="1"/>
              <a:t>libc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0FA4D-BFED-6DB8-183E-BFF2BC86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3D2B5-32D9-7B1D-DD5E-66B59EE4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AEECF47B-FC66-3827-2C8C-11D59026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Steps…</a:t>
            </a:r>
          </a:p>
        </p:txBody>
      </p:sp>
      <p:sp>
        <p:nvSpPr>
          <p:cNvPr id="74" name="Content Placeholder 73">
            <a:extLst>
              <a:ext uri="{FF2B5EF4-FFF2-40B4-BE49-F238E27FC236}">
                <a16:creationId xmlns:a16="http://schemas.microsoft.com/office/drawing/2014/main" id="{CA722222-0F3E-E9DB-D135-95D2D5442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nodes with number of control dependency levels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One-hot feature encoding using node labels</a:t>
            </a:r>
          </a:p>
          <a:p>
            <a:r>
              <a:rPr lang="en-US" dirty="0"/>
              <a:t>Classifier uses </a:t>
            </a:r>
            <a:r>
              <a:rPr lang="en-US" dirty="0" err="1"/>
              <a:t>Kipf</a:t>
            </a:r>
            <a:r>
              <a:rPr lang="en-US" dirty="0"/>
              <a:t> architecture for GCNs (</a:t>
            </a:r>
            <a:r>
              <a:rPr lang="en-US" dirty="0" err="1"/>
              <a:t>Kipf</a:t>
            </a:r>
            <a:r>
              <a:rPr lang="en-US" dirty="0"/>
              <a:t> et al., ICLR 2017)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F72B8B-9E2E-CC2F-EF03-2DA59211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54F75-4C4E-00DE-8F54-ACD358BF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17</a:t>
            </a:fld>
            <a:endParaRPr lang="en-US"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368EB400-F03F-53C2-FDCF-305FD9EFF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6316" y="2306388"/>
            <a:ext cx="2596329" cy="2245224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86B2F9D0-1BF1-B397-F994-6D3361DC4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3887" y="2304288"/>
            <a:ext cx="2601186" cy="2249424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37986874-72DD-4A8C-C12E-BF617E7D9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4630" y="2304288"/>
            <a:ext cx="2619700" cy="2249424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AB08FEA6-D63B-56D3-069F-47EF826B00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9218" y="2304288"/>
            <a:ext cx="2630525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2729C-ABA4-93E9-22AB-FA7925344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099C-CFA2-D4A4-2885-1994077A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Central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71C31-E9BB-FC48-B905-BF517ED03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graph representation that captures both data and control dependencies</a:t>
            </a:r>
          </a:p>
          <a:p>
            <a:r>
              <a:rPr lang="en-US" dirty="0"/>
              <a:t>Technique to localize vulnerabilities in large function bodies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1808B-45AA-AD40-3E97-C9F18F05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75BA3-E552-A639-79C6-BA881A36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45ACA-31D2-2EBE-00A9-E31FB4E74106}"/>
              </a:ext>
            </a:extLst>
          </p:cNvPr>
          <p:cNvSpPr txBox="1"/>
          <p:nvPr/>
        </p:nvSpPr>
        <p:spPr>
          <a:xfrm>
            <a:off x="3124200" y="4001294"/>
            <a:ext cx="5943600" cy="164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274320" tIns="91440" rIns="274320" bIns="91440" rtlCol="0" anchor="ctr">
            <a:noAutofit/>
          </a:bodyPr>
          <a:lstStyle/>
          <a:p>
            <a:r>
              <a:rPr lang="en-US" sz="2800" b="1" dirty="0"/>
              <a:t>The rest of this talk: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How </a:t>
            </a:r>
            <a:r>
              <a:rPr lang="en-US" sz="2800" b="1" dirty="0" err="1"/>
              <a:t>BinHunter</a:t>
            </a:r>
            <a:r>
              <a:rPr lang="en-US" sz="2800" b="1" dirty="0"/>
              <a:t>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well does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BinHunter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4DD9B-D5DA-9F71-644E-F382A2A2DF92}"/>
              </a:ext>
            </a:extLst>
          </p:cNvPr>
          <p:cNvSpPr txBox="1"/>
          <p:nvPr/>
        </p:nvSpPr>
        <p:spPr>
          <a:xfrm>
            <a:off x="3124200" y="4001294"/>
            <a:ext cx="5943600" cy="1645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274320" tIns="91440" rIns="274320" bIns="91440" rtlCol="0" anchor="ctr">
            <a:noAutofit/>
          </a:bodyPr>
          <a:lstStyle/>
          <a:p>
            <a:r>
              <a:rPr lang="en-US" sz="2800" b="1" dirty="0"/>
              <a:t>The rest of this talk: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BinHunter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How well does </a:t>
            </a:r>
            <a:r>
              <a:rPr lang="en-US" sz="2800" b="1" dirty="0" err="1">
                <a:solidFill>
                  <a:schemeClr val="tx1"/>
                </a:solidFill>
              </a:rPr>
              <a:t>BinHunter</a:t>
            </a:r>
            <a:r>
              <a:rPr lang="en-US" sz="2800" b="1" dirty="0">
                <a:solidFill>
                  <a:schemeClr val="tx1"/>
                </a:solidFill>
              </a:rPr>
              <a:t> work?</a:t>
            </a:r>
          </a:p>
        </p:txBody>
      </p:sp>
    </p:spTree>
    <p:extLst>
      <p:ext uri="{BB962C8B-B14F-4D97-AF65-F5344CB8AC3E}">
        <p14:creationId xmlns:p14="http://schemas.microsoft.com/office/powerpoint/2010/main" val="35935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9540-A236-AC65-AF74-05B34F80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2C4D65D5-B252-1204-C91A-4E8AC320FB66}"/>
              </a:ext>
            </a:extLst>
          </p:cNvPr>
          <p:cNvSpPr txBox="1"/>
          <p:nvPr/>
        </p:nvSpPr>
        <p:spPr>
          <a:xfrm>
            <a:off x="9174870" y="704740"/>
            <a:ext cx="217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①  Dataset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1993D-4E74-1DC5-7A24-41208C30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9809B-2A8D-E5C5-11E0-6C3099B5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19</a:t>
            </a:fld>
            <a:endParaRPr lang="en-US"/>
          </a:p>
        </p:txBody>
      </p:sp>
      <p:grpSp>
        <p:nvGrpSpPr>
          <p:cNvPr id="14" name="Juliet">
            <a:extLst>
              <a:ext uri="{FF2B5EF4-FFF2-40B4-BE49-F238E27FC236}">
                <a16:creationId xmlns:a16="http://schemas.microsoft.com/office/drawing/2014/main" id="{C2697531-892C-F5A0-0BFE-069C4216FCF1}"/>
              </a:ext>
            </a:extLst>
          </p:cNvPr>
          <p:cNvGrpSpPr/>
          <p:nvPr/>
        </p:nvGrpSpPr>
        <p:grpSpPr>
          <a:xfrm>
            <a:off x="844296" y="1828800"/>
            <a:ext cx="4144409" cy="2062103"/>
            <a:chOff x="844296" y="2077690"/>
            <a:chExt cx="4144409" cy="2062103"/>
          </a:xfrm>
        </p:grpSpPr>
        <p:sp>
          <p:nvSpPr>
            <p:cNvPr id="15" name="TextBox Name">
              <a:extLst>
                <a:ext uri="{FF2B5EF4-FFF2-40B4-BE49-F238E27FC236}">
                  <a16:creationId xmlns:a16="http://schemas.microsoft.com/office/drawing/2014/main" id="{D0A97C40-47A0-773B-D5E1-B773909937CF}"/>
                </a:ext>
              </a:extLst>
            </p:cNvPr>
            <p:cNvSpPr txBox="1"/>
            <p:nvPr/>
          </p:nvSpPr>
          <p:spPr>
            <a:xfrm>
              <a:off x="1672473" y="2077690"/>
              <a:ext cx="2488053" cy="8617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Juliet C / C++ Test Suite</a:t>
              </a:r>
              <a:br>
                <a:rPr lang="en-US" dirty="0"/>
              </a:b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(NSA Center for</a:t>
              </a:r>
              <a:b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Assured Software, 2012)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extBox Description">
              <a:extLst>
                <a:ext uri="{FF2B5EF4-FFF2-40B4-BE49-F238E27FC236}">
                  <a16:creationId xmlns:a16="http://schemas.microsoft.com/office/drawing/2014/main" id="{8FF37E05-DE72-56F0-91EA-0827E19EBF8F}"/>
                </a:ext>
              </a:extLst>
            </p:cNvPr>
            <p:cNvSpPr txBox="1"/>
            <p:nvPr/>
          </p:nvSpPr>
          <p:spPr>
            <a:xfrm>
              <a:off x="844296" y="2939464"/>
              <a:ext cx="41444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Labelled samples of vulnerable code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118 CWEs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Preprocessor switches to obtain buggy and patched versions of code</a:t>
              </a:r>
            </a:p>
          </p:txBody>
        </p:sp>
      </p:grpSp>
      <p:grpSp>
        <p:nvGrpSpPr>
          <p:cNvPr id="24" name="Training">
            <a:extLst>
              <a:ext uri="{FF2B5EF4-FFF2-40B4-BE49-F238E27FC236}">
                <a16:creationId xmlns:a16="http://schemas.microsoft.com/office/drawing/2014/main" id="{0EF69473-E447-DA3D-D6B3-86CC9D7DCF18}"/>
              </a:ext>
            </a:extLst>
          </p:cNvPr>
          <p:cNvGrpSpPr/>
          <p:nvPr/>
        </p:nvGrpSpPr>
        <p:grpSpPr>
          <a:xfrm>
            <a:off x="8896618" y="1831038"/>
            <a:ext cx="2457182" cy="859536"/>
            <a:chOff x="8896618" y="1831038"/>
            <a:chExt cx="2457182" cy="859536"/>
          </a:xfrm>
        </p:grpSpPr>
        <p:sp>
          <p:nvSpPr>
            <p:cNvPr id="25" name="TextBox">
              <a:extLst>
                <a:ext uri="{FF2B5EF4-FFF2-40B4-BE49-F238E27FC236}">
                  <a16:creationId xmlns:a16="http://schemas.microsoft.com/office/drawing/2014/main" id="{349523EC-31E1-E892-AA5D-D8F6CA34A0B7}"/>
                </a:ext>
              </a:extLst>
            </p:cNvPr>
            <p:cNvSpPr txBox="1"/>
            <p:nvPr/>
          </p:nvSpPr>
          <p:spPr>
            <a:xfrm>
              <a:off x="9525000" y="1831038"/>
              <a:ext cx="1828800" cy="859536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Training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" name="Fraction">
              <a:extLst>
                <a:ext uri="{FF2B5EF4-FFF2-40B4-BE49-F238E27FC236}">
                  <a16:creationId xmlns:a16="http://schemas.microsoft.com/office/drawing/2014/main" id="{8F4DE0B0-9238-8D16-87C3-95DE9B72FFD9}"/>
                </a:ext>
              </a:extLst>
            </p:cNvPr>
            <p:cNvSpPr txBox="1"/>
            <p:nvPr/>
          </p:nvSpPr>
          <p:spPr>
            <a:xfrm>
              <a:off x="8896618" y="2264353"/>
              <a:ext cx="62228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70%</a:t>
              </a:r>
            </a:p>
          </p:txBody>
        </p:sp>
      </p:grpSp>
      <p:grpSp>
        <p:nvGrpSpPr>
          <p:cNvPr id="27" name="Validation">
            <a:extLst>
              <a:ext uri="{FF2B5EF4-FFF2-40B4-BE49-F238E27FC236}">
                <a16:creationId xmlns:a16="http://schemas.microsoft.com/office/drawing/2014/main" id="{D0019BCB-19CF-CB94-6F9F-6C20236FEF23}"/>
              </a:ext>
            </a:extLst>
          </p:cNvPr>
          <p:cNvGrpSpPr/>
          <p:nvPr/>
        </p:nvGrpSpPr>
        <p:grpSpPr>
          <a:xfrm>
            <a:off x="8896618" y="3148805"/>
            <a:ext cx="2451086" cy="859536"/>
            <a:chOff x="8896618" y="3148805"/>
            <a:chExt cx="2451086" cy="859536"/>
          </a:xfrm>
        </p:grpSpPr>
        <p:sp>
          <p:nvSpPr>
            <p:cNvPr id="28" name="TextBox">
              <a:extLst>
                <a:ext uri="{FF2B5EF4-FFF2-40B4-BE49-F238E27FC236}">
                  <a16:creationId xmlns:a16="http://schemas.microsoft.com/office/drawing/2014/main" id="{29426E61-33B3-AE3C-18F7-A6B536488279}"/>
                </a:ext>
              </a:extLst>
            </p:cNvPr>
            <p:cNvSpPr txBox="1"/>
            <p:nvPr/>
          </p:nvSpPr>
          <p:spPr>
            <a:xfrm>
              <a:off x="9518904" y="3148805"/>
              <a:ext cx="1828800" cy="8595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Validation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Fraction">
              <a:extLst>
                <a:ext uri="{FF2B5EF4-FFF2-40B4-BE49-F238E27FC236}">
                  <a16:creationId xmlns:a16="http://schemas.microsoft.com/office/drawing/2014/main" id="{75E4B885-E393-8AB5-D331-1779DDBDBDAB}"/>
                </a:ext>
              </a:extLst>
            </p:cNvPr>
            <p:cNvSpPr txBox="1"/>
            <p:nvPr/>
          </p:nvSpPr>
          <p:spPr>
            <a:xfrm>
              <a:off x="8896618" y="3582121"/>
              <a:ext cx="62228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15%</a:t>
              </a:r>
            </a:p>
          </p:txBody>
        </p:sp>
      </p:grpSp>
      <p:grpSp>
        <p:nvGrpSpPr>
          <p:cNvPr id="36" name="Testing #1">
            <a:extLst>
              <a:ext uri="{FF2B5EF4-FFF2-40B4-BE49-F238E27FC236}">
                <a16:creationId xmlns:a16="http://schemas.microsoft.com/office/drawing/2014/main" id="{74ECB781-AD8D-6E74-1032-C4D2343DF427}"/>
              </a:ext>
            </a:extLst>
          </p:cNvPr>
          <p:cNvGrpSpPr/>
          <p:nvPr/>
        </p:nvGrpSpPr>
        <p:grpSpPr>
          <a:xfrm>
            <a:off x="8896618" y="4466573"/>
            <a:ext cx="2457182" cy="859536"/>
            <a:chOff x="8896618" y="4466573"/>
            <a:chExt cx="2457182" cy="859536"/>
          </a:xfrm>
        </p:grpSpPr>
        <p:sp>
          <p:nvSpPr>
            <p:cNvPr id="31" name="TextBox">
              <a:extLst>
                <a:ext uri="{FF2B5EF4-FFF2-40B4-BE49-F238E27FC236}">
                  <a16:creationId xmlns:a16="http://schemas.microsoft.com/office/drawing/2014/main" id="{6161CE65-21A4-B2AB-8C57-9534A15B86E1}"/>
                </a:ext>
              </a:extLst>
            </p:cNvPr>
            <p:cNvSpPr txBox="1"/>
            <p:nvPr/>
          </p:nvSpPr>
          <p:spPr>
            <a:xfrm>
              <a:off x="9525000" y="4466573"/>
              <a:ext cx="1828800" cy="8595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Test Set (#1)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Fraction">
              <a:extLst>
                <a:ext uri="{FF2B5EF4-FFF2-40B4-BE49-F238E27FC236}">
                  <a16:creationId xmlns:a16="http://schemas.microsoft.com/office/drawing/2014/main" id="{9B5DBA53-EBC3-624F-CAA5-D3641170E1FD}"/>
                </a:ext>
              </a:extLst>
            </p:cNvPr>
            <p:cNvSpPr txBox="1"/>
            <p:nvPr/>
          </p:nvSpPr>
          <p:spPr>
            <a:xfrm>
              <a:off x="8896618" y="4891524"/>
              <a:ext cx="62228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15%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0323B3-6658-C839-05A3-CF13560C55FF}"/>
              </a:ext>
            </a:extLst>
          </p:cNvPr>
          <p:cNvCxnSpPr>
            <a:stCxn id="15" idx="3"/>
            <a:endCxn id="25" idx="1"/>
          </p:cNvCxnSpPr>
          <p:nvPr/>
        </p:nvCxnSpPr>
        <p:spPr>
          <a:xfrm>
            <a:off x="4160526" y="2259687"/>
            <a:ext cx="5364474" cy="111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B556FF-9654-FA33-B508-CB8906B8B304}"/>
              </a:ext>
            </a:extLst>
          </p:cNvPr>
          <p:cNvCxnSpPr>
            <a:cxnSpLocks/>
            <a:stCxn id="15" idx="3"/>
            <a:endCxn id="28" idx="1"/>
          </p:cNvCxnSpPr>
          <p:nvPr/>
        </p:nvCxnSpPr>
        <p:spPr>
          <a:xfrm>
            <a:off x="4160526" y="2259687"/>
            <a:ext cx="5358378" cy="131888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6060C9-89A1-B469-90F2-96BB5F8E025B}"/>
              </a:ext>
            </a:extLst>
          </p:cNvPr>
          <p:cNvCxnSpPr>
            <a:cxnSpLocks/>
            <a:stCxn id="15" idx="3"/>
            <a:endCxn id="31" idx="1"/>
          </p:cNvCxnSpPr>
          <p:nvPr/>
        </p:nvCxnSpPr>
        <p:spPr>
          <a:xfrm>
            <a:off x="4160526" y="2259687"/>
            <a:ext cx="5364474" cy="263665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iltration Criterion">
            <a:extLst>
              <a:ext uri="{FF2B5EF4-FFF2-40B4-BE49-F238E27FC236}">
                <a16:creationId xmlns:a16="http://schemas.microsoft.com/office/drawing/2014/main" id="{9A3D0488-BBDF-20AD-B6A5-E5889B831585}"/>
              </a:ext>
            </a:extLst>
          </p:cNvPr>
          <p:cNvSpPr txBox="1"/>
          <p:nvPr/>
        </p:nvSpPr>
        <p:spPr>
          <a:xfrm>
            <a:off x="5411041" y="1829109"/>
            <a:ext cx="3063240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91440" bIns="91440" rtlCol="0" anchor="ctr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Focus on intraprocedural vulnerabilities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Require ≥100 samples in Test Set (#1)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Reduces to 17 CWEs, 24,725 Juliet binaries</a:t>
            </a:r>
          </a:p>
        </p:txBody>
      </p:sp>
      <p:grpSp>
        <p:nvGrpSpPr>
          <p:cNvPr id="17" name="Debian">
            <a:extLst>
              <a:ext uri="{FF2B5EF4-FFF2-40B4-BE49-F238E27FC236}">
                <a16:creationId xmlns:a16="http://schemas.microsoft.com/office/drawing/2014/main" id="{E86AF76A-9B3D-48CC-6188-A9CD9B50F6A7}"/>
              </a:ext>
            </a:extLst>
          </p:cNvPr>
          <p:cNvGrpSpPr/>
          <p:nvPr/>
        </p:nvGrpSpPr>
        <p:grpSpPr>
          <a:xfrm>
            <a:off x="838200" y="4343400"/>
            <a:ext cx="4144409" cy="1844924"/>
            <a:chOff x="838200" y="4356972"/>
            <a:chExt cx="4144409" cy="1844924"/>
          </a:xfrm>
        </p:grpSpPr>
        <p:sp>
          <p:nvSpPr>
            <p:cNvPr id="18" name="TextBox Name">
              <a:extLst>
                <a:ext uri="{FF2B5EF4-FFF2-40B4-BE49-F238E27FC236}">
                  <a16:creationId xmlns:a16="http://schemas.microsoft.com/office/drawing/2014/main" id="{82204894-B636-ACE9-2E94-4D314F0069F5}"/>
                </a:ext>
              </a:extLst>
            </p:cNvPr>
            <p:cNvSpPr txBox="1"/>
            <p:nvPr/>
          </p:nvSpPr>
          <p:spPr>
            <a:xfrm>
              <a:off x="1672473" y="4356972"/>
              <a:ext cx="2488053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Manually curated collection of CVEs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TextBox Description">
              <a:extLst>
                <a:ext uri="{FF2B5EF4-FFF2-40B4-BE49-F238E27FC236}">
                  <a16:creationId xmlns:a16="http://schemas.microsoft.com/office/drawing/2014/main" id="{E29EF322-38A0-1261-421F-4979FF26774E}"/>
                </a:ext>
              </a:extLst>
            </p:cNvPr>
            <p:cNvSpPr txBox="1"/>
            <p:nvPr/>
          </p:nvSpPr>
          <p:spPr>
            <a:xfrm>
              <a:off x="838200" y="5001567"/>
              <a:ext cx="41444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“Real-world” vulnerabilities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Correlating NVD database with Debian snapshots, 2015—2022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24 CVEs, 15 Debian packages</a:t>
              </a:r>
            </a:p>
          </p:txBody>
        </p:sp>
      </p:grpSp>
      <p:sp>
        <p:nvSpPr>
          <p:cNvPr id="32" name="Testing #2">
            <a:extLst>
              <a:ext uri="{FF2B5EF4-FFF2-40B4-BE49-F238E27FC236}">
                <a16:creationId xmlns:a16="http://schemas.microsoft.com/office/drawing/2014/main" id="{D168F8D5-E671-A90F-BC1F-79B33FC14539}"/>
              </a:ext>
            </a:extLst>
          </p:cNvPr>
          <p:cNvSpPr txBox="1"/>
          <p:nvPr/>
        </p:nvSpPr>
        <p:spPr>
          <a:xfrm>
            <a:off x="9525000" y="5326109"/>
            <a:ext cx="1828800" cy="859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Test Set (#2)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DECF69-C9E4-081C-4A2B-A4EB7D3C1194}"/>
              </a:ext>
            </a:extLst>
          </p:cNvPr>
          <p:cNvCxnSpPr>
            <a:cxnSpLocks/>
            <a:stCxn id="18" idx="3"/>
            <a:endCxn id="32" idx="1"/>
          </p:cNvCxnSpPr>
          <p:nvPr/>
        </p:nvCxnSpPr>
        <p:spPr>
          <a:xfrm>
            <a:off x="4160526" y="4666566"/>
            <a:ext cx="5364474" cy="108931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4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2805-44C1-1A90-041A-EE766090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“… Vulnerabilities in Binary Executables”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61AA1-B25F-59A9-F3F0-F2AC88636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research on detecting vulnerabilities in source code</a:t>
            </a:r>
          </a:p>
          <a:p>
            <a:r>
              <a:rPr lang="en-US" b="1" dirty="0">
                <a:solidFill>
                  <a:srgbClr val="FF0000"/>
                </a:solidFill>
              </a:rPr>
              <a:t>But (#1):</a:t>
            </a:r>
            <a:r>
              <a:rPr lang="en-US" dirty="0"/>
              <a:t> Source code is frequently unavailable</a:t>
            </a:r>
          </a:p>
          <a:p>
            <a:r>
              <a:rPr lang="en-US" b="1" dirty="0">
                <a:solidFill>
                  <a:srgbClr val="FF0000"/>
                </a:solidFill>
              </a:rPr>
              <a:t>But (#2):</a:t>
            </a:r>
            <a:r>
              <a:rPr lang="en-US" dirty="0"/>
              <a:t> Source code might not reflect binary semantics</a:t>
            </a:r>
          </a:p>
          <a:p>
            <a:pPr lvl="1"/>
            <a:r>
              <a:rPr lang="en-US" dirty="0"/>
              <a:t>E.g., during supply chain attacks</a:t>
            </a:r>
          </a:p>
          <a:p>
            <a:r>
              <a:rPr lang="en-US" b="1" dirty="0">
                <a:solidFill>
                  <a:srgbClr val="00B050"/>
                </a:solidFill>
              </a:rPr>
              <a:t>Therefore (This Talk):</a:t>
            </a:r>
            <a:r>
              <a:rPr lang="en-US" dirty="0"/>
              <a:t> How do we detect vulnerabilities directly within binaries?</a:t>
            </a:r>
          </a:p>
          <a:p>
            <a:r>
              <a:rPr lang="en-US" b="1" dirty="0">
                <a:solidFill>
                  <a:srgbClr val="0070C0"/>
                </a:solidFill>
              </a:rPr>
              <a:t>Hope:</a:t>
            </a:r>
            <a:r>
              <a:rPr lang="en-US" dirty="0"/>
              <a:t> This will also help for subsequent patching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43D8D-C527-8F6C-B88E-AAB1E5AB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A512B-B6AA-53BD-5497-7F7AD6E5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83848E-BEB8-6423-5945-350B106D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F4603-4F66-9EB8-9D53-0DE7130B2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Genius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(Feng et al., CCS 2016)</a:t>
            </a:r>
          </a:p>
          <a:p>
            <a:r>
              <a:rPr lang="en-US" dirty="0"/>
              <a:t>Asm2vec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(Ding et al., SP 2019)</a:t>
            </a:r>
          </a:p>
          <a:p>
            <a:r>
              <a:rPr lang="en-US" dirty="0" err="1"/>
              <a:t>Jtrans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(Wang et al., ISSTA 2022)</a:t>
            </a:r>
          </a:p>
          <a:p>
            <a:r>
              <a:rPr lang="en-US" dirty="0"/>
              <a:t>Bin2vec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(Arakelyan et al., 2021)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EF54D-0004-5744-0859-B5759A14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2BFD5-506D-DC78-4ED9-F64AFB60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20</a:t>
            </a:fld>
            <a:endParaRPr lang="en-US"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7F6CAC9-2AC6-7C46-D287-2265283B8668}"/>
              </a:ext>
            </a:extLst>
          </p:cNvPr>
          <p:cNvSpPr txBox="1"/>
          <p:nvPr/>
        </p:nvSpPr>
        <p:spPr>
          <a:xfrm>
            <a:off x="8822338" y="704740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②  Baselines</a:t>
            </a: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9461E36A-FD3D-D028-8933-3F63C31916BF}"/>
              </a:ext>
            </a:extLst>
          </p:cNvPr>
          <p:cNvSpPr/>
          <p:nvPr/>
        </p:nvSpPr>
        <p:spPr>
          <a:xfrm>
            <a:off x="7991856" y="1825624"/>
            <a:ext cx="73152" cy="2169432"/>
          </a:xfrm>
          <a:prstGeom prst="rightBracket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7607A-C8F2-7E35-4046-260374E1B82E}"/>
              </a:ext>
            </a:extLst>
          </p:cNvPr>
          <p:cNvSpPr txBox="1"/>
          <p:nvPr/>
        </p:nvSpPr>
        <p:spPr>
          <a:xfrm>
            <a:off x="8153400" y="2310176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 learning based techniques with applications to vulnerability discovery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EA91F5-2F06-A5D3-A3C7-DF79AEA86EF0}"/>
              </a:ext>
            </a:extLst>
          </p:cNvPr>
          <p:cNvGrpSpPr/>
          <p:nvPr/>
        </p:nvGrpSpPr>
        <p:grpSpPr>
          <a:xfrm>
            <a:off x="6096000" y="1825624"/>
            <a:ext cx="1996440" cy="3047435"/>
            <a:chOff x="6096000" y="1825624"/>
            <a:chExt cx="1996440" cy="3047435"/>
          </a:xfrm>
        </p:grpSpPr>
        <p:sp>
          <p:nvSpPr>
            <p:cNvPr id="10" name="Right Bracket 9">
              <a:extLst>
                <a:ext uri="{FF2B5EF4-FFF2-40B4-BE49-F238E27FC236}">
                  <a16:creationId xmlns:a16="http://schemas.microsoft.com/office/drawing/2014/main" id="{4D1A8803-22D3-BEB2-BA63-57593A1DCC2C}"/>
                </a:ext>
              </a:extLst>
            </p:cNvPr>
            <p:cNvSpPr/>
            <p:nvPr/>
          </p:nvSpPr>
          <p:spPr>
            <a:xfrm>
              <a:off x="6096000" y="1825624"/>
              <a:ext cx="73152" cy="1508760"/>
            </a:xfrm>
            <a:prstGeom prst="rightBracket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356CCF-EE18-9451-CC5A-F3FDC5FE9FD5}"/>
                </a:ext>
              </a:extLst>
            </p:cNvPr>
            <p:cNvSpPr txBox="1"/>
            <p:nvPr/>
          </p:nvSpPr>
          <p:spPr>
            <a:xfrm>
              <a:off x="6263640" y="2310176"/>
              <a:ext cx="1443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Code search engines</a:t>
              </a:r>
            </a:p>
          </p:txBody>
        </p:sp>
        <p:sp>
          <p:nvSpPr>
            <p:cNvPr id="12" name="Rectangular Callout 11">
              <a:extLst>
                <a:ext uri="{FF2B5EF4-FFF2-40B4-BE49-F238E27FC236}">
                  <a16:creationId xmlns:a16="http://schemas.microsoft.com/office/drawing/2014/main" id="{05577889-D04C-5486-79AD-217C4AB5389A}"/>
                </a:ext>
              </a:extLst>
            </p:cNvPr>
            <p:cNvSpPr/>
            <p:nvPr/>
          </p:nvSpPr>
          <p:spPr>
            <a:xfrm>
              <a:off x="6263640" y="4260411"/>
              <a:ext cx="1828800" cy="612648"/>
            </a:xfrm>
            <a:prstGeom prst="wedgeRectCallout">
              <a:avLst>
                <a:gd name="adj1" fmla="val -62500"/>
                <a:gd name="adj2" fmla="val -15249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Binary classifier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9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9ED4-C0C8-B3C9-7181-EEF7C90C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Effective is </a:t>
            </a:r>
            <a:r>
              <a:rPr lang="en-US" dirty="0" err="1"/>
              <a:t>BinHunter</a:t>
            </a:r>
            <a:r>
              <a:rPr lang="en-US"/>
              <a:t> for Finding Bugs?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99366-5280-CC0A-B6DD-6D39AD51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4C129-8030-060D-E53B-77A252DC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Chart">
            <a:extLst>
              <a:ext uri="{FF2B5EF4-FFF2-40B4-BE49-F238E27FC236}">
                <a16:creationId xmlns:a16="http://schemas.microsoft.com/office/drawing/2014/main" id="{E426C0C2-E8AB-6D87-0B2E-436430D94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389211"/>
              </p:ext>
            </p:extLst>
          </p:nvPr>
        </p:nvGraphicFramePr>
        <p:xfrm>
          <a:off x="2468880" y="1911096"/>
          <a:ext cx="7254240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GAJV">
            <a:extLst>
              <a:ext uri="{FF2B5EF4-FFF2-40B4-BE49-F238E27FC236}">
                <a16:creationId xmlns:a16="http://schemas.microsoft.com/office/drawing/2014/main" id="{BE6EAEA6-4940-C26F-A410-E78F5F334E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11566"/>
              </p:ext>
            </p:extLst>
          </p:nvPr>
        </p:nvGraphicFramePr>
        <p:xfrm>
          <a:off x="2468880" y="1911096"/>
          <a:ext cx="7254240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HGAJV">
            <a:extLst>
              <a:ext uri="{FF2B5EF4-FFF2-40B4-BE49-F238E27FC236}">
                <a16:creationId xmlns:a16="http://schemas.microsoft.com/office/drawing/2014/main" id="{A2C74516-9FA8-4BB0-9735-2AD82D9BB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63190"/>
              </p:ext>
            </p:extLst>
          </p:nvPr>
        </p:nvGraphicFramePr>
        <p:xfrm>
          <a:off x="2468880" y="1914113"/>
          <a:ext cx="7254240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3" name="TPR Merit">
            <a:extLst>
              <a:ext uri="{FF2B5EF4-FFF2-40B4-BE49-F238E27FC236}">
                <a16:creationId xmlns:a16="http://schemas.microsoft.com/office/drawing/2014/main" id="{1E952AF1-1701-F096-CD81-36033EBAB759}"/>
              </a:ext>
            </a:extLst>
          </p:cNvPr>
          <p:cNvGrpSpPr/>
          <p:nvPr/>
        </p:nvGrpSpPr>
        <p:grpSpPr>
          <a:xfrm>
            <a:off x="8613648" y="2512589"/>
            <a:ext cx="1825798" cy="646331"/>
            <a:chOff x="8613648" y="2512589"/>
            <a:chExt cx="1825798" cy="646331"/>
          </a:xfrm>
        </p:grpSpPr>
        <p:sp>
          <p:nvSpPr>
            <p:cNvPr id="11" name="Arrow">
              <a:extLst>
                <a:ext uri="{FF2B5EF4-FFF2-40B4-BE49-F238E27FC236}">
                  <a16:creationId xmlns:a16="http://schemas.microsoft.com/office/drawing/2014/main" id="{AC3B3BF0-72A4-9560-A473-7FD7DB5452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3648" y="2698595"/>
              <a:ext cx="553816" cy="274320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abel">
              <a:extLst>
                <a:ext uri="{FF2B5EF4-FFF2-40B4-BE49-F238E27FC236}">
                  <a16:creationId xmlns:a16="http://schemas.microsoft.com/office/drawing/2014/main" id="{AFCE2CD5-36D4-F3AC-05E5-3C4B733E6711}"/>
                </a:ext>
              </a:extLst>
            </p:cNvPr>
            <p:cNvSpPr txBox="1"/>
            <p:nvPr/>
          </p:nvSpPr>
          <p:spPr>
            <a:xfrm>
              <a:off x="9167464" y="2512589"/>
              <a:ext cx="1271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Bigger TPR is better</a:t>
              </a:r>
            </a:p>
          </p:txBody>
        </p:sp>
      </p:grpSp>
      <p:grpSp>
        <p:nvGrpSpPr>
          <p:cNvPr id="18" name="FPR Merit">
            <a:extLst>
              <a:ext uri="{FF2B5EF4-FFF2-40B4-BE49-F238E27FC236}">
                <a16:creationId xmlns:a16="http://schemas.microsoft.com/office/drawing/2014/main" id="{A8464534-3B71-8DB0-9A97-79EF0EDBD4EF}"/>
              </a:ext>
            </a:extLst>
          </p:cNvPr>
          <p:cNvGrpSpPr/>
          <p:nvPr/>
        </p:nvGrpSpPr>
        <p:grpSpPr>
          <a:xfrm>
            <a:off x="8897112" y="3375915"/>
            <a:ext cx="1695073" cy="646331"/>
            <a:chOff x="9444995" y="3561919"/>
            <a:chExt cx="1695073" cy="646331"/>
          </a:xfrm>
        </p:grpSpPr>
        <p:sp>
          <p:nvSpPr>
            <p:cNvPr id="19" name="Arrow">
              <a:extLst>
                <a:ext uri="{FF2B5EF4-FFF2-40B4-BE49-F238E27FC236}">
                  <a16:creationId xmlns:a16="http://schemas.microsoft.com/office/drawing/2014/main" id="{15E783DF-082D-D15C-1CF2-51BF4AAA8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4995" y="3606193"/>
              <a:ext cx="276285" cy="557784"/>
            </a:xfrm>
            <a:prstGeom prst="down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abel">
              <a:extLst>
                <a:ext uri="{FF2B5EF4-FFF2-40B4-BE49-F238E27FC236}">
                  <a16:creationId xmlns:a16="http://schemas.microsoft.com/office/drawing/2014/main" id="{7D00F940-0892-FA35-63B2-011D21F41558}"/>
                </a:ext>
              </a:extLst>
            </p:cNvPr>
            <p:cNvSpPr txBox="1"/>
            <p:nvPr/>
          </p:nvSpPr>
          <p:spPr>
            <a:xfrm>
              <a:off x="9721280" y="3561919"/>
              <a:ext cx="1418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Smaller FPR is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2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  <p:bldGraphic spid="10" grpId="1">
        <p:bldAsOne/>
      </p:bldGraphic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E7AD7F-BAFD-BDEE-FD90-5413622C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Effective is </a:t>
            </a:r>
            <a:r>
              <a:rPr lang="en-US" dirty="0" err="1"/>
              <a:t>BinHunter</a:t>
            </a:r>
            <a:r>
              <a:rPr lang="en-US" dirty="0"/>
              <a:t> in Finding Bugs?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EBE195-090C-8D7C-6981-D129DBB3A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BinHunter</a:t>
            </a:r>
            <a:r>
              <a:rPr lang="en-US" dirty="0"/>
              <a:t> finds 17 of the 24 historical CVEs</a:t>
            </a:r>
          </a:p>
          <a:p>
            <a:r>
              <a:rPr lang="en-US" dirty="0"/>
              <a:t>Bin2vec finds 2 bugs</a:t>
            </a:r>
          </a:p>
          <a:p>
            <a:r>
              <a:rPr lang="en-US" dirty="0"/>
              <a:t>Remaining baselines are uniformly unsuccessful at finding bugs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A77DFF-DCCD-4BE3-3055-69484255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6C416-394E-884D-98A0-C8494034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8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8C1CD8-5945-3C77-697A-A7AD6BCF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Does </a:t>
            </a:r>
            <a:r>
              <a:rPr lang="en-US" dirty="0" err="1"/>
              <a:t>BinHunter</a:t>
            </a:r>
            <a:r>
              <a:rPr lang="en-US" dirty="0"/>
              <a:t> Localize Bugs?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75684-D6D8-9EDF-4484-6A3659C3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F04B3-D00F-A2B3-2962-77BE7389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B8FCEC8-FAE8-E810-827F-ABADE2A03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48829"/>
              </p:ext>
            </p:extLst>
          </p:nvPr>
        </p:nvGraphicFramePr>
        <p:xfrm>
          <a:off x="2432129" y="1825625"/>
          <a:ext cx="7327742" cy="43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43232390-4F26-2427-8D07-AE77E5C338EF}"/>
              </a:ext>
            </a:extLst>
          </p:cNvPr>
          <p:cNvGrpSpPr/>
          <p:nvPr/>
        </p:nvGrpSpPr>
        <p:grpSpPr>
          <a:xfrm>
            <a:off x="838200" y="5162506"/>
            <a:ext cx="10515602" cy="1015663"/>
            <a:chOff x="838200" y="5162506"/>
            <a:chExt cx="10515602" cy="1015663"/>
          </a:xfrm>
        </p:grpSpPr>
        <p:sp>
          <p:nvSpPr>
            <p:cNvPr id="24" name="Rectangular Callout 23">
              <a:extLst>
                <a:ext uri="{FF2B5EF4-FFF2-40B4-BE49-F238E27FC236}">
                  <a16:creationId xmlns:a16="http://schemas.microsoft.com/office/drawing/2014/main" id="{0303D4A1-37C5-B5C0-68CC-DB7D1F70BFD6}"/>
                </a:ext>
              </a:extLst>
            </p:cNvPr>
            <p:cNvSpPr/>
            <p:nvPr/>
          </p:nvSpPr>
          <p:spPr>
            <a:xfrm>
              <a:off x="838200" y="5162506"/>
              <a:ext cx="2272990" cy="1015663"/>
            </a:xfrm>
            <a:prstGeom prst="wedgeRectCallout">
              <a:avLst>
                <a:gd name="adj1" fmla="val 34114"/>
                <a:gd name="adj2" fmla="val -12195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ctr">
              <a:noAutofit/>
            </a:bodyPr>
            <a:lstStyle/>
            <a:p>
              <a:pPr algn="ctr"/>
              <a:r>
                <a:rPr lang="en-US" i="1" dirty="0"/>
                <a:t>V</a:t>
              </a:r>
              <a:r>
                <a:rPr lang="en-US" dirty="0"/>
                <a:t> = Set of vulnerable instructions</a:t>
              </a:r>
              <a:br>
                <a:rPr lang="en-US" dirty="0"/>
              </a:br>
              <a:r>
                <a:rPr lang="en-US" dirty="0"/>
                <a:t>(Ground truth)</a:t>
              </a:r>
            </a:p>
          </p:txBody>
        </p:sp>
        <p:sp>
          <p:nvSpPr>
            <p:cNvPr id="25" name="Rectangular Callout 24">
              <a:extLst>
                <a:ext uri="{FF2B5EF4-FFF2-40B4-BE49-F238E27FC236}">
                  <a16:creationId xmlns:a16="http://schemas.microsoft.com/office/drawing/2014/main" id="{875B9637-4D6A-A6B7-C1E7-3644BFF43C10}"/>
                </a:ext>
              </a:extLst>
            </p:cNvPr>
            <p:cNvSpPr/>
            <p:nvPr/>
          </p:nvSpPr>
          <p:spPr>
            <a:xfrm>
              <a:off x="9080812" y="5439505"/>
              <a:ext cx="2272990" cy="738664"/>
            </a:xfrm>
            <a:prstGeom prst="wedgeRectCallout">
              <a:avLst>
                <a:gd name="adj1" fmla="val -165068"/>
                <a:gd name="adj2" fmla="val 1240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91440" bIns="91440" rtlCol="0" anchor="ctr">
              <a:noAutofit/>
            </a:bodyPr>
            <a:lstStyle/>
            <a:p>
              <a:pPr algn="ctr"/>
              <a:r>
                <a:rPr lang="en-US" i="1" dirty="0"/>
                <a:t>S</a:t>
              </a:r>
              <a:r>
                <a:rPr lang="en-US" dirty="0"/>
                <a:t> = Instructions flagged by </a:t>
              </a:r>
              <a:r>
                <a:rPr lang="en-US" dirty="0" err="1"/>
                <a:t>BinHunter</a:t>
              </a:r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6AC6BD-9FB4-7B8B-104B-7A2628202280}"/>
              </a:ext>
            </a:extLst>
          </p:cNvPr>
          <p:cNvGrpSpPr/>
          <p:nvPr/>
        </p:nvGrpSpPr>
        <p:grpSpPr>
          <a:xfrm>
            <a:off x="3584448" y="2514600"/>
            <a:ext cx="5777718" cy="2647906"/>
            <a:chOff x="3584448" y="2514600"/>
            <a:chExt cx="5777718" cy="264790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D1F5E2-50EA-A073-79F0-C15CFD74E4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99458" y="4248106"/>
              <a:ext cx="562708" cy="914400"/>
              <a:chOff x="5381243" y="2811780"/>
              <a:chExt cx="1463040" cy="2377440"/>
            </a:xfrm>
          </p:grpSpPr>
          <p:grpSp>
            <p:nvGrpSpPr>
              <p:cNvPr id="27" name="IUHighlight">
                <a:extLst>
                  <a:ext uri="{FF2B5EF4-FFF2-40B4-BE49-F238E27FC236}">
                    <a16:creationId xmlns:a16="http://schemas.microsoft.com/office/drawing/2014/main" id="{A91ADD1E-F666-D63A-CB36-83A869CC325A}"/>
                  </a:ext>
                </a:extLst>
              </p:cNvPr>
              <p:cNvGrpSpPr/>
              <p:nvPr/>
            </p:nvGrpSpPr>
            <p:grpSpPr>
              <a:xfrm>
                <a:off x="5495543" y="2811780"/>
                <a:ext cx="1234440" cy="1234440"/>
                <a:chOff x="5492984" y="2811780"/>
                <a:chExt cx="1234440" cy="1234440"/>
              </a:xfrm>
            </p:grpSpPr>
            <p:sp>
              <p:nvSpPr>
                <p:cNvPr id="30" name="Union">
                  <a:extLst>
                    <a:ext uri="{FF2B5EF4-FFF2-40B4-BE49-F238E27FC236}">
                      <a16:creationId xmlns:a16="http://schemas.microsoft.com/office/drawing/2014/main" id="{97FE635E-C358-4534-B70F-5E5216B671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700000">
                  <a:off x="5492984" y="2811780"/>
                  <a:ext cx="1234440" cy="1234440"/>
                </a:xfrm>
                <a:custGeom>
                  <a:avLst/>
                  <a:gdLst>
                    <a:gd name="connsiteX0" fmla="*/ 0 w 1234440"/>
                    <a:gd name="connsiteY0" fmla="*/ 457200 h 1234440"/>
                    <a:gd name="connsiteX1" fmla="*/ 320039 w 1234440"/>
                    <a:gd name="connsiteY1" fmla="*/ 457200 h 1234440"/>
                    <a:gd name="connsiteX2" fmla="*/ 328409 w 1234440"/>
                    <a:gd name="connsiteY2" fmla="*/ 369878 h 1234440"/>
                    <a:gd name="connsiteX3" fmla="*/ 453950 w 1234440"/>
                    <a:gd name="connsiteY3" fmla="*/ 133911 h 1234440"/>
                    <a:gd name="connsiteX4" fmla="*/ 1100529 w 1234440"/>
                    <a:gd name="connsiteY4" fmla="*/ 133911 h 1234440"/>
                    <a:gd name="connsiteX5" fmla="*/ 1100529 w 1234440"/>
                    <a:gd name="connsiteY5" fmla="*/ 780490 h 1234440"/>
                    <a:gd name="connsiteX6" fmla="*/ 864562 w 1234440"/>
                    <a:gd name="connsiteY6" fmla="*/ 906031 h 1234440"/>
                    <a:gd name="connsiteX7" fmla="*/ 777240 w 1234440"/>
                    <a:gd name="connsiteY7" fmla="*/ 914401 h 1234440"/>
                    <a:gd name="connsiteX8" fmla="*/ 777240 w 1234440"/>
                    <a:gd name="connsiteY8" fmla="*/ 1234440 h 1234440"/>
                    <a:gd name="connsiteX9" fmla="*/ 0 w 1234440"/>
                    <a:gd name="connsiteY9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4440" h="1234440">
                      <a:moveTo>
                        <a:pt x="0" y="457200"/>
                      </a:moveTo>
                      <a:lnTo>
                        <a:pt x="320039" y="457200"/>
                      </a:lnTo>
                      <a:lnTo>
                        <a:pt x="328409" y="369878"/>
                      </a:lnTo>
                      <a:cubicBezTo>
                        <a:pt x="345148" y="283422"/>
                        <a:pt x="386995" y="200867"/>
                        <a:pt x="453950" y="133911"/>
                      </a:cubicBezTo>
                      <a:cubicBezTo>
                        <a:pt x="632498" y="-44637"/>
                        <a:pt x="921981" y="-44637"/>
                        <a:pt x="1100529" y="133911"/>
                      </a:cubicBezTo>
                      <a:cubicBezTo>
                        <a:pt x="1279077" y="312459"/>
                        <a:pt x="1279077" y="601942"/>
                        <a:pt x="1100529" y="780490"/>
                      </a:cubicBezTo>
                      <a:cubicBezTo>
                        <a:pt x="1033573" y="847445"/>
                        <a:pt x="951018" y="889292"/>
                        <a:pt x="864562" y="906031"/>
                      </a:cubicBezTo>
                      <a:lnTo>
                        <a:pt x="777240" y="914401"/>
                      </a:lnTo>
                      <a:lnTo>
                        <a:pt x="777240" y="123444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ntersection">
                  <a:extLst>
                    <a:ext uri="{FF2B5EF4-FFF2-40B4-BE49-F238E27FC236}">
                      <a16:creationId xmlns:a16="http://schemas.microsoft.com/office/drawing/2014/main" id="{7CD3D92F-7BC6-F510-3697-8603E145D5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700000">
                  <a:off x="5781282" y="3200401"/>
                  <a:ext cx="457201" cy="457201"/>
                </a:xfrm>
                <a:custGeom>
                  <a:avLst/>
                  <a:gdLst>
                    <a:gd name="connsiteX0" fmla="*/ 0 w 457201"/>
                    <a:gd name="connsiteY0" fmla="*/ 0 h 457201"/>
                    <a:gd name="connsiteX1" fmla="*/ 457201 w 457201"/>
                    <a:gd name="connsiteY1" fmla="*/ 0 h 457201"/>
                    <a:gd name="connsiteX2" fmla="*/ 457201 w 457201"/>
                    <a:gd name="connsiteY2" fmla="*/ 457201 h 457201"/>
                    <a:gd name="connsiteX3" fmla="*/ 457201 w 457201"/>
                    <a:gd name="connsiteY3" fmla="*/ 457201 h 457201"/>
                    <a:gd name="connsiteX4" fmla="*/ 133911 w 457201"/>
                    <a:gd name="connsiteY4" fmla="*/ 323290 h 457201"/>
                    <a:gd name="connsiteX5" fmla="*/ 0 w 457201"/>
                    <a:gd name="connsiteY5" fmla="*/ 1 h 4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201" h="457201">
                      <a:moveTo>
                        <a:pt x="0" y="0"/>
                      </a:moveTo>
                      <a:lnTo>
                        <a:pt x="457201" y="0"/>
                      </a:lnTo>
                      <a:lnTo>
                        <a:pt x="457201" y="457201"/>
                      </a:lnTo>
                      <a:lnTo>
                        <a:pt x="457201" y="457201"/>
                      </a:lnTo>
                      <a:cubicBezTo>
                        <a:pt x="340193" y="457201"/>
                        <a:pt x="223185" y="412564"/>
                        <a:pt x="133911" y="323290"/>
                      </a:cubicBezTo>
                      <a:cubicBezTo>
                        <a:pt x="44637" y="234016"/>
                        <a:pt x="0" y="117008"/>
                        <a:pt x="0" y="1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Division">
                <a:extLst>
                  <a:ext uri="{FF2B5EF4-FFF2-40B4-BE49-F238E27FC236}">
                    <a16:creationId xmlns:a16="http://schemas.microsoft.com/office/drawing/2014/main" id="{7BEBA63B-B962-5D4D-2802-FEE9F25FE5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1243" y="4127904"/>
                <a:ext cx="1463040" cy="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2436F943-B3D0-E4CD-E313-5BB463954C5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415058" y="4411980"/>
                <a:ext cx="777240" cy="7772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D810B6C-82C9-2BC9-412E-C74EB06F0B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84448" y="2514600"/>
              <a:ext cx="546931" cy="914400"/>
              <a:chOff x="5381243" y="2811780"/>
              <a:chExt cx="1463040" cy="2446020"/>
            </a:xfrm>
          </p:grpSpPr>
          <p:grpSp>
            <p:nvGrpSpPr>
              <p:cNvPr id="33" name="IUHighlight">
                <a:extLst>
                  <a:ext uri="{FF2B5EF4-FFF2-40B4-BE49-F238E27FC236}">
                    <a16:creationId xmlns:a16="http://schemas.microsoft.com/office/drawing/2014/main" id="{211715BF-7C31-59D4-9D39-A633FC0791B8}"/>
                  </a:ext>
                </a:extLst>
              </p:cNvPr>
              <p:cNvGrpSpPr/>
              <p:nvPr/>
            </p:nvGrpSpPr>
            <p:grpSpPr>
              <a:xfrm>
                <a:off x="5495543" y="2811780"/>
                <a:ext cx="1234440" cy="1234440"/>
                <a:chOff x="5492984" y="2811780"/>
                <a:chExt cx="1234440" cy="1234440"/>
              </a:xfrm>
            </p:grpSpPr>
            <p:sp>
              <p:nvSpPr>
                <p:cNvPr id="36" name="Union">
                  <a:extLst>
                    <a:ext uri="{FF2B5EF4-FFF2-40B4-BE49-F238E27FC236}">
                      <a16:creationId xmlns:a16="http://schemas.microsoft.com/office/drawing/2014/main" id="{1BE1D524-EDB3-95B7-37C0-AC31073E7D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700000">
                  <a:off x="5492984" y="2811780"/>
                  <a:ext cx="1234440" cy="1234440"/>
                </a:xfrm>
                <a:custGeom>
                  <a:avLst/>
                  <a:gdLst>
                    <a:gd name="connsiteX0" fmla="*/ 0 w 1234440"/>
                    <a:gd name="connsiteY0" fmla="*/ 457200 h 1234440"/>
                    <a:gd name="connsiteX1" fmla="*/ 320039 w 1234440"/>
                    <a:gd name="connsiteY1" fmla="*/ 457200 h 1234440"/>
                    <a:gd name="connsiteX2" fmla="*/ 328409 w 1234440"/>
                    <a:gd name="connsiteY2" fmla="*/ 369878 h 1234440"/>
                    <a:gd name="connsiteX3" fmla="*/ 453950 w 1234440"/>
                    <a:gd name="connsiteY3" fmla="*/ 133911 h 1234440"/>
                    <a:gd name="connsiteX4" fmla="*/ 1100529 w 1234440"/>
                    <a:gd name="connsiteY4" fmla="*/ 133911 h 1234440"/>
                    <a:gd name="connsiteX5" fmla="*/ 1100529 w 1234440"/>
                    <a:gd name="connsiteY5" fmla="*/ 780490 h 1234440"/>
                    <a:gd name="connsiteX6" fmla="*/ 864562 w 1234440"/>
                    <a:gd name="connsiteY6" fmla="*/ 906031 h 1234440"/>
                    <a:gd name="connsiteX7" fmla="*/ 777240 w 1234440"/>
                    <a:gd name="connsiteY7" fmla="*/ 914401 h 1234440"/>
                    <a:gd name="connsiteX8" fmla="*/ 777240 w 1234440"/>
                    <a:gd name="connsiteY8" fmla="*/ 1234440 h 1234440"/>
                    <a:gd name="connsiteX9" fmla="*/ 0 w 1234440"/>
                    <a:gd name="connsiteY9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4440" h="1234440">
                      <a:moveTo>
                        <a:pt x="0" y="457200"/>
                      </a:moveTo>
                      <a:lnTo>
                        <a:pt x="320039" y="457200"/>
                      </a:lnTo>
                      <a:lnTo>
                        <a:pt x="328409" y="369878"/>
                      </a:lnTo>
                      <a:cubicBezTo>
                        <a:pt x="345148" y="283422"/>
                        <a:pt x="386995" y="200867"/>
                        <a:pt x="453950" y="133911"/>
                      </a:cubicBezTo>
                      <a:cubicBezTo>
                        <a:pt x="632498" y="-44637"/>
                        <a:pt x="921981" y="-44637"/>
                        <a:pt x="1100529" y="133911"/>
                      </a:cubicBezTo>
                      <a:cubicBezTo>
                        <a:pt x="1279077" y="312459"/>
                        <a:pt x="1279077" y="601942"/>
                        <a:pt x="1100529" y="780490"/>
                      </a:cubicBezTo>
                      <a:cubicBezTo>
                        <a:pt x="1033573" y="847445"/>
                        <a:pt x="951018" y="889292"/>
                        <a:pt x="864562" y="906031"/>
                      </a:cubicBezTo>
                      <a:lnTo>
                        <a:pt x="777240" y="914401"/>
                      </a:lnTo>
                      <a:lnTo>
                        <a:pt x="777240" y="123444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ntersection">
                  <a:extLst>
                    <a:ext uri="{FF2B5EF4-FFF2-40B4-BE49-F238E27FC236}">
                      <a16:creationId xmlns:a16="http://schemas.microsoft.com/office/drawing/2014/main" id="{393C5060-15AD-3691-4222-6F3E3FA566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700000">
                  <a:off x="5781282" y="3200401"/>
                  <a:ext cx="457201" cy="457201"/>
                </a:xfrm>
                <a:custGeom>
                  <a:avLst/>
                  <a:gdLst>
                    <a:gd name="connsiteX0" fmla="*/ 0 w 457201"/>
                    <a:gd name="connsiteY0" fmla="*/ 0 h 457201"/>
                    <a:gd name="connsiteX1" fmla="*/ 457201 w 457201"/>
                    <a:gd name="connsiteY1" fmla="*/ 0 h 457201"/>
                    <a:gd name="connsiteX2" fmla="*/ 457201 w 457201"/>
                    <a:gd name="connsiteY2" fmla="*/ 457201 h 457201"/>
                    <a:gd name="connsiteX3" fmla="*/ 457201 w 457201"/>
                    <a:gd name="connsiteY3" fmla="*/ 457201 h 457201"/>
                    <a:gd name="connsiteX4" fmla="*/ 133911 w 457201"/>
                    <a:gd name="connsiteY4" fmla="*/ 323290 h 457201"/>
                    <a:gd name="connsiteX5" fmla="*/ 0 w 457201"/>
                    <a:gd name="connsiteY5" fmla="*/ 1 h 45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201" h="457201">
                      <a:moveTo>
                        <a:pt x="0" y="0"/>
                      </a:moveTo>
                      <a:lnTo>
                        <a:pt x="457201" y="0"/>
                      </a:lnTo>
                      <a:lnTo>
                        <a:pt x="457201" y="457201"/>
                      </a:lnTo>
                      <a:lnTo>
                        <a:pt x="457201" y="457201"/>
                      </a:lnTo>
                      <a:cubicBezTo>
                        <a:pt x="340193" y="457201"/>
                        <a:pt x="223185" y="412564"/>
                        <a:pt x="133911" y="323290"/>
                      </a:cubicBezTo>
                      <a:cubicBezTo>
                        <a:pt x="44637" y="234016"/>
                        <a:pt x="0" y="117008"/>
                        <a:pt x="0" y="1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4" name="Division">
                <a:extLst>
                  <a:ext uri="{FF2B5EF4-FFF2-40B4-BE49-F238E27FC236}">
                    <a16:creationId xmlns:a16="http://schemas.microsoft.com/office/drawing/2014/main" id="{56EB4B15-F72F-C3C0-9027-29FA9641EB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1243" y="4127904"/>
                <a:ext cx="1463040" cy="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S">
                <a:extLst>
                  <a:ext uri="{FF2B5EF4-FFF2-40B4-BE49-F238E27FC236}">
                    <a16:creationId xmlns:a16="http://schemas.microsoft.com/office/drawing/2014/main" id="{7ECDC4AE-B1FC-D216-26E2-8E58A72A6049}"/>
                  </a:ext>
                </a:extLst>
              </p:cNvPr>
              <p:cNvSpPr/>
              <p:nvPr/>
            </p:nvSpPr>
            <p:spPr>
              <a:xfrm>
                <a:off x="5896069" y="4343400"/>
                <a:ext cx="914400" cy="9144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71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2BD1-4661-8C5D-B241-8FF64ABC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0DB2-640C-8290-4C3D-FBB99F3A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30331"/>
            <a:ext cx="10515600" cy="2246631"/>
          </a:xfrm>
        </p:spPr>
        <p:txBody>
          <a:bodyPr/>
          <a:lstStyle/>
          <a:p>
            <a:r>
              <a:rPr lang="en-US" dirty="0"/>
              <a:t>In the paper:</a:t>
            </a:r>
          </a:p>
          <a:p>
            <a:pPr lvl="1"/>
            <a:r>
              <a:rPr lang="en-US" dirty="0"/>
              <a:t>Details about constructing the representation</a:t>
            </a:r>
          </a:p>
          <a:p>
            <a:pPr lvl="1"/>
            <a:r>
              <a:rPr lang="en-US" dirty="0"/>
              <a:t>Implementation details</a:t>
            </a:r>
          </a:p>
          <a:p>
            <a:pPr lvl="1"/>
            <a:r>
              <a:rPr lang="en-US" dirty="0"/>
              <a:t>More experiments, ablation studies, etc.</a:t>
            </a:r>
          </a:p>
          <a:p>
            <a:r>
              <a:rPr lang="en-US" dirty="0"/>
              <a:t>Artifact: </a:t>
            </a:r>
            <a:r>
              <a:rPr lang="en-US" dirty="0">
                <a:hlinkClick r:id="rId3"/>
              </a:rPr>
              <a:t>https://github.com/SimaArasteh/binhuntertool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F94DF-6261-16FB-8AF2-2FF46C5A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AC908-8154-D728-A63F-66109466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38428-D835-3CC9-0FB9-00C3438467A4}"/>
              </a:ext>
            </a:extLst>
          </p:cNvPr>
          <p:cNvSpPr txBox="1"/>
          <p:nvPr/>
        </p:nvSpPr>
        <p:spPr>
          <a:xfrm>
            <a:off x="838200" y="1825625"/>
            <a:ext cx="10515600" cy="1969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Our Central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New graph representation to capture both data and control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Technique to localize vulnerabilities in large function bodies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7472AC3-2F91-F2DF-C13A-10C34041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62" y="662146"/>
            <a:ext cx="160753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2428604-A03B-E1C6-EFFC-AC53EA37F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2280" y="544544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13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435C8-95F0-8663-4B83-AC5CAA34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C1E21-1980-1758-630C-EB451537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25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A8F29B-DDFB-C157-7CC1-24FA07061063}"/>
              </a:ext>
            </a:extLst>
          </p:cNvPr>
          <p:cNvGrpSpPr/>
          <p:nvPr/>
        </p:nvGrpSpPr>
        <p:grpSpPr>
          <a:xfrm>
            <a:off x="2529332" y="-2295644"/>
            <a:ext cx="7133337" cy="11449288"/>
            <a:chOff x="2507967" y="-5302524"/>
            <a:chExt cx="7133337" cy="114492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183ADF-4BA4-D406-766C-AEB57CF28C37}"/>
                </a:ext>
              </a:extLst>
            </p:cNvPr>
            <p:cNvSpPr txBox="1"/>
            <p:nvPr/>
          </p:nvSpPr>
          <p:spPr>
            <a:xfrm>
              <a:off x="2507967" y="-5302524"/>
              <a:ext cx="7133337" cy="114492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 anchor="ctr">
              <a:spAutoFit/>
            </a:bodyPr>
            <a:lstStyle/>
            <a:p>
              <a:r>
                <a:rPr lang="en-US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void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use_after_free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r>
                <a:rPr lang="en-US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char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*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data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=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char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*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)malloc(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64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// Allocate memory</a:t>
              </a:r>
            </a:p>
            <a:p>
              <a:r>
                <a:rPr lang="en-US" b="1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if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(data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==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NULL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perror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"Failed to allocate memory"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r>
                <a:rPr lang="en-US" b="1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  return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}</a:t>
              </a:r>
            </a:p>
            <a:p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strcpy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(data,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"This is a sensitive message."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// Use the memory</a:t>
              </a:r>
            </a:p>
            <a:p>
              <a:r>
                <a:rPr lang="en-US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"Data stored: %s</a:t>
              </a:r>
              <a:r>
                <a:rPr lang="en-US" b="1" dirty="0">
                  <a:solidFill>
                    <a:srgbClr val="AA5D1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\n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data);</a:t>
              </a:r>
            </a:p>
            <a:p>
              <a:endParaRPr lang="en-US" i="1" dirty="0">
                <a:solidFill>
                  <a:srgbClr val="3D7B7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// Unrelated and distracting operations</a:t>
              </a:r>
            </a:p>
            <a:p>
              <a:r>
                <a:rPr lang="en-US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log_event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"User initialized the data storage."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r>
                <a:rPr lang="en-US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int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result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=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perform_calculation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42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58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"Calculation result: %d</a:t>
              </a:r>
              <a:r>
                <a:rPr lang="en-US" b="1" dirty="0">
                  <a:solidFill>
                    <a:srgbClr val="AA5D1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\n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result);</a:t>
              </a:r>
            </a:p>
            <a:p>
              <a:endParaRPr lang="en-US" dirty="0">
                <a:solidFill>
                  <a:srgbClr val="B0004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char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temp[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32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];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strncpy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(temp,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"Temporary buffer content"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b="1" dirty="0" err="1">
                  <a:solidFill>
                    <a:srgbClr val="008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sizeof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(temp)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temp[</a:t>
              </a:r>
              <a:r>
                <a:rPr lang="en-US" b="1" dirty="0" err="1">
                  <a:solidFill>
                    <a:srgbClr val="008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sizeof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(temp)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]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=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'\0'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// Ensure null-termination</a:t>
              </a:r>
            </a:p>
            <a:p>
              <a:r>
                <a:rPr lang="en-US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"Temporary data: %s</a:t>
              </a:r>
              <a:r>
                <a:rPr lang="en-US" b="1" dirty="0">
                  <a:solidFill>
                    <a:srgbClr val="AA5D1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\n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temp);</a:t>
              </a:r>
            </a:p>
            <a:p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log_event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"Intermediate operations completed."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r>
                <a:rPr lang="en-US" b="1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for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int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=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&lt;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++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"Processing step %d...</a:t>
              </a:r>
              <a:r>
                <a:rPr lang="en-US" b="1" dirty="0">
                  <a:solidFill>
                    <a:srgbClr val="AA5D1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\n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}</a:t>
              </a:r>
            </a:p>
            <a:p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free(data);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// Free the allocated memory</a:t>
              </a:r>
            </a:p>
            <a:p>
              <a:r>
                <a:rPr lang="en-US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"Memory freed.</a:t>
              </a:r>
              <a:r>
                <a:rPr lang="en-US" b="1" dirty="0">
                  <a:solidFill>
                    <a:srgbClr val="AA5D1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\n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endParaRPr lang="en-US" i="1" dirty="0">
                <a:solidFill>
                  <a:srgbClr val="3D7B7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// Perform unrelated task to further obscure flow </a:t>
              </a:r>
            </a:p>
            <a:p>
              <a:r>
                <a:rPr lang="en-US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char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buffer[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128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];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"Enter some unrelated input: 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fgets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(buffer,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b="1" dirty="0" err="1">
                  <a:solidFill>
                    <a:srgbClr val="008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sizeof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(buffer),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stdin);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"Unrelated input processed: %s"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buffer);</a:t>
              </a:r>
            </a:p>
            <a:p>
              <a:endParaRPr lang="en-US" i="1" dirty="0">
                <a:solidFill>
                  <a:srgbClr val="3D7B7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// Use-after-free occurs here, far from the call to free()</a:t>
              </a:r>
            </a:p>
            <a:p>
              <a:r>
                <a:rPr lang="en-US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"Reusing freed memory: %s</a:t>
              </a:r>
              <a:r>
                <a:rPr lang="en-US" b="1" dirty="0">
                  <a:solidFill>
                    <a:srgbClr val="AA5D1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\n</a:t>
              </a:r>
              <a:r>
                <a:rPr lang="en-US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data);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86949F2-1EA7-AA6B-8F23-5D587585EEBD}"/>
                </a:ext>
              </a:extLst>
            </p:cNvPr>
            <p:cNvGrpSpPr/>
            <p:nvPr/>
          </p:nvGrpSpPr>
          <p:grpSpPr>
            <a:xfrm>
              <a:off x="2774322" y="-4957010"/>
              <a:ext cx="5439236" cy="10764252"/>
              <a:chOff x="2774322" y="-4957010"/>
              <a:chExt cx="5439236" cy="1076425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8E52FC-1F2B-802C-67B2-21AB5448B3C0}"/>
                  </a:ext>
                </a:extLst>
              </p:cNvPr>
              <p:cNvSpPr/>
              <p:nvPr/>
            </p:nvSpPr>
            <p:spPr>
              <a:xfrm>
                <a:off x="5390147" y="-4957010"/>
                <a:ext cx="1491916" cy="35292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8D5D22-8E69-60E1-D988-C5B4CC4C4CB2}"/>
                  </a:ext>
                </a:extLst>
              </p:cNvPr>
              <p:cNvSpPr/>
              <p:nvPr/>
            </p:nvSpPr>
            <p:spPr>
              <a:xfrm>
                <a:off x="2774322" y="2446421"/>
                <a:ext cx="1491916" cy="35292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D95C1A-BB6B-BB5B-2400-2FC6F7E33C83}"/>
                  </a:ext>
                </a:extLst>
              </p:cNvPr>
              <p:cNvSpPr/>
              <p:nvPr/>
            </p:nvSpPr>
            <p:spPr>
              <a:xfrm>
                <a:off x="7307179" y="5462337"/>
                <a:ext cx="906379" cy="344905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6C120ABE-B88F-25E5-E8EC-02E3A981F1B8}"/>
                  </a:ext>
                </a:extLst>
              </p:cNvPr>
              <p:cNvCxnSpPr>
                <a:stCxn id="8" idx="2"/>
                <a:endCxn id="9" idx="0"/>
              </p:cNvCxnSpPr>
              <p:nvPr/>
            </p:nvCxnSpPr>
            <p:spPr>
              <a:xfrm flipH="1">
                <a:off x="3520280" y="-4604084"/>
                <a:ext cx="2615825" cy="705050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8620A83-C1C1-0311-7091-F6020C82DA61}"/>
                  </a:ext>
                </a:extLst>
              </p:cNvPr>
              <p:cNvCxnSpPr>
                <a:cxnSpLocks/>
                <a:stCxn id="9" idx="2"/>
                <a:endCxn id="10" idx="0"/>
              </p:cNvCxnSpPr>
              <p:nvPr/>
            </p:nvCxnSpPr>
            <p:spPr>
              <a:xfrm>
                <a:off x="3520280" y="2799347"/>
                <a:ext cx="4240089" cy="266299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89756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63372-8D1A-2646-C41C-2761DAB7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C790-CD8C-647D-5B87-DCD579FB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26</a:t>
            </a:fld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4CE1877-DC0F-77B5-39DB-CE620DFB168C}"/>
              </a:ext>
            </a:extLst>
          </p:cNvPr>
          <p:cNvGrpSpPr/>
          <p:nvPr/>
        </p:nvGrpSpPr>
        <p:grpSpPr>
          <a:xfrm>
            <a:off x="2538984" y="355824"/>
            <a:ext cx="7114032" cy="6146352"/>
            <a:chOff x="2538984" y="355824"/>
            <a:chExt cx="7114032" cy="6146352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09DD41D-70D3-9890-1AA4-A85F3BE131E8}"/>
                </a:ext>
              </a:extLst>
            </p:cNvPr>
            <p:cNvGrpSpPr/>
            <p:nvPr/>
          </p:nvGrpSpPr>
          <p:grpSpPr>
            <a:xfrm>
              <a:off x="2538984" y="355824"/>
              <a:ext cx="7114032" cy="2414016"/>
              <a:chOff x="1998187" y="2083248"/>
              <a:chExt cx="7114032" cy="2414016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B66613B-EB9E-DB84-9FB1-F6D927D12763}"/>
                  </a:ext>
                </a:extLst>
              </p:cNvPr>
              <p:cNvSpPr/>
              <p:nvPr/>
            </p:nvSpPr>
            <p:spPr>
              <a:xfrm>
                <a:off x="1998187" y="2083248"/>
                <a:ext cx="7114032" cy="241401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FFBCBB3A-1203-ACF4-237D-A81855B610F9}"/>
                  </a:ext>
                </a:extLst>
              </p:cNvPr>
              <p:cNvGrpSpPr/>
              <p:nvPr/>
            </p:nvGrpSpPr>
            <p:grpSpPr>
              <a:xfrm>
                <a:off x="2089896" y="2173104"/>
                <a:ext cx="6930615" cy="2234304"/>
                <a:chOff x="4426233" y="1991808"/>
                <a:chExt cx="6930615" cy="2234304"/>
              </a:xfrm>
            </p:grpSpPr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70132D72-00F1-C82A-85B1-BD600C5C05A2}"/>
                    </a:ext>
                  </a:extLst>
                </p:cNvPr>
                <p:cNvSpPr/>
                <p:nvPr/>
              </p:nvSpPr>
              <p:spPr>
                <a:xfrm>
                  <a:off x="8132243" y="3768912"/>
                  <a:ext cx="1371600" cy="45720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reg_0x20</a:t>
                  </a:r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BDF362E4-C54B-4DE6-3CAF-34803E826A9B}"/>
                    </a:ext>
                  </a:extLst>
                </p:cNvPr>
                <p:cNvSpPr/>
                <p:nvPr/>
              </p:nvSpPr>
              <p:spPr>
                <a:xfrm>
                  <a:off x="9985248" y="2880360"/>
                  <a:ext cx="1371600" cy="4572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INT_SUB0</a:t>
                  </a:r>
                </a:p>
              </p:txBody>
            </p:sp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2B8439E2-6F90-717A-BE55-4C32A75430AD}"/>
                    </a:ext>
                  </a:extLst>
                </p:cNvPr>
                <p:cNvSpPr/>
                <p:nvPr/>
              </p:nvSpPr>
              <p:spPr>
                <a:xfrm>
                  <a:off x="9985248" y="3768912"/>
                  <a:ext cx="1371600" cy="457200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const_0x8</a:t>
                  </a:r>
                </a:p>
              </p:txBody>
            </p:sp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FCB690DB-0FDA-1030-5DEB-DB9CD63156D9}"/>
                    </a:ext>
                  </a:extLst>
                </p:cNvPr>
                <p:cNvSpPr/>
                <p:nvPr/>
              </p:nvSpPr>
              <p:spPr>
                <a:xfrm>
                  <a:off x="8132243" y="2880360"/>
                  <a:ext cx="1371600" cy="4572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COPY1</a:t>
                  </a:r>
                </a:p>
              </p:txBody>
            </p:sp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CF608639-AB8D-45EF-9589-B70FF2E521C1}"/>
                    </a:ext>
                  </a:extLst>
                </p:cNvPr>
                <p:cNvSpPr/>
                <p:nvPr/>
              </p:nvSpPr>
              <p:spPr>
                <a:xfrm>
                  <a:off x="6279238" y="2880360"/>
                  <a:ext cx="1371600" cy="4572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STORE0</a:t>
                  </a:r>
                </a:p>
              </p:txBody>
            </p:sp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5FE75AA9-4B4F-2C55-445D-6A34E796FC07}"/>
                    </a:ext>
                  </a:extLst>
                </p:cNvPr>
                <p:cNvSpPr/>
                <p:nvPr/>
              </p:nvSpPr>
              <p:spPr>
                <a:xfrm>
                  <a:off x="9979152" y="1991808"/>
                  <a:ext cx="1371600" cy="4572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reg_0x28</a:t>
                  </a:r>
                </a:p>
              </p:txBody>
            </p:sp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B649E81C-2CCC-C2B4-738A-54EA7422D5B5}"/>
                    </a:ext>
                  </a:extLst>
                </p:cNvPr>
                <p:cNvSpPr/>
                <p:nvPr/>
              </p:nvSpPr>
              <p:spPr>
                <a:xfrm>
                  <a:off x="8132243" y="1991808"/>
                  <a:ext cx="1371600" cy="4572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COPY0</a:t>
                  </a:r>
                </a:p>
              </p:txBody>
            </p:sp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47E0FECE-7062-B10D-FBEF-2B6883D6B0B5}"/>
                    </a:ext>
                  </a:extLst>
                </p:cNvPr>
                <p:cNvSpPr/>
                <p:nvPr/>
              </p:nvSpPr>
              <p:spPr>
                <a:xfrm>
                  <a:off x="6279238" y="1991808"/>
                  <a:ext cx="1371600" cy="45720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unique_0xe780</a:t>
                  </a:r>
                </a:p>
              </p:txBody>
            </p:sp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7D73BDA5-D2DC-1F0E-0331-2BEDDB674EAC}"/>
                    </a:ext>
                  </a:extLst>
                </p:cNvPr>
                <p:cNvSpPr/>
                <p:nvPr/>
              </p:nvSpPr>
              <p:spPr>
                <a:xfrm>
                  <a:off x="4426233" y="1991808"/>
                  <a:ext cx="1371600" cy="457200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const_0x1b1</a:t>
                  </a:r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4CCCCC03-6432-4F39-6F2F-F23173337C69}"/>
                    </a:ext>
                  </a:extLst>
                </p:cNvPr>
                <p:cNvCxnSpPr>
                  <a:stCxn id="39" idx="0"/>
                  <a:endCxn id="38" idx="2"/>
                </p:cNvCxnSpPr>
                <p:nvPr/>
              </p:nvCxnSpPr>
              <p:spPr>
                <a:xfrm flipV="1">
                  <a:off x="10671048" y="3337560"/>
                  <a:ext cx="0" cy="4313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185DDFC6-3DDA-0D03-8089-048BB3D132D0}"/>
                    </a:ext>
                  </a:extLst>
                </p:cNvPr>
                <p:cNvCxnSpPr>
                  <a:stCxn id="37" idx="3"/>
                  <a:endCxn id="38" idx="2"/>
                </p:cNvCxnSpPr>
                <p:nvPr/>
              </p:nvCxnSpPr>
              <p:spPr>
                <a:xfrm flipV="1">
                  <a:off x="9503843" y="3337560"/>
                  <a:ext cx="1167205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F95EE76C-BDA2-079F-FB8D-9543EEDD9197}"/>
                    </a:ext>
                  </a:extLst>
                </p:cNvPr>
                <p:cNvCxnSpPr>
                  <a:stCxn id="38" idx="1"/>
                  <a:endCxn id="37" idx="0"/>
                </p:cNvCxnSpPr>
                <p:nvPr/>
              </p:nvCxnSpPr>
              <p:spPr>
                <a:xfrm flipH="1">
                  <a:off x="8818043" y="3108960"/>
                  <a:ext cx="1167205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F237372E-1E3C-E7BB-1FFC-84B05F2B8417}"/>
                    </a:ext>
                  </a:extLst>
                </p:cNvPr>
                <p:cNvCxnSpPr>
                  <a:stCxn id="37" idx="0"/>
                  <a:endCxn id="40" idx="2"/>
                </p:cNvCxnSpPr>
                <p:nvPr/>
              </p:nvCxnSpPr>
              <p:spPr>
                <a:xfrm flipV="1">
                  <a:off x="8818043" y="3337560"/>
                  <a:ext cx="0" cy="4313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47A59DE3-4658-E009-AC6E-BB9BD1685A1F}"/>
                    </a:ext>
                  </a:extLst>
                </p:cNvPr>
                <p:cNvCxnSpPr>
                  <a:stCxn id="37" idx="0"/>
                  <a:endCxn id="41" idx="2"/>
                </p:cNvCxnSpPr>
                <p:nvPr/>
              </p:nvCxnSpPr>
              <p:spPr>
                <a:xfrm flipH="1" flipV="1">
                  <a:off x="6965038" y="3337560"/>
                  <a:ext cx="1853005" cy="4313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78847771-4BE1-3C1F-4541-527C4E5D5F76}"/>
                    </a:ext>
                  </a:extLst>
                </p:cNvPr>
                <p:cNvCxnSpPr>
                  <a:cxnSpLocks/>
                  <a:stCxn id="40" idx="3"/>
                  <a:endCxn id="42" idx="2"/>
                </p:cNvCxnSpPr>
                <p:nvPr/>
              </p:nvCxnSpPr>
              <p:spPr>
                <a:xfrm flipV="1">
                  <a:off x="9503843" y="2449008"/>
                  <a:ext cx="1161109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FAD110F1-D190-92E1-B23D-AC3A7F7C7B80}"/>
                    </a:ext>
                  </a:extLst>
                </p:cNvPr>
                <p:cNvCxnSpPr>
                  <a:stCxn id="42" idx="1"/>
                  <a:endCxn id="43" idx="3"/>
                </p:cNvCxnSpPr>
                <p:nvPr/>
              </p:nvCxnSpPr>
              <p:spPr>
                <a:xfrm flipH="1">
                  <a:off x="9503843" y="2220408"/>
                  <a:ext cx="47530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6AE9479F-092E-1BB6-0419-FFA8948F617E}"/>
                    </a:ext>
                  </a:extLst>
                </p:cNvPr>
                <p:cNvCxnSpPr>
                  <a:stCxn id="43" idx="1"/>
                  <a:endCxn id="44" idx="3"/>
                </p:cNvCxnSpPr>
                <p:nvPr/>
              </p:nvCxnSpPr>
              <p:spPr>
                <a:xfrm flipH="1">
                  <a:off x="7650838" y="2220408"/>
                  <a:ext cx="48140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B89BECD3-573D-6447-AF58-0BC059999071}"/>
                    </a:ext>
                  </a:extLst>
                </p:cNvPr>
                <p:cNvCxnSpPr>
                  <a:stCxn id="44" idx="2"/>
                  <a:endCxn id="41" idx="0"/>
                </p:cNvCxnSpPr>
                <p:nvPr/>
              </p:nvCxnSpPr>
              <p:spPr>
                <a:xfrm>
                  <a:off x="6965038" y="2449008"/>
                  <a:ext cx="0" cy="4313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132E74FD-0572-E34C-7227-C00A1D56D9A0}"/>
                    </a:ext>
                  </a:extLst>
                </p:cNvPr>
                <p:cNvCxnSpPr>
                  <a:stCxn id="45" idx="2"/>
                  <a:endCxn id="41" idx="1"/>
                </p:cNvCxnSpPr>
                <p:nvPr/>
              </p:nvCxnSpPr>
              <p:spPr>
                <a:xfrm>
                  <a:off x="5112033" y="2449008"/>
                  <a:ext cx="1167205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9995E81-3FD1-C253-0B7B-78133DB0DBEF}"/>
                </a:ext>
              </a:extLst>
            </p:cNvPr>
            <p:cNvSpPr/>
            <p:nvPr/>
          </p:nvSpPr>
          <p:spPr>
            <a:xfrm>
              <a:off x="4398175" y="3201192"/>
              <a:ext cx="5248656" cy="33009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97C0845-D47F-BB01-D2B6-1FAC3033DEEC}"/>
                </a:ext>
              </a:extLst>
            </p:cNvPr>
            <p:cNvCxnSpPr>
              <a:stCxn id="75" idx="3"/>
              <a:endCxn id="37" idx="2"/>
            </p:cNvCxnSpPr>
            <p:nvPr/>
          </p:nvCxnSpPr>
          <p:spPr>
            <a:xfrm flipV="1">
              <a:off x="5861394" y="2679984"/>
              <a:ext cx="1161109" cy="84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6759D46-1760-F131-36F2-5BF7B812A39A}"/>
                </a:ext>
              </a:extLst>
            </p:cNvPr>
            <p:cNvCxnSpPr>
              <a:cxnSpLocks/>
              <a:stCxn id="37" idx="1"/>
              <a:endCxn id="75" idx="0"/>
            </p:cNvCxnSpPr>
            <p:nvPr/>
          </p:nvCxnSpPr>
          <p:spPr>
            <a:xfrm flipH="1">
              <a:off x="5175594" y="2451384"/>
              <a:ext cx="1161109" cy="84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6503447-72D7-7428-BF53-8A99979FC3C8}"/>
                </a:ext>
              </a:extLst>
            </p:cNvPr>
            <p:cNvCxnSpPr>
              <a:cxnSpLocks/>
              <a:stCxn id="37" idx="2"/>
              <a:endCxn id="73" idx="0"/>
            </p:cNvCxnSpPr>
            <p:nvPr/>
          </p:nvCxnSpPr>
          <p:spPr>
            <a:xfrm>
              <a:off x="7022503" y="2679984"/>
              <a:ext cx="1846909" cy="617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AD9192DB-03B1-F4B5-2D1C-ABA332DCA8D8}"/>
                </a:ext>
              </a:extLst>
            </p:cNvPr>
            <p:cNvCxnSpPr>
              <a:cxnSpLocks/>
              <a:stCxn id="37" idx="2"/>
              <a:endCxn id="78" idx="0"/>
            </p:cNvCxnSpPr>
            <p:nvPr/>
          </p:nvCxnSpPr>
          <p:spPr>
            <a:xfrm>
              <a:off x="7022503" y="2679984"/>
              <a:ext cx="1846909" cy="2387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0F56039-7786-4221-035C-63DC8039E39F}"/>
                </a:ext>
              </a:extLst>
            </p:cNvPr>
            <p:cNvGrpSpPr/>
            <p:nvPr/>
          </p:nvGrpSpPr>
          <p:grpSpPr>
            <a:xfrm>
              <a:off x="4489794" y="3294036"/>
              <a:ext cx="5065418" cy="3115296"/>
              <a:chOff x="4009823" y="842323"/>
              <a:chExt cx="5065418" cy="3115296"/>
            </a:xfrm>
          </p:grpSpPr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9238898E-AFAF-A0E2-EF4B-54FF5AD46C0B}"/>
                  </a:ext>
                </a:extLst>
              </p:cNvPr>
              <p:cNvSpPr/>
              <p:nvPr/>
            </p:nvSpPr>
            <p:spPr>
              <a:xfrm>
                <a:off x="7703641" y="845550"/>
                <a:ext cx="1371600" cy="4572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INT_LESS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61F43BFD-5635-87DE-8ECA-0E8C5BDA066B}"/>
                  </a:ext>
                </a:extLst>
              </p:cNvPr>
              <p:cNvSpPr/>
              <p:nvPr/>
            </p:nvSpPr>
            <p:spPr>
              <a:xfrm>
                <a:off x="7703641" y="1730875"/>
                <a:ext cx="1371600" cy="4572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const_0x10_0</a:t>
                </a:r>
              </a:p>
            </p:txBody>
          </p:sp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1F02810-0E4C-EB6B-6098-BF041E0BD73B}"/>
                  </a:ext>
                </a:extLst>
              </p:cNvPr>
              <p:cNvSpPr/>
              <p:nvPr/>
            </p:nvSpPr>
            <p:spPr>
              <a:xfrm>
                <a:off x="4009823" y="842323"/>
                <a:ext cx="1371600" cy="4572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INT_SUB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3F47D261-191D-BEBA-8296-7EECE5FCFE0B}"/>
                  </a:ext>
                </a:extLst>
              </p:cNvPr>
              <p:cNvSpPr/>
              <p:nvPr/>
            </p:nvSpPr>
            <p:spPr>
              <a:xfrm>
                <a:off x="4009823" y="1730875"/>
                <a:ext cx="1371600" cy="4572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const_0x10_2</a:t>
                </a:r>
              </a:p>
            </p:txBody>
          </p:sp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54DEBB21-2AC1-9613-D8B3-210C6A60ADC9}"/>
                  </a:ext>
                </a:extLst>
              </p:cNvPr>
              <p:cNvSpPr/>
              <p:nvPr/>
            </p:nvSpPr>
            <p:spPr>
              <a:xfrm>
                <a:off x="5856732" y="1730875"/>
                <a:ext cx="1371600" cy="45720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reg_0x200</a:t>
                </a:r>
              </a:p>
            </p:txBody>
          </p:sp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DC1F55C2-C808-542F-A445-B2020C57B6C3}"/>
                  </a:ext>
                </a:extLst>
              </p:cNvPr>
              <p:cNvSpPr/>
              <p:nvPr/>
            </p:nvSpPr>
            <p:spPr>
              <a:xfrm>
                <a:off x="7703641" y="2616200"/>
                <a:ext cx="1371600" cy="4572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INT_SBORROW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B4084D1-A136-CE22-4635-974310DF407D}"/>
                  </a:ext>
                </a:extLst>
              </p:cNvPr>
              <p:cNvSpPr/>
              <p:nvPr/>
            </p:nvSpPr>
            <p:spPr>
              <a:xfrm>
                <a:off x="7703641" y="3500419"/>
                <a:ext cx="1371600" cy="45720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const_0x10_1</a:t>
                </a:r>
              </a:p>
            </p:txBody>
          </p:sp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8232BDF0-1C12-DD33-F12A-AABA42267920}"/>
                  </a:ext>
                </a:extLst>
              </p:cNvPr>
              <p:cNvSpPr/>
              <p:nvPr/>
            </p:nvSpPr>
            <p:spPr>
              <a:xfrm>
                <a:off x="5856732" y="3499313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reg_0x20b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24E36738-76E3-AE9E-2DC5-FB2205673AAB}"/>
                  </a:ext>
                </a:extLst>
              </p:cNvPr>
              <p:cNvCxnSpPr>
                <a:stCxn id="79" idx="0"/>
                <a:endCxn id="78" idx="2"/>
              </p:cNvCxnSpPr>
              <p:nvPr/>
            </p:nvCxnSpPr>
            <p:spPr>
              <a:xfrm flipV="1">
                <a:off x="8389441" y="3073400"/>
                <a:ext cx="0" cy="4270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DC7B08BF-12AF-F997-4E37-42528838A0CF}"/>
                  </a:ext>
                </a:extLst>
              </p:cNvPr>
              <p:cNvCxnSpPr>
                <a:cxnSpLocks/>
                <a:stCxn id="78" idx="1"/>
                <a:endCxn id="80" idx="0"/>
              </p:cNvCxnSpPr>
              <p:nvPr/>
            </p:nvCxnSpPr>
            <p:spPr>
              <a:xfrm flipH="1">
                <a:off x="6542532" y="2844800"/>
                <a:ext cx="1161109" cy="6545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CA09F45-8C13-536C-F39B-A8295D98057D}"/>
                  </a:ext>
                </a:extLst>
              </p:cNvPr>
              <p:cNvCxnSpPr>
                <a:stCxn id="74" idx="0"/>
                <a:endCxn id="73" idx="2"/>
              </p:cNvCxnSpPr>
              <p:nvPr/>
            </p:nvCxnSpPr>
            <p:spPr>
              <a:xfrm flipV="1">
                <a:off x="8389441" y="1302750"/>
                <a:ext cx="0" cy="4281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DC941C61-5CF7-A279-F44F-2B71DE852390}"/>
                  </a:ext>
                </a:extLst>
              </p:cNvPr>
              <p:cNvCxnSpPr>
                <a:stCxn id="73" idx="1"/>
                <a:endCxn id="77" idx="0"/>
              </p:cNvCxnSpPr>
              <p:nvPr/>
            </p:nvCxnSpPr>
            <p:spPr>
              <a:xfrm flipH="1">
                <a:off x="6542532" y="1074150"/>
                <a:ext cx="1161109" cy="6567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2B25AF18-6BF3-4345-9699-FDD42A92FF03}"/>
                  </a:ext>
                </a:extLst>
              </p:cNvPr>
              <p:cNvCxnSpPr>
                <a:stCxn id="76" idx="0"/>
                <a:endCxn id="75" idx="2"/>
              </p:cNvCxnSpPr>
              <p:nvPr/>
            </p:nvCxnSpPr>
            <p:spPr>
              <a:xfrm flipV="1">
                <a:off x="4695623" y="1299523"/>
                <a:ext cx="0" cy="4313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10360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0C446-FBD3-139C-2883-3A8F8DDE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23DAE-AAF1-39B6-01BD-C3185799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27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4CF9B2B-952B-896A-DD2A-50F049FC34CB}"/>
              </a:ext>
            </a:extLst>
          </p:cNvPr>
          <p:cNvGrpSpPr/>
          <p:nvPr/>
        </p:nvGrpSpPr>
        <p:grpSpPr>
          <a:xfrm>
            <a:off x="2538984" y="355824"/>
            <a:ext cx="7114032" cy="6146352"/>
            <a:chOff x="2538984" y="355824"/>
            <a:chExt cx="7114032" cy="614635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802AAA8-1081-BF9B-1CB0-875B62B33BE6}"/>
                </a:ext>
              </a:extLst>
            </p:cNvPr>
            <p:cNvGrpSpPr/>
            <p:nvPr/>
          </p:nvGrpSpPr>
          <p:grpSpPr>
            <a:xfrm>
              <a:off x="2538984" y="355824"/>
              <a:ext cx="7114032" cy="2414016"/>
              <a:chOff x="1998187" y="2083248"/>
              <a:chExt cx="7114032" cy="2414016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EEF95D0-3D51-A1D7-0253-CFD1214977E8}"/>
                  </a:ext>
                </a:extLst>
              </p:cNvPr>
              <p:cNvSpPr/>
              <p:nvPr/>
            </p:nvSpPr>
            <p:spPr>
              <a:xfrm>
                <a:off x="1998187" y="2083248"/>
                <a:ext cx="7114032" cy="241401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E00891E-6EB0-9FE9-AB12-1812E1B52B15}"/>
                  </a:ext>
                </a:extLst>
              </p:cNvPr>
              <p:cNvGrpSpPr/>
              <p:nvPr/>
            </p:nvGrpSpPr>
            <p:grpSpPr>
              <a:xfrm>
                <a:off x="2089896" y="2173104"/>
                <a:ext cx="6930615" cy="2234304"/>
                <a:chOff x="4426233" y="1991808"/>
                <a:chExt cx="6930615" cy="2234304"/>
              </a:xfrm>
            </p:grpSpPr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B47329D2-36EC-E331-8549-E730C6FF754E}"/>
                    </a:ext>
                  </a:extLst>
                </p:cNvPr>
                <p:cNvSpPr/>
                <p:nvPr/>
              </p:nvSpPr>
              <p:spPr>
                <a:xfrm>
                  <a:off x="8132243" y="3768912"/>
                  <a:ext cx="1371600" cy="457200"/>
                </a:xfrm>
                <a:prstGeom prst="roundRect">
                  <a:avLst/>
                </a:prstGeom>
                <a:solidFill>
                  <a:srgbClr val="F2AA84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reg_0x20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394B09EC-76D2-02FE-17D0-D81902277C67}"/>
                    </a:ext>
                  </a:extLst>
                </p:cNvPr>
                <p:cNvSpPr/>
                <p:nvPr/>
              </p:nvSpPr>
              <p:spPr>
                <a:xfrm>
                  <a:off x="9985248" y="2880360"/>
                  <a:ext cx="1371600" cy="457200"/>
                </a:xfrm>
                <a:prstGeom prst="roundRect">
                  <a:avLst/>
                </a:prstGeom>
                <a:solidFill>
                  <a:srgbClr val="F2AA84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INT_SUB0</a:t>
                  </a:r>
                </a:p>
              </p:txBody>
            </p:sp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AA07BEB5-B249-078C-D8DB-888068FC39E4}"/>
                    </a:ext>
                  </a:extLst>
                </p:cNvPr>
                <p:cNvSpPr/>
                <p:nvPr/>
              </p:nvSpPr>
              <p:spPr>
                <a:xfrm>
                  <a:off x="9985248" y="3768912"/>
                  <a:ext cx="1371600" cy="457200"/>
                </a:xfrm>
                <a:prstGeom prst="roundRect">
                  <a:avLst/>
                </a:prstGeom>
                <a:solidFill>
                  <a:srgbClr val="F2AA84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const_0x8</a:t>
                  </a:r>
                </a:p>
              </p:txBody>
            </p:sp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B0C08F29-0EC0-A605-A6A6-15D5C9918580}"/>
                    </a:ext>
                  </a:extLst>
                </p:cNvPr>
                <p:cNvSpPr/>
                <p:nvPr/>
              </p:nvSpPr>
              <p:spPr>
                <a:xfrm>
                  <a:off x="8132243" y="2880360"/>
                  <a:ext cx="1371600" cy="4572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COPY1</a:t>
                  </a:r>
                </a:p>
              </p:txBody>
            </p:sp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32E99098-1966-67E1-2D3E-E012C5642E31}"/>
                    </a:ext>
                  </a:extLst>
                </p:cNvPr>
                <p:cNvSpPr/>
                <p:nvPr/>
              </p:nvSpPr>
              <p:spPr>
                <a:xfrm>
                  <a:off x="6279238" y="2880360"/>
                  <a:ext cx="1371600" cy="4572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STORE0</a:t>
                  </a:r>
                </a:p>
              </p:txBody>
            </p: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C0AC19CF-6077-8ED5-D148-220E3C1D644F}"/>
                    </a:ext>
                  </a:extLst>
                </p:cNvPr>
                <p:cNvSpPr/>
                <p:nvPr/>
              </p:nvSpPr>
              <p:spPr>
                <a:xfrm>
                  <a:off x="9979152" y="1991808"/>
                  <a:ext cx="1371600" cy="4572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reg_0x28</a:t>
                  </a:r>
                </a:p>
              </p:txBody>
            </p:sp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55202535-6F12-4ACF-7AD9-7732071CDBF2}"/>
                    </a:ext>
                  </a:extLst>
                </p:cNvPr>
                <p:cNvSpPr/>
                <p:nvPr/>
              </p:nvSpPr>
              <p:spPr>
                <a:xfrm>
                  <a:off x="8132243" y="1991808"/>
                  <a:ext cx="1371600" cy="45720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COPY0</a:t>
                  </a:r>
                </a:p>
              </p:txBody>
            </p:sp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C8CD33AF-82D0-E0F9-49A9-40447E3C7020}"/>
                    </a:ext>
                  </a:extLst>
                </p:cNvPr>
                <p:cNvSpPr/>
                <p:nvPr/>
              </p:nvSpPr>
              <p:spPr>
                <a:xfrm>
                  <a:off x="6279238" y="1991808"/>
                  <a:ext cx="1371600" cy="45720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unique_0xe780</a:t>
                  </a:r>
                </a:p>
              </p:txBody>
            </p:sp>
            <p:sp>
              <p:nvSpPr>
                <p:cNvPr id="79" name="Rounded Rectangle 78">
                  <a:extLst>
                    <a:ext uri="{FF2B5EF4-FFF2-40B4-BE49-F238E27FC236}">
                      <a16:creationId xmlns:a16="http://schemas.microsoft.com/office/drawing/2014/main" id="{45457512-EAA3-AEFD-EA9A-E1C4CD8D4053}"/>
                    </a:ext>
                  </a:extLst>
                </p:cNvPr>
                <p:cNvSpPr/>
                <p:nvPr/>
              </p:nvSpPr>
              <p:spPr>
                <a:xfrm>
                  <a:off x="4426233" y="1991808"/>
                  <a:ext cx="1371600" cy="457200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const_0x1b1</a:t>
                  </a:r>
                </a:p>
              </p:txBody>
            </p: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AAEC7EF7-34FC-9093-CD5B-90756512F59D}"/>
                    </a:ext>
                  </a:extLst>
                </p:cNvPr>
                <p:cNvCxnSpPr>
                  <a:stCxn id="73" idx="0"/>
                  <a:endCxn id="72" idx="2"/>
                </p:cNvCxnSpPr>
                <p:nvPr/>
              </p:nvCxnSpPr>
              <p:spPr>
                <a:xfrm flipV="1">
                  <a:off x="10671048" y="3337560"/>
                  <a:ext cx="0" cy="4313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E28B024-3079-F420-3393-D2FE13535A4B}"/>
                    </a:ext>
                  </a:extLst>
                </p:cNvPr>
                <p:cNvCxnSpPr>
                  <a:stCxn id="71" idx="3"/>
                  <a:endCxn id="72" idx="2"/>
                </p:cNvCxnSpPr>
                <p:nvPr/>
              </p:nvCxnSpPr>
              <p:spPr>
                <a:xfrm flipV="1">
                  <a:off x="9503843" y="3337560"/>
                  <a:ext cx="1167205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61943BD4-D567-5BE0-85F3-6DA0CE9FBA2D}"/>
                    </a:ext>
                  </a:extLst>
                </p:cNvPr>
                <p:cNvCxnSpPr>
                  <a:stCxn id="72" idx="1"/>
                  <a:endCxn id="71" idx="0"/>
                </p:cNvCxnSpPr>
                <p:nvPr/>
              </p:nvCxnSpPr>
              <p:spPr>
                <a:xfrm flipH="1">
                  <a:off x="8818043" y="3108960"/>
                  <a:ext cx="1167205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D1CBAA2D-5F4C-4017-FDE4-2DC0B1878DDD}"/>
                    </a:ext>
                  </a:extLst>
                </p:cNvPr>
                <p:cNvCxnSpPr>
                  <a:stCxn id="71" idx="0"/>
                  <a:endCxn id="74" idx="2"/>
                </p:cNvCxnSpPr>
                <p:nvPr/>
              </p:nvCxnSpPr>
              <p:spPr>
                <a:xfrm flipV="1">
                  <a:off x="8818043" y="3337560"/>
                  <a:ext cx="0" cy="4313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5F9A392A-CF37-5F51-B0C1-2C2332B12E78}"/>
                    </a:ext>
                  </a:extLst>
                </p:cNvPr>
                <p:cNvCxnSpPr>
                  <a:stCxn id="71" idx="0"/>
                  <a:endCxn id="75" idx="2"/>
                </p:cNvCxnSpPr>
                <p:nvPr/>
              </p:nvCxnSpPr>
              <p:spPr>
                <a:xfrm flipH="1" flipV="1">
                  <a:off x="6965038" y="3337560"/>
                  <a:ext cx="1853005" cy="4313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>
                  <a:extLst>
                    <a:ext uri="{FF2B5EF4-FFF2-40B4-BE49-F238E27FC236}">
                      <a16:creationId xmlns:a16="http://schemas.microsoft.com/office/drawing/2014/main" id="{38C65EA2-8FEA-25BC-8582-BB1B448DA6C8}"/>
                    </a:ext>
                  </a:extLst>
                </p:cNvPr>
                <p:cNvCxnSpPr>
                  <a:cxnSpLocks/>
                  <a:stCxn id="74" idx="3"/>
                  <a:endCxn id="76" idx="2"/>
                </p:cNvCxnSpPr>
                <p:nvPr/>
              </p:nvCxnSpPr>
              <p:spPr>
                <a:xfrm flipV="1">
                  <a:off x="9503843" y="2449008"/>
                  <a:ext cx="1161109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AE3F1093-6A32-D272-2C0A-AA757EB94F9B}"/>
                    </a:ext>
                  </a:extLst>
                </p:cNvPr>
                <p:cNvCxnSpPr>
                  <a:stCxn id="76" idx="1"/>
                  <a:endCxn id="77" idx="3"/>
                </p:cNvCxnSpPr>
                <p:nvPr/>
              </p:nvCxnSpPr>
              <p:spPr>
                <a:xfrm flipH="1">
                  <a:off x="9503843" y="2220408"/>
                  <a:ext cx="47530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7E648F28-20FD-A73B-54F2-A35B8DF71868}"/>
                    </a:ext>
                  </a:extLst>
                </p:cNvPr>
                <p:cNvCxnSpPr>
                  <a:stCxn id="77" idx="1"/>
                  <a:endCxn id="78" idx="3"/>
                </p:cNvCxnSpPr>
                <p:nvPr/>
              </p:nvCxnSpPr>
              <p:spPr>
                <a:xfrm flipH="1">
                  <a:off x="7650838" y="2220408"/>
                  <a:ext cx="48140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D76CE3A9-C24F-010B-82A2-4595AAB06863}"/>
                    </a:ext>
                  </a:extLst>
                </p:cNvPr>
                <p:cNvCxnSpPr>
                  <a:stCxn id="78" idx="2"/>
                  <a:endCxn id="75" idx="0"/>
                </p:cNvCxnSpPr>
                <p:nvPr/>
              </p:nvCxnSpPr>
              <p:spPr>
                <a:xfrm>
                  <a:off x="6965038" y="2449008"/>
                  <a:ext cx="0" cy="4313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AF56F180-356B-F21A-4722-904A5F3C4126}"/>
                    </a:ext>
                  </a:extLst>
                </p:cNvPr>
                <p:cNvCxnSpPr>
                  <a:stCxn id="79" idx="2"/>
                  <a:endCxn id="75" idx="1"/>
                </p:cNvCxnSpPr>
                <p:nvPr/>
              </p:nvCxnSpPr>
              <p:spPr>
                <a:xfrm>
                  <a:off x="5112033" y="2449008"/>
                  <a:ext cx="1167205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809EA77-189A-0CCF-371E-6981C2C6E3C5}"/>
                </a:ext>
              </a:extLst>
            </p:cNvPr>
            <p:cNvSpPr/>
            <p:nvPr/>
          </p:nvSpPr>
          <p:spPr>
            <a:xfrm>
              <a:off x="4398175" y="3201192"/>
              <a:ext cx="5248656" cy="33009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D10581C-DA7A-7FC2-C644-AD1AF414B346}"/>
                </a:ext>
              </a:extLst>
            </p:cNvPr>
            <p:cNvCxnSpPr>
              <a:stCxn id="58" idx="3"/>
              <a:endCxn id="71" idx="2"/>
            </p:cNvCxnSpPr>
            <p:nvPr/>
          </p:nvCxnSpPr>
          <p:spPr>
            <a:xfrm flipV="1">
              <a:off x="5861394" y="2679984"/>
              <a:ext cx="1161109" cy="84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A973F2D-2FA7-EB4E-77F4-798D8C227E99}"/>
                </a:ext>
              </a:extLst>
            </p:cNvPr>
            <p:cNvCxnSpPr>
              <a:cxnSpLocks/>
              <a:stCxn id="71" idx="1"/>
              <a:endCxn id="58" idx="0"/>
            </p:cNvCxnSpPr>
            <p:nvPr/>
          </p:nvCxnSpPr>
          <p:spPr>
            <a:xfrm flipH="1">
              <a:off x="5175594" y="2451384"/>
              <a:ext cx="1161109" cy="84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7C14309-7A38-9F00-12E9-0C6B77D1E6BF}"/>
                </a:ext>
              </a:extLst>
            </p:cNvPr>
            <p:cNvCxnSpPr>
              <a:cxnSpLocks/>
              <a:stCxn id="71" idx="2"/>
              <a:endCxn id="56" idx="0"/>
            </p:cNvCxnSpPr>
            <p:nvPr/>
          </p:nvCxnSpPr>
          <p:spPr>
            <a:xfrm>
              <a:off x="7022503" y="2679984"/>
              <a:ext cx="1846909" cy="617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2737509-E808-FCF3-CED5-9338435CB78D}"/>
                </a:ext>
              </a:extLst>
            </p:cNvPr>
            <p:cNvCxnSpPr>
              <a:cxnSpLocks/>
              <a:stCxn id="71" idx="2"/>
              <a:endCxn id="61" idx="0"/>
            </p:cNvCxnSpPr>
            <p:nvPr/>
          </p:nvCxnSpPr>
          <p:spPr>
            <a:xfrm>
              <a:off x="7022503" y="2679984"/>
              <a:ext cx="1846909" cy="2387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B8A2C53-33FF-F4B5-F9EC-15568B228293}"/>
                </a:ext>
              </a:extLst>
            </p:cNvPr>
            <p:cNvGrpSpPr/>
            <p:nvPr/>
          </p:nvGrpSpPr>
          <p:grpSpPr>
            <a:xfrm>
              <a:off x="4489794" y="3294036"/>
              <a:ext cx="5065418" cy="3115296"/>
              <a:chOff x="4009823" y="842323"/>
              <a:chExt cx="5065418" cy="3115296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FDF66E5F-0376-DB6D-DA49-EB51725CB92F}"/>
                  </a:ext>
                </a:extLst>
              </p:cNvPr>
              <p:cNvSpPr/>
              <p:nvPr/>
            </p:nvSpPr>
            <p:spPr>
              <a:xfrm>
                <a:off x="7703641" y="845550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INT_LESS</a:t>
                </a:r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EC5B20A2-087B-2105-7EE1-248AF7128A3D}"/>
                  </a:ext>
                </a:extLst>
              </p:cNvPr>
              <p:cNvSpPr/>
              <p:nvPr/>
            </p:nvSpPr>
            <p:spPr>
              <a:xfrm>
                <a:off x="7703641" y="1730875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const_0x10_0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315785E8-E36F-006F-C460-B095BD94E4E4}"/>
                  </a:ext>
                </a:extLst>
              </p:cNvPr>
              <p:cNvSpPr/>
              <p:nvPr/>
            </p:nvSpPr>
            <p:spPr>
              <a:xfrm>
                <a:off x="4009823" y="842323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INT_SUB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8D4C503C-7E39-1524-7486-1FCC81AAD548}"/>
                  </a:ext>
                </a:extLst>
              </p:cNvPr>
              <p:cNvSpPr/>
              <p:nvPr/>
            </p:nvSpPr>
            <p:spPr>
              <a:xfrm>
                <a:off x="4009823" y="1730875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const_0x10_2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776B63FC-7FE4-7B2A-D92A-7F010C3D6FCA}"/>
                  </a:ext>
                </a:extLst>
              </p:cNvPr>
              <p:cNvSpPr/>
              <p:nvPr/>
            </p:nvSpPr>
            <p:spPr>
              <a:xfrm>
                <a:off x="5856732" y="1730875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reg_0x200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BFA64361-6C49-1D1D-7040-1B0E83EF843D}"/>
                  </a:ext>
                </a:extLst>
              </p:cNvPr>
              <p:cNvSpPr/>
              <p:nvPr/>
            </p:nvSpPr>
            <p:spPr>
              <a:xfrm>
                <a:off x="7703641" y="2616200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INT_SBORROW</a:t>
                </a:r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5E283AFA-1CD4-C4A7-5CE8-0BD71227EF5D}"/>
                  </a:ext>
                </a:extLst>
              </p:cNvPr>
              <p:cNvSpPr/>
              <p:nvPr/>
            </p:nvSpPr>
            <p:spPr>
              <a:xfrm>
                <a:off x="7703641" y="3500419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const_0x10_1</a:t>
                </a:r>
              </a:p>
            </p:txBody>
          </p: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9D4146BE-FBA5-083E-B0F1-568287FEB675}"/>
                  </a:ext>
                </a:extLst>
              </p:cNvPr>
              <p:cNvSpPr/>
              <p:nvPr/>
            </p:nvSpPr>
            <p:spPr>
              <a:xfrm>
                <a:off x="5856732" y="3499313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reg_0x20b</a:t>
                </a: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1B351E4-80A6-A8EC-6E68-87F669776F12}"/>
                  </a:ext>
                </a:extLst>
              </p:cNvPr>
              <p:cNvCxnSpPr>
                <a:stCxn id="62" idx="0"/>
                <a:endCxn id="61" idx="2"/>
              </p:cNvCxnSpPr>
              <p:nvPr/>
            </p:nvCxnSpPr>
            <p:spPr>
              <a:xfrm flipV="1">
                <a:off x="8389441" y="3073400"/>
                <a:ext cx="0" cy="4270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3B871C0A-8652-5C70-E878-826B5CCCE8FA}"/>
                  </a:ext>
                </a:extLst>
              </p:cNvPr>
              <p:cNvCxnSpPr>
                <a:cxnSpLocks/>
                <a:stCxn id="61" idx="1"/>
                <a:endCxn id="63" idx="0"/>
              </p:cNvCxnSpPr>
              <p:nvPr/>
            </p:nvCxnSpPr>
            <p:spPr>
              <a:xfrm flipH="1">
                <a:off x="6542532" y="2844800"/>
                <a:ext cx="1161109" cy="6545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6F4BC3DA-B2FA-1EC8-E8AF-8FF85AA28797}"/>
                  </a:ext>
                </a:extLst>
              </p:cNvPr>
              <p:cNvCxnSpPr>
                <a:stCxn id="57" idx="0"/>
                <a:endCxn id="56" idx="2"/>
              </p:cNvCxnSpPr>
              <p:nvPr/>
            </p:nvCxnSpPr>
            <p:spPr>
              <a:xfrm flipV="1">
                <a:off x="8389441" y="1302750"/>
                <a:ext cx="0" cy="4281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8F2E28A3-2AFF-829C-9194-252E3E9F31A4}"/>
                  </a:ext>
                </a:extLst>
              </p:cNvPr>
              <p:cNvCxnSpPr>
                <a:stCxn id="56" idx="1"/>
                <a:endCxn id="60" idx="0"/>
              </p:cNvCxnSpPr>
              <p:nvPr/>
            </p:nvCxnSpPr>
            <p:spPr>
              <a:xfrm flipH="1">
                <a:off x="6542532" y="1074150"/>
                <a:ext cx="1161109" cy="6567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60A14942-5160-6C3A-48AC-5CC90774666C}"/>
                  </a:ext>
                </a:extLst>
              </p:cNvPr>
              <p:cNvCxnSpPr>
                <a:stCxn id="59" idx="0"/>
                <a:endCxn id="58" idx="2"/>
              </p:cNvCxnSpPr>
              <p:nvPr/>
            </p:nvCxnSpPr>
            <p:spPr>
              <a:xfrm flipV="1">
                <a:off x="4695623" y="1299523"/>
                <a:ext cx="0" cy="4313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30673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CE156DF-506E-9D11-ADAC-F15328EE2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1609A-43A1-86E4-E897-3C07D854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7F83D-D2A3-6545-3F3A-46E76CE1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B264E5-1858-8AAC-1824-9FF1E80A2CCD}"/>
              </a:ext>
            </a:extLst>
          </p:cNvPr>
          <p:cNvGrpSpPr/>
          <p:nvPr/>
        </p:nvGrpSpPr>
        <p:grpSpPr>
          <a:xfrm>
            <a:off x="2538984" y="355824"/>
            <a:ext cx="7114032" cy="6146352"/>
            <a:chOff x="2538984" y="355824"/>
            <a:chExt cx="7114032" cy="61463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F67B72B-285A-7BA9-803C-38CBE8F676B2}"/>
                </a:ext>
              </a:extLst>
            </p:cNvPr>
            <p:cNvGrpSpPr/>
            <p:nvPr/>
          </p:nvGrpSpPr>
          <p:grpSpPr>
            <a:xfrm>
              <a:off x="2538984" y="355824"/>
              <a:ext cx="7114032" cy="2414016"/>
              <a:chOff x="1998187" y="2083248"/>
              <a:chExt cx="7114032" cy="241401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91FB85-A712-E2BB-373D-1F1DBFB11964}"/>
                  </a:ext>
                </a:extLst>
              </p:cNvPr>
              <p:cNvSpPr/>
              <p:nvPr/>
            </p:nvSpPr>
            <p:spPr>
              <a:xfrm>
                <a:off x="1998187" y="2083248"/>
                <a:ext cx="7114032" cy="241401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D8C80AF-BCF2-99C0-A272-6CED8A9297D5}"/>
                  </a:ext>
                </a:extLst>
              </p:cNvPr>
              <p:cNvGrpSpPr/>
              <p:nvPr/>
            </p:nvGrpSpPr>
            <p:grpSpPr>
              <a:xfrm>
                <a:off x="5795906" y="3061656"/>
                <a:ext cx="3224605" cy="1345752"/>
                <a:chOff x="8132243" y="2880360"/>
                <a:chExt cx="3224605" cy="1345752"/>
              </a:xfrm>
            </p:grpSpPr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ACD25137-A59C-749C-B672-8E9B030F726A}"/>
                    </a:ext>
                  </a:extLst>
                </p:cNvPr>
                <p:cNvSpPr/>
                <p:nvPr/>
              </p:nvSpPr>
              <p:spPr>
                <a:xfrm>
                  <a:off x="8132243" y="3768912"/>
                  <a:ext cx="1371600" cy="457200"/>
                </a:xfrm>
                <a:prstGeom prst="roundRect">
                  <a:avLst/>
                </a:prstGeom>
                <a:solidFill>
                  <a:srgbClr val="F2AA84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reg_0x20</a:t>
                  </a:r>
                </a:p>
              </p:txBody>
            </p:sp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D65191D4-B866-3E61-27A9-846256C4FFEB}"/>
                    </a:ext>
                  </a:extLst>
                </p:cNvPr>
                <p:cNvSpPr/>
                <p:nvPr/>
              </p:nvSpPr>
              <p:spPr>
                <a:xfrm>
                  <a:off x="9985248" y="2880360"/>
                  <a:ext cx="1371600" cy="457200"/>
                </a:xfrm>
                <a:prstGeom prst="roundRect">
                  <a:avLst/>
                </a:prstGeom>
                <a:solidFill>
                  <a:srgbClr val="F2AA84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INT_SUB0</a:t>
                  </a:r>
                </a:p>
              </p:txBody>
            </p:sp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851D1F07-2489-C142-F6D0-494BD0F412F0}"/>
                    </a:ext>
                  </a:extLst>
                </p:cNvPr>
                <p:cNvSpPr/>
                <p:nvPr/>
              </p:nvSpPr>
              <p:spPr>
                <a:xfrm>
                  <a:off x="9985248" y="3768912"/>
                  <a:ext cx="1371600" cy="457200"/>
                </a:xfrm>
                <a:prstGeom prst="roundRect">
                  <a:avLst/>
                </a:prstGeom>
                <a:solidFill>
                  <a:srgbClr val="F2AA84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const_0x8</a:t>
                  </a: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4C77F782-AC23-3583-5D23-90544D354322}"/>
                    </a:ext>
                  </a:extLst>
                </p:cNvPr>
                <p:cNvCxnSpPr>
                  <a:stCxn id="31" idx="0"/>
                  <a:endCxn id="30" idx="2"/>
                </p:cNvCxnSpPr>
                <p:nvPr/>
              </p:nvCxnSpPr>
              <p:spPr>
                <a:xfrm flipV="1">
                  <a:off x="10671048" y="3337560"/>
                  <a:ext cx="0" cy="4313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50811B86-C45E-8389-AFF3-89D622A0BD86}"/>
                    </a:ext>
                  </a:extLst>
                </p:cNvPr>
                <p:cNvCxnSpPr>
                  <a:stCxn id="29" idx="3"/>
                  <a:endCxn id="30" idx="2"/>
                </p:cNvCxnSpPr>
                <p:nvPr/>
              </p:nvCxnSpPr>
              <p:spPr>
                <a:xfrm flipV="1">
                  <a:off x="9503843" y="3337560"/>
                  <a:ext cx="1167205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E3B87F21-EB37-6868-164B-698474A7C430}"/>
                    </a:ext>
                  </a:extLst>
                </p:cNvPr>
                <p:cNvCxnSpPr>
                  <a:stCxn id="30" idx="1"/>
                  <a:endCxn id="29" idx="0"/>
                </p:cNvCxnSpPr>
                <p:nvPr/>
              </p:nvCxnSpPr>
              <p:spPr>
                <a:xfrm flipH="1">
                  <a:off x="8818043" y="3108960"/>
                  <a:ext cx="1167205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2F6156-ED03-0369-E889-32224513F2A7}"/>
                </a:ext>
              </a:extLst>
            </p:cNvPr>
            <p:cNvSpPr/>
            <p:nvPr/>
          </p:nvSpPr>
          <p:spPr>
            <a:xfrm>
              <a:off x="4398175" y="3201192"/>
              <a:ext cx="5248656" cy="33009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A3888E7-2FE6-53C4-ACB3-0BC054B4F098}"/>
                </a:ext>
              </a:extLst>
            </p:cNvPr>
            <p:cNvCxnSpPr>
              <a:stCxn id="16" idx="3"/>
              <a:endCxn id="29" idx="2"/>
            </p:cNvCxnSpPr>
            <p:nvPr/>
          </p:nvCxnSpPr>
          <p:spPr>
            <a:xfrm flipV="1">
              <a:off x="5861394" y="2679984"/>
              <a:ext cx="1161109" cy="84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E513EB8-B0E6-F601-B2E7-4C4A75DD50DC}"/>
                </a:ext>
              </a:extLst>
            </p:cNvPr>
            <p:cNvCxnSpPr>
              <a:cxnSpLocks/>
              <a:stCxn id="29" idx="1"/>
              <a:endCxn id="16" idx="0"/>
            </p:cNvCxnSpPr>
            <p:nvPr/>
          </p:nvCxnSpPr>
          <p:spPr>
            <a:xfrm flipH="1">
              <a:off x="5175594" y="2451384"/>
              <a:ext cx="1161109" cy="84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598BC3-6209-8C5D-EC2C-62A8AFACE957}"/>
                </a:ext>
              </a:extLst>
            </p:cNvPr>
            <p:cNvCxnSpPr>
              <a:cxnSpLocks/>
              <a:stCxn id="29" idx="2"/>
              <a:endCxn id="14" idx="0"/>
            </p:cNvCxnSpPr>
            <p:nvPr/>
          </p:nvCxnSpPr>
          <p:spPr>
            <a:xfrm>
              <a:off x="7022503" y="2679984"/>
              <a:ext cx="1846909" cy="617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6C94FBC-F804-2573-B708-2F9C6FE201CC}"/>
                </a:ext>
              </a:extLst>
            </p:cNvPr>
            <p:cNvCxnSpPr>
              <a:cxnSpLocks/>
              <a:stCxn id="29" idx="2"/>
              <a:endCxn id="19" idx="0"/>
            </p:cNvCxnSpPr>
            <p:nvPr/>
          </p:nvCxnSpPr>
          <p:spPr>
            <a:xfrm>
              <a:off x="7022503" y="2679984"/>
              <a:ext cx="1846909" cy="2387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FCC635B-0B19-B5F5-53A5-28F991D220C1}"/>
                </a:ext>
              </a:extLst>
            </p:cNvPr>
            <p:cNvGrpSpPr/>
            <p:nvPr/>
          </p:nvGrpSpPr>
          <p:grpSpPr>
            <a:xfrm>
              <a:off x="4489794" y="3294036"/>
              <a:ext cx="5065418" cy="3115296"/>
              <a:chOff x="4009823" y="842323"/>
              <a:chExt cx="5065418" cy="3115296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3C194509-9088-8405-0BFF-D9073F60C551}"/>
                  </a:ext>
                </a:extLst>
              </p:cNvPr>
              <p:cNvSpPr/>
              <p:nvPr/>
            </p:nvSpPr>
            <p:spPr>
              <a:xfrm>
                <a:off x="7703641" y="845550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INT_LESS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AD0DA54-60BD-5C6B-0F83-9F3011BE768C}"/>
                  </a:ext>
                </a:extLst>
              </p:cNvPr>
              <p:cNvSpPr/>
              <p:nvPr/>
            </p:nvSpPr>
            <p:spPr>
              <a:xfrm>
                <a:off x="7703641" y="1730875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const_0x10_0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EA70945-C7FB-195F-9786-23B9219DD167}"/>
                  </a:ext>
                </a:extLst>
              </p:cNvPr>
              <p:cNvSpPr/>
              <p:nvPr/>
            </p:nvSpPr>
            <p:spPr>
              <a:xfrm>
                <a:off x="4009823" y="842323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INT_SUB</a:t>
                </a: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7DC2324C-ED4B-DCEB-220F-FC2E631A9AE7}"/>
                  </a:ext>
                </a:extLst>
              </p:cNvPr>
              <p:cNvSpPr/>
              <p:nvPr/>
            </p:nvSpPr>
            <p:spPr>
              <a:xfrm>
                <a:off x="4009823" y="1730875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const_0x10_2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D17E198B-7947-21F1-BA1A-252805CC05BD}"/>
                  </a:ext>
                </a:extLst>
              </p:cNvPr>
              <p:cNvSpPr/>
              <p:nvPr/>
            </p:nvSpPr>
            <p:spPr>
              <a:xfrm>
                <a:off x="5856732" y="1730875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reg_0x200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387E95BA-432C-5C0F-656B-40435FDAADE6}"/>
                  </a:ext>
                </a:extLst>
              </p:cNvPr>
              <p:cNvSpPr/>
              <p:nvPr/>
            </p:nvSpPr>
            <p:spPr>
              <a:xfrm>
                <a:off x="7703641" y="2616200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INT_SBORROW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F53AC7B1-59EF-D96E-29B2-DD737339D838}"/>
                  </a:ext>
                </a:extLst>
              </p:cNvPr>
              <p:cNvSpPr/>
              <p:nvPr/>
            </p:nvSpPr>
            <p:spPr>
              <a:xfrm>
                <a:off x="7703641" y="3500419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const_0x10_1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093BACB-F54C-105A-91D0-5D0446B93022}"/>
                  </a:ext>
                </a:extLst>
              </p:cNvPr>
              <p:cNvSpPr/>
              <p:nvPr/>
            </p:nvSpPr>
            <p:spPr>
              <a:xfrm>
                <a:off x="5856732" y="3499313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reg_0x20b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D252C89-D75B-5660-1A21-04F603C54ED8}"/>
                  </a:ext>
                </a:extLst>
              </p:cNvPr>
              <p:cNvCxnSpPr>
                <a:stCxn id="20" idx="0"/>
                <a:endCxn id="19" idx="2"/>
              </p:cNvCxnSpPr>
              <p:nvPr/>
            </p:nvCxnSpPr>
            <p:spPr>
              <a:xfrm flipV="1">
                <a:off x="8389441" y="3073400"/>
                <a:ext cx="0" cy="4270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6137B3F-7CE0-DD2B-852B-63B3A667DDC9}"/>
                  </a:ext>
                </a:extLst>
              </p:cNvPr>
              <p:cNvCxnSpPr>
                <a:cxnSpLocks/>
                <a:stCxn id="19" idx="1"/>
                <a:endCxn id="21" idx="0"/>
              </p:cNvCxnSpPr>
              <p:nvPr/>
            </p:nvCxnSpPr>
            <p:spPr>
              <a:xfrm flipH="1">
                <a:off x="6542532" y="2844800"/>
                <a:ext cx="1161109" cy="6545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FD11E2E-A3CB-FF56-B738-7F140EEC6615}"/>
                  </a:ext>
                </a:extLst>
              </p:cNvPr>
              <p:cNvCxnSpPr>
                <a:stCxn id="15" idx="0"/>
                <a:endCxn id="14" idx="2"/>
              </p:cNvCxnSpPr>
              <p:nvPr/>
            </p:nvCxnSpPr>
            <p:spPr>
              <a:xfrm flipV="1">
                <a:off x="8389441" y="1302750"/>
                <a:ext cx="0" cy="4281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9C76288A-06D5-205F-539B-F2C9B3FA4096}"/>
                  </a:ext>
                </a:extLst>
              </p:cNvPr>
              <p:cNvCxnSpPr>
                <a:stCxn id="14" idx="1"/>
                <a:endCxn id="18" idx="0"/>
              </p:cNvCxnSpPr>
              <p:nvPr/>
            </p:nvCxnSpPr>
            <p:spPr>
              <a:xfrm flipH="1">
                <a:off x="6542532" y="1074150"/>
                <a:ext cx="1161109" cy="6567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DDE8264-8CF2-8811-1D9D-1F681016FF3A}"/>
                  </a:ext>
                </a:extLst>
              </p:cNvPr>
              <p:cNvCxnSpPr>
                <a:stCxn id="17" idx="0"/>
                <a:endCxn id="16" idx="2"/>
              </p:cNvCxnSpPr>
              <p:nvPr/>
            </p:nvCxnSpPr>
            <p:spPr>
              <a:xfrm flipV="1">
                <a:off x="4695623" y="1299523"/>
                <a:ext cx="0" cy="4313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71023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36EC588-03DF-EB9C-8892-A5747322F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14A3C-F770-ECA8-AAF4-899C6DAC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87D4F-29ED-A6E9-FD3D-27511E6D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29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C60A5F-C783-54F8-AC82-27E091042E2E}"/>
              </a:ext>
            </a:extLst>
          </p:cNvPr>
          <p:cNvGrpSpPr/>
          <p:nvPr/>
        </p:nvGrpSpPr>
        <p:grpSpPr>
          <a:xfrm>
            <a:off x="2536049" y="355824"/>
            <a:ext cx="7120058" cy="6146352"/>
            <a:chOff x="2536049" y="355824"/>
            <a:chExt cx="7120058" cy="61463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1A39318-D0CD-0944-B983-2B7F557CC7BF}"/>
                </a:ext>
              </a:extLst>
            </p:cNvPr>
            <p:cNvGrpSpPr/>
            <p:nvPr/>
          </p:nvGrpSpPr>
          <p:grpSpPr>
            <a:xfrm>
              <a:off x="2538984" y="355824"/>
              <a:ext cx="7114032" cy="2414016"/>
              <a:chOff x="1998187" y="2083248"/>
              <a:chExt cx="7114032" cy="241401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1A4797-1083-8BA0-7934-124E2AA52C71}"/>
                  </a:ext>
                </a:extLst>
              </p:cNvPr>
              <p:cNvSpPr/>
              <p:nvPr/>
            </p:nvSpPr>
            <p:spPr>
              <a:xfrm>
                <a:off x="1998187" y="2083248"/>
                <a:ext cx="7114032" cy="241401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75402EA-A7BC-2C7D-A170-05221D7C1060}"/>
                  </a:ext>
                </a:extLst>
              </p:cNvPr>
              <p:cNvGrpSpPr/>
              <p:nvPr/>
            </p:nvGrpSpPr>
            <p:grpSpPr>
              <a:xfrm>
                <a:off x="5795906" y="3061656"/>
                <a:ext cx="3224605" cy="1345752"/>
                <a:chOff x="8132243" y="2880360"/>
                <a:chExt cx="3224605" cy="1345752"/>
              </a:xfrm>
            </p:grpSpPr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77A43896-863B-B2C9-9E11-51F4988B29B2}"/>
                    </a:ext>
                  </a:extLst>
                </p:cNvPr>
                <p:cNvSpPr/>
                <p:nvPr/>
              </p:nvSpPr>
              <p:spPr>
                <a:xfrm>
                  <a:off x="8132243" y="3768912"/>
                  <a:ext cx="1371600" cy="457200"/>
                </a:xfrm>
                <a:prstGeom prst="roundRect">
                  <a:avLst/>
                </a:prstGeom>
                <a:solidFill>
                  <a:srgbClr val="F2AA84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reg_0x20, 0</a:t>
                  </a:r>
                </a:p>
              </p:txBody>
            </p:sp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8DF9D199-504B-2BED-0160-4D25DB89494C}"/>
                    </a:ext>
                  </a:extLst>
                </p:cNvPr>
                <p:cNvSpPr/>
                <p:nvPr/>
              </p:nvSpPr>
              <p:spPr>
                <a:xfrm>
                  <a:off x="9985248" y="2880360"/>
                  <a:ext cx="1371600" cy="457200"/>
                </a:xfrm>
                <a:prstGeom prst="roundRect">
                  <a:avLst/>
                </a:prstGeom>
                <a:solidFill>
                  <a:srgbClr val="F2AA84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INT_SUB0, 0</a:t>
                  </a:r>
                </a:p>
              </p:txBody>
            </p:sp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EB8E183D-4BEC-F997-0E19-6F640F139DD0}"/>
                    </a:ext>
                  </a:extLst>
                </p:cNvPr>
                <p:cNvSpPr/>
                <p:nvPr/>
              </p:nvSpPr>
              <p:spPr>
                <a:xfrm>
                  <a:off x="9985248" y="3768912"/>
                  <a:ext cx="1371600" cy="457200"/>
                </a:xfrm>
                <a:prstGeom prst="roundRect">
                  <a:avLst/>
                </a:prstGeom>
                <a:solidFill>
                  <a:srgbClr val="F2AA84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const_0x8, 0</a:t>
                  </a: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7DAB58E3-19AC-0F68-4C78-F292947E3DD5}"/>
                    </a:ext>
                  </a:extLst>
                </p:cNvPr>
                <p:cNvCxnSpPr>
                  <a:stCxn id="31" idx="0"/>
                  <a:endCxn id="30" idx="2"/>
                </p:cNvCxnSpPr>
                <p:nvPr/>
              </p:nvCxnSpPr>
              <p:spPr>
                <a:xfrm flipV="1">
                  <a:off x="10671048" y="3337560"/>
                  <a:ext cx="0" cy="4313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1B9272A3-B715-AF31-A3D1-88587EA8E47C}"/>
                    </a:ext>
                  </a:extLst>
                </p:cNvPr>
                <p:cNvCxnSpPr>
                  <a:stCxn id="29" idx="3"/>
                  <a:endCxn id="30" idx="2"/>
                </p:cNvCxnSpPr>
                <p:nvPr/>
              </p:nvCxnSpPr>
              <p:spPr>
                <a:xfrm flipV="1">
                  <a:off x="9503843" y="3337560"/>
                  <a:ext cx="1167205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CE73230E-3C3D-3F67-F239-B5B14760E340}"/>
                    </a:ext>
                  </a:extLst>
                </p:cNvPr>
                <p:cNvCxnSpPr>
                  <a:stCxn id="30" idx="1"/>
                  <a:endCxn id="29" idx="0"/>
                </p:cNvCxnSpPr>
                <p:nvPr/>
              </p:nvCxnSpPr>
              <p:spPr>
                <a:xfrm flipH="1">
                  <a:off x="8818043" y="3108960"/>
                  <a:ext cx="1167205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18E6AF-B194-A259-9199-79B73CAD5912}"/>
                </a:ext>
              </a:extLst>
            </p:cNvPr>
            <p:cNvSpPr/>
            <p:nvPr/>
          </p:nvSpPr>
          <p:spPr>
            <a:xfrm>
              <a:off x="4398175" y="3201192"/>
              <a:ext cx="5248656" cy="33009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684C8A3-57D6-597F-8E71-40D86D86D7BA}"/>
                </a:ext>
              </a:extLst>
            </p:cNvPr>
            <p:cNvCxnSpPr>
              <a:stCxn id="16" idx="3"/>
              <a:endCxn id="29" idx="2"/>
            </p:cNvCxnSpPr>
            <p:nvPr/>
          </p:nvCxnSpPr>
          <p:spPr>
            <a:xfrm flipV="1">
              <a:off x="5861394" y="2679984"/>
              <a:ext cx="1161109" cy="84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7E29CB0-60D2-A3A3-51FA-94F787B27D4B}"/>
                </a:ext>
              </a:extLst>
            </p:cNvPr>
            <p:cNvCxnSpPr>
              <a:cxnSpLocks/>
              <a:stCxn id="29" idx="1"/>
              <a:endCxn id="16" idx="0"/>
            </p:cNvCxnSpPr>
            <p:nvPr/>
          </p:nvCxnSpPr>
          <p:spPr>
            <a:xfrm flipH="1">
              <a:off x="5175594" y="2451384"/>
              <a:ext cx="1161109" cy="84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1308CF2-6BAC-6330-85BD-9CE9920585E7}"/>
                </a:ext>
              </a:extLst>
            </p:cNvPr>
            <p:cNvCxnSpPr>
              <a:cxnSpLocks/>
              <a:stCxn id="29" idx="2"/>
              <a:endCxn id="14" idx="0"/>
            </p:cNvCxnSpPr>
            <p:nvPr/>
          </p:nvCxnSpPr>
          <p:spPr>
            <a:xfrm>
              <a:off x="7022503" y="2679984"/>
              <a:ext cx="1846909" cy="617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4F0A2B1-2791-945D-3FA7-6D8F036270CD}"/>
                </a:ext>
              </a:extLst>
            </p:cNvPr>
            <p:cNvCxnSpPr>
              <a:cxnSpLocks/>
              <a:stCxn id="29" idx="2"/>
              <a:endCxn id="19" idx="0"/>
            </p:cNvCxnSpPr>
            <p:nvPr/>
          </p:nvCxnSpPr>
          <p:spPr>
            <a:xfrm>
              <a:off x="7022503" y="2679984"/>
              <a:ext cx="1846909" cy="2387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19A8F2-A1B7-77B8-8433-A752299BC26F}"/>
                </a:ext>
              </a:extLst>
            </p:cNvPr>
            <p:cNvGrpSpPr/>
            <p:nvPr/>
          </p:nvGrpSpPr>
          <p:grpSpPr>
            <a:xfrm>
              <a:off x="4489794" y="3294036"/>
              <a:ext cx="5065418" cy="3115296"/>
              <a:chOff x="4009823" y="842323"/>
              <a:chExt cx="5065418" cy="3115296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51C8DD5-4EA5-D8E2-CB17-59E9685868A3}"/>
                  </a:ext>
                </a:extLst>
              </p:cNvPr>
              <p:cNvSpPr/>
              <p:nvPr/>
            </p:nvSpPr>
            <p:spPr>
              <a:xfrm>
                <a:off x="7703641" y="845550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INT_LESS, 1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55FEB45-7768-D598-54BC-16FA368D959D}"/>
                  </a:ext>
                </a:extLst>
              </p:cNvPr>
              <p:cNvSpPr/>
              <p:nvPr/>
            </p:nvSpPr>
            <p:spPr>
              <a:xfrm>
                <a:off x="7703641" y="1730875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const_0x10_0, 1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258B5578-CC6B-B968-D8DF-4DFDA5F5B87E}"/>
                  </a:ext>
                </a:extLst>
              </p:cNvPr>
              <p:cNvSpPr/>
              <p:nvPr/>
            </p:nvSpPr>
            <p:spPr>
              <a:xfrm>
                <a:off x="4009823" y="842323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INT_SUB, 1</a:t>
                </a: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59CA29E-A785-C74B-A861-38D58338F99A}"/>
                  </a:ext>
                </a:extLst>
              </p:cNvPr>
              <p:cNvSpPr/>
              <p:nvPr/>
            </p:nvSpPr>
            <p:spPr>
              <a:xfrm>
                <a:off x="4009823" y="1730875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const_0x10_2, 1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3E70105-4A16-9BB7-A5F2-ABA9080E013D}"/>
                  </a:ext>
                </a:extLst>
              </p:cNvPr>
              <p:cNvSpPr/>
              <p:nvPr/>
            </p:nvSpPr>
            <p:spPr>
              <a:xfrm>
                <a:off x="5856732" y="1730875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reg_0x200, 1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996BC075-60D3-A24B-8BEE-37BF5C75E6F9}"/>
                  </a:ext>
                </a:extLst>
              </p:cNvPr>
              <p:cNvSpPr/>
              <p:nvPr/>
            </p:nvSpPr>
            <p:spPr>
              <a:xfrm>
                <a:off x="7703641" y="2616200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INT_SBORROW, 1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695FD2E9-36A0-7B57-84C1-0BDB251E03EA}"/>
                  </a:ext>
                </a:extLst>
              </p:cNvPr>
              <p:cNvSpPr/>
              <p:nvPr/>
            </p:nvSpPr>
            <p:spPr>
              <a:xfrm>
                <a:off x="7703641" y="3500419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const_0x10_1, 1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310176F-85CB-6450-A765-91FD5F6D82A1}"/>
                  </a:ext>
                </a:extLst>
              </p:cNvPr>
              <p:cNvSpPr/>
              <p:nvPr/>
            </p:nvSpPr>
            <p:spPr>
              <a:xfrm>
                <a:off x="5856732" y="3499313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reg_0x20b, 1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52AC86B6-3060-53CA-89CB-30135D8A0EEE}"/>
                  </a:ext>
                </a:extLst>
              </p:cNvPr>
              <p:cNvCxnSpPr>
                <a:stCxn id="20" idx="0"/>
                <a:endCxn id="19" idx="2"/>
              </p:cNvCxnSpPr>
              <p:nvPr/>
            </p:nvCxnSpPr>
            <p:spPr>
              <a:xfrm flipV="1">
                <a:off x="8389441" y="3073400"/>
                <a:ext cx="0" cy="4270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FD2C1CB8-9017-A173-CFF4-C8328AEFB332}"/>
                  </a:ext>
                </a:extLst>
              </p:cNvPr>
              <p:cNvCxnSpPr>
                <a:cxnSpLocks/>
                <a:stCxn id="19" idx="1"/>
                <a:endCxn id="21" idx="0"/>
              </p:cNvCxnSpPr>
              <p:nvPr/>
            </p:nvCxnSpPr>
            <p:spPr>
              <a:xfrm flipH="1">
                <a:off x="6542532" y="2844800"/>
                <a:ext cx="1161109" cy="6545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229872C-BC7E-CF7B-D672-DFB3534F4187}"/>
                  </a:ext>
                </a:extLst>
              </p:cNvPr>
              <p:cNvCxnSpPr>
                <a:stCxn id="15" idx="0"/>
                <a:endCxn id="14" idx="2"/>
              </p:cNvCxnSpPr>
              <p:nvPr/>
            </p:nvCxnSpPr>
            <p:spPr>
              <a:xfrm flipV="1">
                <a:off x="8389441" y="1302750"/>
                <a:ext cx="0" cy="4281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10D14E7-3B4C-F54C-95DF-B084ACEED84F}"/>
                  </a:ext>
                </a:extLst>
              </p:cNvPr>
              <p:cNvCxnSpPr>
                <a:stCxn id="14" idx="1"/>
                <a:endCxn id="18" idx="0"/>
              </p:cNvCxnSpPr>
              <p:nvPr/>
            </p:nvCxnSpPr>
            <p:spPr>
              <a:xfrm flipH="1">
                <a:off x="6542532" y="1074150"/>
                <a:ext cx="1161109" cy="6567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9FE81B5-2EDA-BF2E-E825-E3BC6F70E7A8}"/>
                  </a:ext>
                </a:extLst>
              </p:cNvPr>
              <p:cNvCxnSpPr>
                <a:stCxn id="17" idx="0"/>
                <a:endCxn id="16" idx="2"/>
              </p:cNvCxnSpPr>
              <p:nvPr/>
            </p:nvCxnSpPr>
            <p:spPr>
              <a:xfrm flipV="1">
                <a:off x="4695623" y="1299523"/>
                <a:ext cx="0" cy="4313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7F02128-5495-4501-4E88-1B5CDEB18140}"/>
                </a:ext>
              </a:extLst>
            </p:cNvPr>
            <p:cNvCxnSpPr/>
            <p:nvPr/>
          </p:nvCxnSpPr>
          <p:spPr>
            <a:xfrm>
              <a:off x="2542075" y="2985516"/>
              <a:ext cx="7114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33C95B-C9B4-106F-64A6-7843A1751620}"/>
                </a:ext>
              </a:extLst>
            </p:cNvPr>
            <p:cNvSpPr txBox="1"/>
            <p:nvPr/>
          </p:nvSpPr>
          <p:spPr>
            <a:xfrm rot="-5400000">
              <a:off x="2204821" y="1235349"/>
              <a:ext cx="18686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Control</a:t>
              </a:r>
              <a:br>
                <a:rPr lang="en-US" sz="2400" dirty="0"/>
              </a:br>
              <a:r>
                <a:rPr lang="en-US" sz="2400" dirty="0"/>
                <a:t>Dependency</a:t>
              </a:r>
              <a:br>
                <a:rPr lang="en-US" sz="2400" dirty="0"/>
              </a:br>
              <a:r>
                <a:rPr lang="en-US" sz="2400" dirty="0"/>
                <a:t>Level 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B84E60-1331-4335-A482-10472360CA84}"/>
                </a:ext>
              </a:extLst>
            </p:cNvPr>
            <p:cNvSpPr txBox="1"/>
            <p:nvPr/>
          </p:nvSpPr>
          <p:spPr>
            <a:xfrm rot="-5400000">
              <a:off x="2201887" y="3533422"/>
              <a:ext cx="18686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Control</a:t>
              </a:r>
              <a:br>
                <a:rPr lang="en-US" sz="2400" dirty="0"/>
              </a:br>
              <a:r>
                <a:rPr lang="en-US" sz="2400" dirty="0"/>
                <a:t>Dependency</a:t>
              </a:r>
              <a:br>
                <a:rPr lang="en-US" sz="2400" dirty="0"/>
              </a:br>
              <a:r>
                <a:rPr lang="en-US" sz="2400" dirty="0"/>
                <a:t>Level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23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5FD1-F598-C76F-EF14-521A2F53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4CBB3-73E8-9758-AFF3-F352BE8CB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Idea:</a:t>
            </a:r>
            <a:r>
              <a:rPr lang="en-US" dirty="0"/>
              <a:t> Associate each vulnerability with patterns of data flow and function invocations (the “</a:t>
            </a:r>
            <a:r>
              <a:rPr lang="en-US" i="1" dirty="0">
                <a:solidFill>
                  <a:srgbClr val="0070C0"/>
                </a:solidFill>
              </a:rPr>
              <a:t>signature</a:t>
            </a:r>
            <a:r>
              <a:rPr lang="en-US" dirty="0"/>
              <a:t>”)</a:t>
            </a:r>
          </a:p>
          <a:p>
            <a:r>
              <a:rPr lang="en-US" dirty="0"/>
              <a:t>E.g.: [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malloc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→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→ dereference] suggests use-after-free</a:t>
            </a:r>
          </a:p>
          <a:p>
            <a:r>
              <a:rPr lang="en-US" dirty="0">
                <a:sym typeface="Wingdings" pitchFamily="2" charset="2"/>
              </a:rPr>
              <a:t>Examples:</a:t>
            </a:r>
          </a:p>
          <a:p>
            <a:pPr lvl="1"/>
            <a:r>
              <a:rPr lang="en-US" dirty="0" err="1">
                <a:sym typeface="Wingdings" pitchFamily="2" charset="2"/>
              </a:rPr>
              <a:t>BinXray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(Xu et al., ISSTA 2020)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MVP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(Xiao et al., USENIX Security 2020)</a:t>
            </a:r>
          </a:p>
          <a:p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Challenge:</a:t>
            </a:r>
          </a:p>
          <a:p>
            <a:pPr lvl="1"/>
            <a:r>
              <a:rPr lang="en-US" dirty="0">
                <a:sym typeface="Wingdings" pitchFamily="2" charset="2"/>
              </a:rPr>
              <a:t>Composing signatures is labor-intensive</a:t>
            </a:r>
          </a:p>
          <a:p>
            <a:pPr lvl="1"/>
            <a:r>
              <a:rPr lang="en-US" dirty="0">
                <a:sym typeface="Wingdings" pitchFamily="2" charset="2"/>
              </a:rPr>
              <a:t>Sensitive to compiler flags, source code changes,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B42FA-33A3-F1FA-4B05-19806DAF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86867-CA37-67C0-5AB5-784EFE9C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3</a:t>
            </a:fld>
            <a:endParaRPr lang="en-US"/>
          </a:p>
        </p:txBody>
      </p:sp>
      <p:grpSp>
        <p:nvGrpSpPr>
          <p:cNvPr id="6" name="Use-after-free">
            <a:extLst>
              <a:ext uri="{FF2B5EF4-FFF2-40B4-BE49-F238E27FC236}">
                <a16:creationId xmlns:a16="http://schemas.microsoft.com/office/drawing/2014/main" id="{C38A5D22-D18E-AC0A-176D-230DF59704E1}"/>
              </a:ext>
            </a:extLst>
          </p:cNvPr>
          <p:cNvGrpSpPr/>
          <p:nvPr/>
        </p:nvGrpSpPr>
        <p:grpSpPr>
          <a:xfrm>
            <a:off x="3584448" y="3653195"/>
            <a:ext cx="5029200" cy="2523768"/>
            <a:chOff x="3049792" y="2708414"/>
            <a:chExt cx="5029200" cy="2523768"/>
          </a:xfrm>
        </p:grpSpPr>
        <p:sp>
          <p:nvSpPr>
            <p:cNvPr id="7" name="Code">
              <a:extLst>
                <a:ext uri="{FF2B5EF4-FFF2-40B4-BE49-F238E27FC236}">
                  <a16:creationId xmlns:a16="http://schemas.microsoft.com/office/drawing/2014/main" id="{DBF23A16-49D2-1EAB-7AE8-98BC779EE0E5}"/>
                </a:ext>
              </a:extLst>
            </p:cNvPr>
            <p:cNvSpPr txBox="1"/>
            <p:nvPr/>
          </p:nvSpPr>
          <p:spPr>
            <a:xfrm>
              <a:off x="3049792" y="3108524"/>
              <a:ext cx="5029200" cy="21236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>
              <a:spAutoFit/>
            </a:bodyPr>
            <a:lstStyle/>
            <a:p>
              <a:r>
                <a:rPr lang="en-US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int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*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ptr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=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int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*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)malloc(</a:t>
              </a:r>
              <a:r>
                <a:rPr lang="en-US" b="1" dirty="0" err="1">
                  <a:solidFill>
                    <a:srgbClr val="008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sizeof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int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));</a:t>
              </a:r>
              <a:b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...</a:t>
              </a:r>
              <a:b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// Uses of *</a:t>
              </a:r>
              <a:r>
                <a:rPr lang="en-US" i="1" dirty="0" err="1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ptr</a:t>
              </a:r>
              <a:br>
                <a:rPr lang="en-US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...</a:t>
              </a:r>
              <a:b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free(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ptr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...</a:t>
              </a:r>
              <a:b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int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=</a:t>
              </a:r>
              <a:r>
                <a:rPr lang="en-US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*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ptr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;</a:t>
              </a:r>
            </a:p>
          </p:txBody>
        </p:sp>
        <p:sp>
          <p:nvSpPr>
            <p:cNvPr id="8" name="Label">
              <a:extLst>
                <a:ext uri="{FF2B5EF4-FFF2-40B4-BE49-F238E27FC236}">
                  <a16:creationId xmlns:a16="http://schemas.microsoft.com/office/drawing/2014/main" id="{A1159F04-507F-AB92-68E2-F39EFAA723A2}"/>
                </a:ext>
              </a:extLst>
            </p:cNvPr>
            <p:cNvSpPr txBox="1"/>
            <p:nvPr/>
          </p:nvSpPr>
          <p:spPr>
            <a:xfrm>
              <a:off x="3375716" y="2708414"/>
              <a:ext cx="4377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Example of use-after-free vulnerability</a:t>
              </a:r>
            </a:p>
          </p:txBody>
        </p:sp>
      </p:grpSp>
      <p:grpSp>
        <p:nvGrpSpPr>
          <p:cNvPr id="17" name="Signature">
            <a:extLst>
              <a:ext uri="{FF2B5EF4-FFF2-40B4-BE49-F238E27FC236}">
                <a16:creationId xmlns:a16="http://schemas.microsoft.com/office/drawing/2014/main" id="{B102C7BB-DF81-28A9-3042-E32216A4A3ED}"/>
              </a:ext>
            </a:extLst>
          </p:cNvPr>
          <p:cNvGrpSpPr/>
          <p:nvPr/>
        </p:nvGrpSpPr>
        <p:grpSpPr>
          <a:xfrm>
            <a:off x="3584448" y="4058245"/>
            <a:ext cx="5029200" cy="2114167"/>
            <a:chOff x="6324600" y="3144460"/>
            <a:chExt cx="5029200" cy="21141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8362A5-0D05-42C7-FFC5-2924482D7149}"/>
                </a:ext>
              </a:extLst>
            </p:cNvPr>
            <p:cNvSpPr/>
            <p:nvPr/>
          </p:nvSpPr>
          <p:spPr>
            <a:xfrm>
              <a:off x="7691718" y="3144460"/>
              <a:ext cx="3662082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353C8A-9CF1-568D-5599-088DD668BA09}"/>
                </a:ext>
              </a:extLst>
            </p:cNvPr>
            <p:cNvSpPr/>
            <p:nvPr/>
          </p:nvSpPr>
          <p:spPr>
            <a:xfrm>
              <a:off x="6324600" y="4243086"/>
              <a:ext cx="1367118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A01EFF-DEEF-056E-7D2F-ADE12B25F445}"/>
                </a:ext>
              </a:extLst>
            </p:cNvPr>
            <p:cNvSpPr/>
            <p:nvPr/>
          </p:nvSpPr>
          <p:spPr>
            <a:xfrm>
              <a:off x="7248593" y="4801427"/>
              <a:ext cx="929282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EE343F3-958C-BE80-B853-68FA36D80DC8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 flipH="1">
              <a:off x="7008159" y="3601660"/>
              <a:ext cx="2514600" cy="6414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4DD6F6E-3DC9-9E09-1F8E-BC6BE5A8A996}"/>
                </a:ext>
              </a:extLst>
            </p:cNvPr>
            <p:cNvCxnSpPr>
              <a:cxnSpLocks/>
              <a:stCxn id="10" idx="2"/>
              <a:endCxn id="11" idx="1"/>
            </p:cNvCxnSpPr>
            <p:nvPr/>
          </p:nvCxnSpPr>
          <p:spPr>
            <a:xfrm>
              <a:off x="7008159" y="4700286"/>
              <a:ext cx="240434" cy="3297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62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F5A42CD-9E06-CAB6-8D7B-F80DEEE3D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8F738-9528-BA69-6DF8-94BA7BF5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F189A-F03D-9DC7-219D-3633F655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30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1B8DBB-FE50-2EE8-750E-2A1CCBFAEBA0}"/>
              </a:ext>
            </a:extLst>
          </p:cNvPr>
          <p:cNvGrpSpPr/>
          <p:nvPr/>
        </p:nvGrpSpPr>
        <p:grpSpPr>
          <a:xfrm>
            <a:off x="2536049" y="355824"/>
            <a:ext cx="7120058" cy="6146352"/>
            <a:chOff x="2536049" y="355824"/>
            <a:chExt cx="7120058" cy="61463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65ECD4-DEDA-2E21-3C92-30C9867BC4F4}"/>
                </a:ext>
              </a:extLst>
            </p:cNvPr>
            <p:cNvGrpSpPr/>
            <p:nvPr/>
          </p:nvGrpSpPr>
          <p:grpSpPr>
            <a:xfrm>
              <a:off x="2538984" y="355824"/>
              <a:ext cx="7114032" cy="2414016"/>
              <a:chOff x="1998187" y="2083248"/>
              <a:chExt cx="7114032" cy="241401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235BEF7-10AF-A7D3-0552-D76C5AF6B79E}"/>
                  </a:ext>
                </a:extLst>
              </p:cNvPr>
              <p:cNvSpPr/>
              <p:nvPr/>
            </p:nvSpPr>
            <p:spPr>
              <a:xfrm>
                <a:off x="1998187" y="2083248"/>
                <a:ext cx="7114032" cy="241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FE1C0CC-012B-F5FD-0045-9AAD409A3827}"/>
                  </a:ext>
                </a:extLst>
              </p:cNvPr>
              <p:cNvGrpSpPr/>
              <p:nvPr/>
            </p:nvGrpSpPr>
            <p:grpSpPr>
              <a:xfrm>
                <a:off x="5795906" y="3061656"/>
                <a:ext cx="3224605" cy="1345752"/>
                <a:chOff x="8132243" y="2880360"/>
                <a:chExt cx="3224605" cy="1345752"/>
              </a:xfrm>
            </p:grpSpPr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C3AF2AB-5D7C-3092-5637-AD3AE760B912}"/>
                    </a:ext>
                  </a:extLst>
                </p:cNvPr>
                <p:cNvSpPr/>
                <p:nvPr/>
              </p:nvSpPr>
              <p:spPr>
                <a:xfrm>
                  <a:off x="8132243" y="3768912"/>
                  <a:ext cx="1371600" cy="457200"/>
                </a:xfrm>
                <a:prstGeom prst="roundRect">
                  <a:avLst/>
                </a:prstGeom>
                <a:solidFill>
                  <a:srgbClr val="F2AA84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reg_0x20, 0</a:t>
                  </a:r>
                </a:p>
              </p:txBody>
            </p:sp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2A12B512-5F43-8CB8-D549-0FABDEB28820}"/>
                    </a:ext>
                  </a:extLst>
                </p:cNvPr>
                <p:cNvSpPr/>
                <p:nvPr/>
              </p:nvSpPr>
              <p:spPr>
                <a:xfrm>
                  <a:off x="9985248" y="2880360"/>
                  <a:ext cx="1371600" cy="457200"/>
                </a:xfrm>
                <a:prstGeom prst="roundRect">
                  <a:avLst/>
                </a:prstGeom>
                <a:solidFill>
                  <a:srgbClr val="F2AA84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INT_SUB0, 0</a:t>
                  </a:r>
                </a:p>
              </p:txBody>
            </p:sp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id="{BBA86D63-1B6B-D9A5-8774-2A9E583D08FB}"/>
                    </a:ext>
                  </a:extLst>
                </p:cNvPr>
                <p:cNvSpPr/>
                <p:nvPr/>
              </p:nvSpPr>
              <p:spPr>
                <a:xfrm>
                  <a:off x="9985248" y="3768912"/>
                  <a:ext cx="1371600" cy="457200"/>
                </a:xfrm>
                <a:prstGeom prst="roundRect">
                  <a:avLst/>
                </a:prstGeom>
                <a:solidFill>
                  <a:srgbClr val="F2AA84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const_0x8, 0</a:t>
                  </a: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570197CC-1718-4902-0F35-6882339C8980}"/>
                    </a:ext>
                  </a:extLst>
                </p:cNvPr>
                <p:cNvCxnSpPr>
                  <a:stCxn id="31" idx="0"/>
                  <a:endCxn id="30" idx="2"/>
                </p:cNvCxnSpPr>
                <p:nvPr/>
              </p:nvCxnSpPr>
              <p:spPr>
                <a:xfrm flipV="1">
                  <a:off x="10671048" y="3337560"/>
                  <a:ext cx="0" cy="4313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1BA95E9A-0778-3759-A64C-EE5491F7FED5}"/>
                    </a:ext>
                  </a:extLst>
                </p:cNvPr>
                <p:cNvCxnSpPr>
                  <a:stCxn id="29" idx="3"/>
                  <a:endCxn id="30" idx="2"/>
                </p:cNvCxnSpPr>
                <p:nvPr/>
              </p:nvCxnSpPr>
              <p:spPr>
                <a:xfrm flipV="1">
                  <a:off x="9503843" y="3337560"/>
                  <a:ext cx="1167205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10BEFB51-1A59-D814-C6D1-8820296E27EA}"/>
                    </a:ext>
                  </a:extLst>
                </p:cNvPr>
                <p:cNvCxnSpPr>
                  <a:stCxn id="30" idx="1"/>
                  <a:endCxn id="29" idx="0"/>
                </p:cNvCxnSpPr>
                <p:nvPr/>
              </p:nvCxnSpPr>
              <p:spPr>
                <a:xfrm flipH="1">
                  <a:off x="8818043" y="3108960"/>
                  <a:ext cx="1167205" cy="659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6B7E87-017E-9176-5A75-B3E3D843A1CE}"/>
                </a:ext>
              </a:extLst>
            </p:cNvPr>
            <p:cNvSpPr/>
            <p:nvPr/>
          </p:nvSpPr>
          <p:spPr>
            <a:xfrm>
              <a:off x="4398175" y="3201192"/>
              <a:ext cx="5248656" cy="33009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9A2913C-65D8-8B4E-3023-98F5277A7B0F}"/>
                </a:ext>
              </a:extLst>
            </p:cNvPr>
            <p:cNvCxnSpPr>
              <a:stCxn id="16" idx="3"/>
              <a:endCxn id="29" idx="2"/>
            </p:cNvCxnSpPr>
            <p:nvPr/>
          </p:nvCxnSpPr>
          <p:spPr>
            <a:xfrm flipV="1">
              <a:off x="5861394" y="2679984"/>
              <a:ext cx="1161109" cy="84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BAFA045-E7BB-D0DA-A034-2E5EDC4AB4A3}"/>
                </a:ext>
              </a:extLst>
            </p:cNvPr>
            <p:cNvCxnSpPr>
              <a:cxnSpLocks/>
              <a:stCxn id="29" idx="1"/>
              <a:endCxn id="16" idx="0"/>
            </p:cNvCxnSpPr>
            <p:nvPr/>
          </p:nvCxnSpPr>
          <p:spPr>
            <a:xfrm flipH="1">
              <a:off x="5175594" y="2451384"/>
              <a:ext cx="1161109" cy="842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06DC25A-A26A-81CF-9F70-8337B6218C8B}"/>
                </a:ext>
              </a:extLst>
            </p:cNvPr>
            <p:cNvCxnSpPr>
              <a:cxnSpLocks/>
              <a:stCxn id="29" idx="2"/>
              <a:endCxn id="14" idx="0"/>
            </p:cNvCxnSpPr>
            <p:nvPr/>
          </p:nvCxnSpPr>
          <p:spPr>
            <a:xfrm>
              <a:off x="7022503" y="2679984"/>
              <a:ext cx="1846909" cy="6172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C423CF6-4C7C-BA84-F422-93BDC80FB74B}"/>
                </a:ext>
              </a:extLst>
            </p:cNvPr>
            <p:cNvCxnSpPr>
              <a:cxnSpLocks/>
              <a:stCxn id="29" idx="2"/>
              <a:endCxn id="19" idx="0"/>
            </p:cNvCxnSpPr>
            <p:nvPr/>
          </p:nvCxnSpPr>
          <p:spPr>
            <a:xfrm>
              <a:off x="7022503" y="2679984"/>
              <a:ext cx="1846909" cy="2387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CCC8E7B-F6B6-A494-28C7-AA87D702434C}"/>
                </a:ext>
              </a:extLst>
            </p:cNvPr>
            <p:cNvGrpSpPr/>
            <p:nvPr/>
          </p:nvGrpSpPr>
          <p:grpSpPr>
            <a:xfrm>
              <a:off x="4489794" y="3294036"/>
              <a:ext cx="5065418" cy="3115296"/>
              <a:chOff x="4009823" y="842323"/>
              <a:chExt cx="5065418" cy="3115296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00D038A-AB46-A9D5-FC55-C19221B6A5C8}"/>
                  </a:ext>
                </a:extLst>
              </p:cNvPr>
              <p:cNvSpPr/>
              <p:nvPr/>
            </p:nvSpPr>
            <p:spPr>
              <a:xfrm>
                <a:off x="7703641" y="845550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INT_LESS, 1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68D729E8-8685-313F-BEF0-05833A8A0739}"/>
                  </a:ext>
                </a:extLst>
              </p:cNvPr>
              <p:cNvSpPr/>
              <p:nvPr/>
            </p:nvSpPr>
            <p:spPr>
              <a:xfrm>
                <a:off x="7703641" y="1730875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const_0x10_0, 1</a:t>
                </a: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FD3BF307-C9A7-3B88-A75C-54916E86E71A}"/>
                  </a:ext>
                </a:extLst>
              </p:cNvPr>
              <p:cNvSpPr/>
              <p:nvPr/>
            </p:nvSpPr>
            <p:spPr>
              <a:xfrm>
                <a:off x="4009823" y="842323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INT_SUB, 1</a:t>
                </a: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5C4A735F-D372-0D9A-EA43-CCD850CF4F84}"/>
                  </a:ext>
                </a:extLst>
              </p:cNvPr>
              <p:cNvSpPr/>
              <p:nvPr/>
            </p:nvSpPr>
            <p:spPr>
              <a:xfrm>
                <a:off x="4009823" y="1730875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const_0x10_2, 1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CC3250F-5133-0622-90F3-E554941EB533}"/>
                  </a:ext>
                </a:extLst>
              </p:cNvPr>
              <p:cNvSpPr/>
              <p:nvPr/>
            </p:nvSpPr>
            <p:spPr>
              <a:xfrm>
                <a:off x="5856732" y="1730875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reg_0x200, 1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F4C8B98-41AE-3E7E-E845-75EAE2E94CA4}"/>
                  </a:ext>
                </a:extLst>
              </p:cNvPr>
              <p:cNvSpPr/>
              <p:nvPr/>
            </p:nvSpPr>
            <p:spPr>
              <a:xfrm>
                <a:off x="7703641" y="2616200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INT_SBORROW, 1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AB067D0-12F6-6702-F3F2-5533B3BE6EBF}"/>
                  </a:ext>
                </a:extLst>
              </p:cNvPr>
              <p:cNvSpPr/>
              <p:nvPr/>
            </p:nvSpPr>
            <p:spPr>
              <a:xfrm>
                <a:off x="7703641" y="3500419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const_0x10_1, 1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1B3AA4A0-4EBF-78A3-C7B8-649F6AD5A69F}"/>
                  </a:ext>
                </a:extLst>
              </p:cNvPr>
              <p:cNvSpPr/>
              <p:nvPr/>
            </p:nvSpPr>
            <p:spPr>
              <a:xfrm>
                <a:off x="5856732" y="3499313"/>
                <a:ext cx="1371600" cy="457200"/>
              </a:xfrm>
              <a:prstGeom prst="roundRect">
                <a:avLst/>
              </a:prstGeom>
              <a:solidFill>
                <a:srgbClr val="F2AA84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reg_0x20b, 1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872EAAF-1CA3-2A81-D814-3B2CA9B25D49}"/>
                  </a:ext>
                </a:extLst>
              </p:cNvPr>
              <p:cNvCxnSpPr>
                <a:stCxn id="20" idx="0"/>
                <a:endCxn id="19" idx="2"/>
              </p:cNvCxnSpPr>
              <p:nvPr/>
            </p:nvCxnSpPr>
            <p:spPr>
              <a:xfrm flipV="1">
                <a:off x="8389441" y="3073400"/>
                <a:ext cx="0" cy="4270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264E6DB7-8E5C-AF83-1A40-0610C9558F80}"/>
                  </a:ext>
                </a:extLst>
              </p:cNvPr>
              <p:cNvCxnSpPr>
                <a:cxnSpLocks/>
                <a:stCxn id="19" idx="1"/>
                <a:endCxn id="21" idx="0"/>
              </p:cNvCxnSpPr>
              <p:nvPr/>
            </p:nvCxnSpPr>
            <p:spPr>
              <a:xfrm flipH="1">
                <a:off x="6542532" y="2844800"/>
                <a:ext cx="1161109" cy="6545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9CEB949-15BE-FA46-B4F9-5F0C8126508A}"/>
                  </a:ext>
                </a:extLst>
              </p:cNvPr>
              <p:cNvCxnSpPr>
                <a:stCxn id="15" idx="0"/>
                <a:endCxn id="14" idx="2"/>
              </p:cNvCxnSpPr>
              <p:nvPr/>
            </p:nvCxnSpPr>
            <p:spPr>
              <a:xfrm flipV="1">
                <a:off x="8389441" y="1302750"/>
                <a:ext cx="0" cy="4281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B788CB9-4720-E18F-9103-AF99031557D1}"/>
                  </a:ext>
                </a:extLst>
              </p:cNvPr>
              <p:cNvCxnSpPr>
                <a:stCxn id="14" idx="1"/>
                <a:endCxn id="18" idx="0"/>
              </p:cNvCxnSpPr>
              <p:nvPr/>
            </p:nvCxnSpPr>
            <p:spPr>
              <a:xfrm flipH="1">
                <a:off x="6542532" y="1074150"/>
                <a:ext cx="1161109" cy="6567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2E49C5F-3379-7110-ECBE-782BE6CF7854}"/>
                  </a:ext>
                </a:extLst>
              </p:cNvPr>
              <p:cNvCxnSpPr>
                <a:stCxn id="17" idx="0"/>
                <a:endCxn id="16" idx="2"/>
              </p:cNvCxnSpPr>
              <p:nvPr/>
            </p:nvCxnSpPr>
            <p:spPr>
              <a:xfrm flipV="1">
                <a:off x="4695623" y="1299523"/>
                <a:ext cx="0" cy="4313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F07E3B0-41EA-13F7-37F2-24E1269FF954}"/>
                </a:ext>
              </a:extLst>
            </p:cNvPr>
            <p:cNvCxnSpPr/>
            <p:nvPr/>
          </p:nvCxnSpPr>
          <p:spPr>
            <a:xfrm>
              <a:off x="2542075" y="2985516"/>
              <a:ext cx="7114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0A882-F408-6A1E-8D35-9C1ED7600E02}"/>
                </a:ext>
              </a:extLst>
            </p:cNvPr>
            <p:cNvSpPr txBox="1"/>
            <p:nvPr/>
          </p:nvSpPr>
          <p:spPr>
            <a:xfrm rot="-5400000">
              <a:off x="2204821" y="1235349"/>
              <a:ext cx="18686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Control</a:t>
              </a:r>
              <a:br>
                <a:rPr lang="en-US" sz="2400" dirty="0"/>
              </a:br>
              <a:r>
                <a:rPr lang="en-US" sz="2400" dirty="0"/>
                <a:t>Dependency</a:t>
              </a:r>
              <a:br>
                <a:rPr lang="en-US" sz="2400" dirty="0"/>
              </a:br>
              <a:r>
                <a:rPr lang="en-US" sz="2400" dirty="0"/>
                <a:t>Level 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3944A2-23BA-61CD-B355-EB61E819685F}"/>
                </a:ext>
              </a:extLst>
            </p:cNvPr>
            <p:cNvSpPr txBox="1"/>
            <p:nvPr/>
          </p:nvSpPr>
          <p:spPr>
            <a:xfrm rot="-5400000">
              <a:off x="2201887" y="3533422"/>
              <a:ext cx="18686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Control</a:t>
              </a:r>
              <a:br>
                <a:rPr lang="en-US" sz="2400" dirty="0"/>
              </a:br>
              <a:r>
                <a:rPr lang="en-US" sz="2400" dirty="0"/>
                <a:t>Dependency</a:t>
              </a:r>
              <a:br>
                <a:rPr lang="en-US" sz="2400" dirty="0"/>
              </a:br>
              <a:r>
                <a:rPr lang="en-US" sz="2400" dirty="0"/>
                <a:t>Level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06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94805-E103-987A-3B3B-B21F2628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8FD99-BE51-8F28-35F0-84489AF3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31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3438C6-4C5A-51DB-11C2-BA3B917EA02A}"/>
              </a:ext>
            </a:extLst>
          </p:cNvPr>
          <p:cNvGrpSpPr/>
          <p:nvPr/>
        </p:nvGrpSpPr>
        <p:grpSpPr>
          <a:xfrm>
            <a:off x="6556248" y="3300984"/>
            <a:ext cx="4800600" cy="2851815"/>
            <a:chOff x="1226372" y="2416027"/>
            <a:chExt cx="4800600" cy="28518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C3DE44-EA55-D6E6-85A7-F02EECB99798}"/>
                </a:ext>
              </a:extLst>
            </p:cNvPr>
            <p:cNvSpPr txBox="1"/>
            <p:nvPr/>
          </p:nvSpPr>
          <p:spPr>
            <a:xfrm>
              <a:off x="1226372" y="3852070"/>
              <a:ext cx="4800600" cy="141577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 anchor="ctr">
              <a:spAutoFit/>
            </a:bodyPr>
            <a:lstStyle/>
            <a:p>
              <a:r>
                <a:rPr lang="en-US" sz="800" b="1" u="sng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0x200, 1) INT_LESS    (register, 0x20, 8), (const, 0x10,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0x20b, 1) INT_SBORROW (register, 0x20, 8), (const, 0x10,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0x20, 8)  INT_SUB     (register, 0x20, 8), (const, 0x10,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0x207, 1) INT_SLESS   (register, 0x20, 8), (const, 0x0,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0x206, 1) INT_EQUAL   (register, 0x20, 8), (const, 0x0,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0x101279:(unique, 0x12c00, 8) INT_AND     (register, 0x20, 8), (const, 0xff,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0x12c80,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POPCOUNT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(unique, 0x12c00,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0x12d00,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(unique, 0x12c80, 1), (const, 0x1,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0x202,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(unique, 0x12d00, 1), (const, 0x0, 1)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0x101280: --- CALL (ram, 0x101030, 8), (register, 0x20, 8)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F5F457-8655-138B-CFA7-85C70340CF76}"/>
                </a:ext>
              </a:extLst>
            </p:cNvPr>
            <p:cNvSpPr txBox="1"/>
            <p:nvPr/>
          </p:nvSpPr>
          <p:spPr>
            <a:xfrm>
              <a:off x="1226372" y="2416027"/>
              <a:ext cx="4800600" cy="8002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0xe780,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(register, 0x28,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0x101275:(register, 0x20, 8) INT_SUB (register, 0x20, 8), (const, 0x8, 8)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 --- STORE (const, 0x1b1, 4), (register, 0x20, 8), (unique, 0xe780,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0x20a,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(const, 0x0, 1)</a:t>
              </a:r>
            </a:p>
            <a:p>
              <a:r>
                <a:rPr lang="en-US" sz="800" b="1" dirty="0">
                  <a:solidFill>
                    <a:schemeClr val="accent5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0x101276:(register, 0x28, 8)  COPY   (register, 0x20, 8)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AC2F486-1363-A2C5-FC8F-FC0959B485B1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>
              <a:off x="3626672" y="3216246"/>
              <a:ext cx="0" cy="635824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7C75AE-294F-8E66-B260-F538787E3949}"/>
              </a:ext>
            </a:extLst>
          </p:cNvPr>
          <p:cNvGrpSpPr/>
          <p:nvPr/>
        </p:nvGrpSpPr>
        <p:grpSpPr>
          <a:xfrm>
            <a:off x="835153" y="3300984"/>
            <a:ext cx="4800600" cy="2851815"/>
            <a:chOff x="1226372" y="2416027"/>
            <a:chExt cx="4800600" cy="28518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DB242B-B839-0B76-247C-E6A19BA6628D}"/>
                </a:ext>
              </a:extLst>
            </p:cNvPr>
            <p:cNvSpPr txBox="1"/>
            <p:nvPr/>
          </p:nvSpPr>
          <p:spPr>
            <a:xfrm>
              <a:off x="1226372" y="3852070"/>
              <a:ext cx="4800600" cy="141577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 anchor="ctr">
              <a:spAutoFit/>
            </a:bodyPr>
            <a:lstStyle/>
            <a:p>
              <a:r>
                <a:rPr lang="en-US" sz="800" b="1" u="sng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0x101279:(register, 0x200, 1) INT_LESS   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0x20b,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INT_SBORROW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0x20, 8) 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INT_SUB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(register, 0x20, 8), (const, 0x10,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0x207,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INT_SLESS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8), (const, 0x0,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0x206,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8), (const, 0x0,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0x12c00,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(register, 0x20, 8), (const, 0xff,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0x12c80,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POPCOUNT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(unique, 0x12c00,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0x12d00,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INT_AND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 (unique, 0x12c80, 1), (const, 0x1,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0x101279: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0x202,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INT_EQUAL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(unique, 0x12d00, 1), (const, 0x0,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0x101280: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---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CALL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(ram, 0x101030, 8), (register, 0x20, 8)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622537-D3F1-472C-8C4D-BD2D260B2CB8}"/>
                </a:ext>
              </a:extLst>
            </p:cNvPr>
            <p:cNvSpPr txBox="1"/>
            <p:nvPr/>
          </p:nvSpPr>
          <p:spPr>
            <a:xfrm>
              <a:off x="1226372" y="2416027"/>
              <a:ext cx="4800600" cy="8002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(unique, 0xe780,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 (register, 0x28,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0x20, 8)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INT_SUB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(register, 0x20, 8), (const, 0x8,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---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STORE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(const, 0x1b1, 4), (register, 0x20, 8), (unique, 0xe780, 8)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0x101275: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0x20a, 1)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(const, 0x0, 1)</a:t>
              </a:r>
            </a:p>
            <a:p>
              <a:r>
                <a:rPr 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0x101276: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(register, 0x28, 8)  </a:t>
              </a:r>
              <a:r>
                <a:rPr lang="en-US" sz="800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COPY</a:t>
              </a:r>
              <a:r>
                <a:rPr lang="en-US" sz="800" dirty="0">
                  <a:latin typeface="Consolas" panose="020B0609020204030204" pitchFamily="49" charset="0"/>
                  <a:cs typeface="Consolas" panose="020B0609020204030204" pitchFamily="49" charset="0"/>
                </a:rPr>
                <a:t>   (register, 0x20, 8)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83630B8-2521-7A2D-9CAD-4F505B057812}"/>
                </a:ext>
              </a:extLst>
            </p:cNvPr>
            <p:cNvCxnSpPr>
              <a:cxnSpLocks/>
              <a:stCxn id="20" idx="2"/>
              <a:endCxn id="19" idx="0"/>
            </p:cNvCxnSpPr>
            <p:nvPr/>
          </p:nvCxnSpPr>
          <p:spPr>
            <a:xfrm>
              <a:off x="3626672" y="3216246"/>
              <a:ext cx="0" cy="635824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0912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8E05B-82B4-ACC6-A3EE-6B5F73BA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BD1ED-88D9-32C8-8E91-95286531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32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B856EF-4DB5-F21E-F440-49AAAB454CBD}"/>
              </a:ext>
            </a:extLst>
          </p:cNvPr>
          <p:cNvGrpSpPr/>
          <p:nvPr/>
        </p:nvGrpSpPr>
        <p:grpSpPr>
          <a:xfrm>
            <a:off x="6791253" y="854929"/>
            <a:ext cx="907995" cy="595000"/>
            <a:chOff x="5473740" y="2118732"/>
            <a:chExt cx="1395411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C13EF4-1C7B-763E-69D7-87EEB7618FFB}"/>
                </a:ext>
              </a:extLst>
            </p:cNvPr>
            <p:cNvSpPr/>
            <p:nvPr/>
          </p:nvSpPr>
          <p:spPr>
            <a:xfrm>
              <a:off x="5954751" y="2118732"/>
              <a:ext cx="914400" cy="914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9D8773-3B7A-0CB1-98E0-657A07C527F9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473740" y="2187312"/>
              <a:ext cx="777240" cy="7772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B4887A-A122-3B9C-7F4B-A2E787108C8E}"/>
              </a:ext>
            </a:extLst>
          </p:cNvPr>
          <p:cNvGrpSpPr/>
          <p:nvPr/>
        </p:nvGrpSpPr>
        <p:grpSpPr>
          <a:xfrm>
            <a:off x="841248" y="1734066"/>
            <a:ext cx="952001" cy="1591626"/>
            <a:chOff x="5381243" y="2811780"/>
            <a:chExt cx="1463040" cy="2446020"/>
          </a:xfrm>
        </p:grpSpPr>
        <p:grpSp>
          <p:nvGrpSpPr>
            <p:cNvPr id="16" name="IUHighlight">
              <a:extLst>
                <a:ext uri="{FF2B5EF4-FFF2-40B4-BE49-F238E27FC236}">
                  <a16:creationId xmlns:a16="http://schemas.microsoft.com/office/drawing/2014/main" id="{3E65FDC8-496B-6326-7845-4CAEEEB56D9A}"/>
                </a:ext>
              </a:extLst>
            </p:cNvPr>
            <p:cNvGrpSpPr/>
            <p:nvPr/>
          </p:nvGrpSpPr>
          <p:grpSpPr>
            <a:xfrm>
              <a:off x="5495543" y="2811780"/>
              <a:ext cx="1234440" cy="1234440"/>
              <a:chOff x="5492984" y="2811780"/>
              <a:chExt cx="1234440" cy="1234440"/>
            </a:xfrm>
          </p:grpSpPr>
          <p:sp>
            <p:nvSpPr>
              <p:cNvPr id="15" name="Union">
                <a:extLst>
                  <a:ext uri="{FF2B5EF4-FFF2-40B4-BE49-F238E27FC236}">
                    <a16:creationId xmlns:a16="http://schemas.microsoft.com/office/drawing/2014/main" id="{08F81524-3DAA-B303-8623-F74CC30E180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492984" y="2811780"/>
                <a:ext cx="1234440" cy="1234440"/>
              </a:xfrm>
              <a:custGeom>
                <a:avLst/>
                <a:gdLst>
                  <a:gd name="connsiteX0" fmla="*/ 0 w 1234440"/>
                  <a:gd name="connsiteY0" fmla="*/ 457200 h 1234440"/>
                  <a:gd name="connsiteX1" fmla="*/ 320039 w 1234440"/>
                  <a:gd name="connsiteY1" fmla="*/ 457200 h 1234440"/>
                  <a:gd name="connsiteX2" fmla="*/ 328409 w 1234440"/>
                  <a:gd name="connsiteY2" fmla="*/ 369878 h 1234440"/>
                  <a:gd name="connsiteX3" fmla="*/ 453950 w 1234440"/>
                  <a:gd name="connsiteY3" fmla="*/ 133911 h 1234440"/>
                  <a:gd name="connsiteX4" fmla="*/ 1100529 w 1234440"/>
                  <a:gd name="connsiteY4" fmla="*/ 133911 h 1234440"/>
                  <a:gd name="connsiteX5" fmla="*/ 1100529 w 1234440"/>
                  <a:gd name="connsiteY5" fmla="*/ 780490 h 1234440"/>
                  <a:gd name="connsiteX6" fmla="*/ 864562 w 1234440"/>
                  <a:gd name="connsiteY6" fmla="*/ 906031 h 1234440"/>
                  <a:gd name="connsiteX7" fmla="*/ 777240 w 1234440"/>
                  <a:gd name="connsiteY7" fmla="*/ 914401 h 1234440"/>
                  <a:gd name="connsiteX8" fmla="*/ 777240 w 1234440"/>
                  <a:gd name="connsiteY8" fmla="*/ 1234440 h 1234440"/>
                  <a:gd name="connsiteX9" fmla="*/ 0 w 1234440"/>
                  <a:gd name="connsiteY9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4440" h="1234440">
                    <a:moveTo>
                      <a:pt x="0" y="457200"/>
                    </a:moveTo>
                    <a:lnTo>
                      <a:pt x="320039" y="457200"/>
                    </a:lnTo>
                    <a:lnTo>
                      <a:pt x="328409" y="369878"/>
                    </a:lnTo>
                    <a:cubicBezTo>
                      <a:pt x="345148" y="283422"/>
                      <a:pt x="386995" y="200867"/>
                      <a:pt x="453950" y="133911"/>
                    </a:cubicBezTo>
                    <a:cubicBezTo>
                      <a:pt x="632498" y="-44637"/>
                      <a:pt x="921981" y="-44637"/>
                      <a:pt x="1100529" y="133911"/>
                    </a:cubicBezTo>
                    <a:cubicBezTo>
                      <a:pt x="1279077" y="312459"/>
                      <a:pt x="1279077" y="601942"/>
                      <a:pt x="1100529" y="780490"/>
                    </a:cubicBezTo>
                    <a:cubicBezTo>
                      <a:pt x="1033573" y="847445"/>
                      <a:pt x="951018" y="889292"/>
                      <a:pt x="864562" y="906031"/>
                    </a:cubicBezTo>
                    <a:lnTo>
                      <a:pt x="777240" y="914401"/>
                    </a:lnTo>
                    <a:lnTo>
                      <a:pt x="777240" y="123444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Intersection">
                <a:extLst>
                  <a:ext uri="{FF2B5EF4-FFF2-40B4-BE49-F238E27FC236}">
                    <a16:creationId xmlns:a16="http://schemas.microsoft.com/office/drawing/2014/main" id="{70A82AD8-9C53-2564-661B-309B5A65902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781282" y="3200401"/>
                <a:ext cx="457201" cy="457201"/>
              </a:xfrm>
              <a:custGeom>
                <a:avLst/>
                <a:gdLst>
                  <a:gd name="connsiteX0" fmla="*/ 0 w 457201"/>
                  <a:gd name="connsiteY0" fmla="*/ 0 h 457201"/>
                  <a:gd name="connsiteX1" fmla="*/ 457201 w 457201"/>
                  <a:gd name="connsiteY1" fmla="*/ 0 h 457201"/>
                  <a:gd name="connsiteX2" fmla="*/ 457201 w 457201"/>
                  <a:gd name="connsiteY2" fmla="*/ 457201 h 457201"/>
                  <a:gd name="connsiteX3" fmla="*/ 457201 w 457201"/>
                  <a:gd name="connsiteY3" fmla="*/ 457201 h 457201"/>
                  <a:gd name="connsiteX4" fmla="*/ 133911 w 457201"/>
                  <a:gd name="connsiteY4" fmla="*/ 323290 h 457201"/>
                  <a:gd name="connsiteX5" fmla="*/ 0 w 457201"/>
                  <a:gd name="connsiteY5" fmla="*/ 1 h 45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1" h="457201">
                    <a:moveTo>
                      <a:pt x="0" y="0"/>
                    </a:moveTo>
                    <a:lnTo>
                      <a:pt x="457201" y="0"/>
                    </a:lnTo>
                    <a:lnTo>
                      <a:pt x="457201" y="457201"/>
                    </a:lnTo>
                    <a:lnTo>
                      <a:pt x="457201" y="457201"/>
                    </a:lnTo>
                    <a:cubicBezTo>
                      <a:pt x="340193" y="457201"/>
                      <a:pt x="223185" y="412564"/>
                      <a:pt x="133911" y="323290"/>
                    </a:cubicBezTo>
                    <a:cubicBezTo>
                      <a:pt x="44637" y="234016"/>
                      <a:pt x="0" y="117008"/>
                      <a:pt x="0" y="1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" name="Division">
              <a:extLst>
                <a:ext uri="{FF2B5EF4-FFF2-40B4-BE49-F238E27FC236}">
                  <a16:creationId xmlns:a16="http://schemas.microsoft.com/office/drawing/2014/main" id="{62F764A7-1AEA-DD6A-91D6-23AE0CBF66CD}"/>
                </a:ext>
              </a:extLst>
            </p:cNvPr>
            <p:cNvCxnSpPr>
              <a:cxnSpLocks/>
            </p:cNvCxnSpPr>
            <p:nvPr/>
          </p:nvCxnSpPr>
          <p:spPr>
            <a:xfrm>
              <a:off x="5381243" y="4127904"/>
              <a:ext cx="1463040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VS">
              <a:extLst>
                <a:ext uri="{FF2B5EF4-FFF2-40B4-BE49-F238E27FC236}">
                  <a16:creationId xmlns:a16="http://schemas.microsoft.com/office/drawing/2014/main" id="{CFAF8B82-E579-CF18-EA47-C6F9E0B533DE}"/>
                </a:ext>
              </a:extLst>
            </p:cNvPr>
            <p:cNvGrpSpPr/>
            <p:nvPr/>
          </p:nvGrpSpPr>
          <p:grpSpPr>
            <a:xfrm>
              <a:off x="5415058" y="4343400"/>
              <a:ext cx="1395411" cy="914400"/>
              <a:chOff x="5473740" y="2118732"/>
              <a:chExt cx="1395411" cy="914400"/>
            </a:xfrm>
          </p:grpSpPr>
          <p:sp>
            <p:nvSpPr>
              <p:cNvPr id="18" name="V">
                <a:extLst>
                  <a:ext uri="{FF2B5EF4-FFF2-40B4-BE49-F238E27FC236}">
                    <a16:creationId xmlns:a16="http://schemas.microsoft.com/office/drawing/2014/main" id="{8DC3667B-747D-9837-FBAA-6326DC4E72A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473740" y="2187312"/>
                <a:ext cx="777240" cy="7772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">
                <a:extLst>
                  <a:ext uri="{FF2B5EF4-FFF2-40B4-BE49-F238E27FC236}">
                    <a16:creationId xmlns:a16="http://schemas.microsoft.com/office/drawing/2014/main" id="{0040EAF0-3B65-42D2-87DC-C52308B7941E}"/>
                  </a:ext>
                </a:extLst>
              </p:cNvPr>
              <p:cNvSpPr/>
              <p:nvPr/>
            </p:nvSpPr>
            <p:spPr>
              <a:xfrm>
                <a:off x="5954751" y="2118732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056169-C493-C099-6F14-CF58D6B3A387}"/>
              </a:ext>
            </a:extLst>
          </p:cNvPr>
          <p:cNvGrpSpPr/>
          <p:nvPr/>
        </p:nvGrpSpPr>
        <p:grpSpPr>
          <a:xfrm>
            <a:off x="2626250" y="1734066"/>
            <a:ext cx="952001" cy="1547001"/>
            <a:chOff x="5381243" y="2811780"/>
            <a:chExt cx="1463040" cy="2377440"/>
          </a:xfrm>
        </p:grpSpPr>
        <p:grpSp>
          <p:nvGrpSpPr>
            <p:cNvPr id="25" name="IUHighlight">
              <a:extLst>
                <a:ext uri="{FF2B5EF4-FFF2-40B4-BE49-F238E27FC236}">
                  <a16:creationId xmlns:a16="http://schemas.microsoft.com/office/drawing/2014/main" id="{C335CB1A-0414-7471-7E8A-855579625BF1}"/>
                </a:ext>
              </a:extLst>
            </p:cNvPr>
            <p:cNvGrpSpPr/>
            <p:nvPr/>
          </p:nvGrpSpPr>
          <p:grpSpPr>
            <a:xfrm>
              <a:off x="5495543" y="2811780"/>
              <a:ext cx="1234440" cy="1234440"/>
              <a:chOff x="5492984" y="2811780"/>
              <a:chExt cx="1234440" cy="1234440"/>
            </a:xfrm>
          </p:grpSpPr>
          <p:sp>
            <p:nvSpPr>
              <p:cNvPr id="30" name="Union">
                <a:extLst>
                  <a:ext uri="{FF2B5EF4-FFF2-40B4-BE49-F238E27FC236}">
                    <a16:creationId xmlns:a16="http://schemas.microsoft.com/office/drawing/2014/main" id="{EEFEADA1-9EE6-586D-1F9F-65C57ED6BE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492984" y="2811780"/>
                <a:ext cx="1234440" cy="1234440"/>
              </a:xfrm>
              <a:custGeom>
                <a:avLst/>
                <a:gdLst>
                  <a:gd name="connsiteX0" fmla="*/ 0 w 1234440"/>
                  <a:gd name="connsiteY0" fmla="*/ 457200 h 1234440"/>
                  <a:gd name="connsiteX1" fmla="*/ 320039 w 1234440"/>
                  <a:gd name="connsiteY1" fmla="*/ 457200 h 1234440"/>
                  <a:gd name="connsiteX2" fmla="*/ 328409 w 1234440"/>
                  <a:gd name="connsiteY2" fmla="*/ 369878 h 1234440"/>
                  <a:gd name="connsiteX3" fmla="*/ 453950 w 1234440"/>
                  <a:gd name="connsiteY3" fmla="*/ 133911 h 1234440"/>
                  <a:gd name="connsiteX4" fmla="*/ 1100529 w 1234440"/>
                  <a:gd name="connsiteY4" fmla="*/ 133911 h 1234440"/>
                  <a:gd name="connsiteX5" fmla="*/ 1100529 w 1234440"/>
                  <a:gd name="connsiteY5" fmla="*/ 780490 h 1234440"/>
                  <a:gd name="connsiteX6" fmla="*/ 864562 w 1234440"/>
                  <a:gd name="connsiteY6" fmla="*/ 906031 h 1234440"/>
                  <a:gd name="connsiteX7" fmla="*/ 777240 w 1234440"/>
                  <a:gd name="connsiteY7" fmla="*/ 914401 h 1234440"/>
                  <a:gd name="connsiteX8" fmla="*/ 777240 w 1234440"/>
                  <a:gd name="connsiteY8" fmla="*/ 1234440 h 1234440"/>
                  <a:gd name="connsiteX9" fmla="*/ 0 w 1234440"/>
                  <a:gd name="connsiteY9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4440" h="1234440">
                    <a:moveTo>
                      <a:pt x="0" y="457200"/>
                    </a:moveTo>
                    <a:lnTo>
                      <a:pt x="320039" y="457200"/>
                    </a:lnTo>
                    <a:lnTo>
                      <a:pt x="328409" y="369878"/>
                    </a:lnTo>
                    <a:cubicBezTo>
                      <a:pt x="345148" y="283422"/>
                      <a:pt x="386995" y="200867"/>
                      <a:pt x="453950" y="133911"/>
                    </a:cubicBezTo>
                    <a:cubicBezTo>
                      <a:pt x="632498" y="-44637"/>
                      <a:pt x="921981" y="-44637"/>
                      <a:pt x="1100529" y="133911"/>
                    </a:cubicBezTo>
                    <a:cubicBezTo>
                      <a:pt x="1279077" y="312459"/>
                      <a:pt x="1279077" y="601942"/>
                      <a:pt x="1100529" y="780490"/>
                    </a:cubicBezTo>
                    <a:cubicBezTo>
                      <a:pt x="1033573" y="847445"/>
                      <a:pt x="951018" y="889292"/>
                      <a:pt x="864562" y="906031"/>
                    </a:cubicBezTo>
                    <a:lnTo>
                      <a:pt x="777240" y="914401"/>
                    </a:lnTo>
                    <a:lnTo>
                      <a:pt x="777240" y="123444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Intersection">
                <a:extLst>
                  <a:ext uri="{FF2B5EF4-FFF2-40B4-BE49-F238E27FC236}">
                    <a16:creationId xmlns:a16="http://schemas.microsoft.com/office/drawing/2014/main" id="{3E9B42C2-D68B-6135-43CE-1CEA586E30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781282" y="3200401"/>
                <a:ext cx="457201" cy="457201"/>
              </a:xfrm>
              <a:custGeom>
                <a:avLst/>
                <a:gdLst>
                  <a:gd name="connsiteX0" fmla="*/ 0 w 457201"/>
                  <a:gd name="connsiteY0" fmla="*/ 0 h 457201"/>
                  <a:gd name="connsiteX1" fmla="*/ 457201 w 457201"/>
                  <a:gd name="connsiteY1" fmla="*/ 0 h 457201"/>
                  <a:gd name="connsiteX2" fmla="*/ 457201 w 457201"/>
                  <a:gd name="connsiteY2" fmla="*/ 457201 h 457201"/>
                  <a:gd name="connsiteX3" fmla="*/ 457201 w 457201"/>
                  <a:gd name="connsiteY3" fmla="*/ 457201 h 457201"/>
                  <a:gd name="connsiteX4" fmla="*/ 133911 w 457201"/>
                  <a:gd name="connsiteY4" fmla="*/ 323290 h 457201"/>
                  <a:gd name="connsiteX5" fmla="*/ 0 w 457201"/>
                  <a:gd name="connsiteY5" fmla="*/ 1 h 45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1" h="457201">
                    <a:moveTo>
                      <a:pt x="0" y="0"/>
                    </a:moveTo>
                    <a:lnTo>
                      <a:pt x="457201" y="0"/>
                    </a:lnTo>
                    <a:lnTo>
                      <a:pt x="457201" y="457201"/>
                    </a:lnTo>
                    <a:lnTo>
                      <a:pt x="457201" y="457201"/>
                    </a:lnTo>
                    <a:cubicBezTo>
                      <a:pt x="340193" y="457201"/>
                      <a:pt x="223185" y="412564"/>
                      <a:pt x="133911" y="323290"/>
                    </a:cubicBezTo>
                    <a:cubicBezTo>
                      <a:pt x="44637" y="234016"/>
                      <a:pt x="0" y="117008"/>
                      <a:pt x="0" y="1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Division">
              <a:extLst>
                <a:ext uri="{FF2B5EF4-FFF2-40B4-BE49-F238E27FC236}">
                  <a16:creationId xmlns:a16="http://schemas.microsoft.com/office/drawing/2014/main" id="{F9B89168-217F-A214-3A92-C58350029071}"/>
                </a:ext>
              </a:extLst>
            </p:cNvPr>
            <p:cNvCxnSpPr>
              <a:cxnSpLocks/>
            </p:cNvCxnSpPr>
            <p:nvPr/>
          </p:nvCxnSpPr>
          <p:spPr>
            <a:xfrm>
              <a:off x="5381243" y="4127904"/>
              <a:ext cx="1463040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V">
              <a:extLst>
                <a:ext uri="{FF2B5EF4-FFF2-40B4-BE49-F238E27FC236}">
                  <a16:creationId xmlns:a16="http://schemas.microsoft.com/office/drawing/2014/main" id="{FC13E35E-01F0-95B2-34DE-3BEF131698A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415058" y="4411980"/>
              <a:ext cx="777240" cy="7772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CFCC93-820E-A790-D649-DCC807A4DB5C}"/>
              </a:ext>
            </a:extLst>
          </p:cNvPr>
          <p:cNvGrpSpPr/>
          <p:nvPr/>
        </p:nvGrpSpPr>
        <p:grpSpPr>
          <a:xfrm>
            <a:off x="4328510" y="1734066"/>
            <a:ext cx="952001" cy="1591626"/>
            <a:chOff x="5381243" y="2811780"/>
            <a:chExt cx="1463040" cy="2446020"/>
          </a:xfrm>
        </p:grpSpPr>
        <p:grpSp>
          <p:nvGrpSpPr>
            <p:cNvPr id="33" name="IUHighlight">
              <a:extLst>
                <a:ext uri="{FF2B5EF4-FFF2-40B4-BE49-F238E27FC236}">
                  <a16:creationId xmlns:a16="http://schemas.microsoft.com/office/drawing/2014/main" id="{43663D23-3869-940F-2646-A6F1B8F15E33}"/>
                </a:ext>
              </a:extLst>
            </p:cNvPr>
            <p:cNvGrpSpPr/>
            <p:nvPr/>
          </p:nvGrpSpPr>
          <p:grpSpPr>
            <a:xfrm>
              <a:off x="5495543" y="2811780"/>
              <a:ext cx="1234440" cy="1234440"/>
              <a:chOff x="5492984" y="2811780"/>
              <a:chExt cx="1234440" cy="1234440"/>
            </a:xfrm>
          </p:grpSpPr>
          <p:sp>
            <p:nvSpPr>
              <p:cNvPr id="38" name="Union">
                <a:extLst>
                  <a:ext uri="{FF2B5EF4-FFF2-40B4-BE49-F238E27FC236}">
                    <a16:creationId xmlns:a16="http://schemas.microsoft.com/office/drawing/2014/main" id="{8E849D03-2618-A5A3-51AA-F5F291BAB5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492984" y="2811780"/>
                <a:ext cx="1234440" cy="1234440"/>
              </a:xfrm>
              <a:custGeom>
                <a:avLst/>
                <a:gdLst>
                  <a:gd name="connsiteX0" fmla="*/ 0 w 1234440"/>
                  <a:gd name="connsiteY0" fmla="*/ 457200 h 1234440"/>
                  <a:gd name="connsiteX1" fmla="*/ 320039 w 1234440"/>
                  <a:gd name="connsiteY1" fmla="*/ 457200 h 1234440"/>
                  <a:gd name="connsiteX2" fmla="*/ 328409 w 1234440"/>
                  <a:gd name="connsiteY2" fmla="*/ 369878 h 1234440"/>
                  <a:gd name="connsiteX3" fmla="*/ 453950 w 1234440"/>
                  <a:gd name="connsiteY3" fmla="*/ 133911 h 1234440"/>
                  <a:gd name="connsiteX4" fmla="*/ 1100529 w 1234440"/>
                  <a:gd name="connsiteY4" fmla="*/ 133911 h 1234440"/>
                  <a:gd name="connsiteX5" fmla="*/ 1100529 w 1234440"/>
                  <a:gd name="connsiteY5" fmla="*/ 780490 h 1234440"/>
                  <a:gd name="connsiteX6" fmla="*/ 864562 w 1234440"/>
                  <a:gd name="connsiteY6" fmla="*/ 906031 h 1234440"/>
                  <a:gd name="connsiteX7" fmla="*/ 777240 w 1234440"/>
                  <a:gd name="connsiteY7" fmla="*/ 914401 h 1234440"/>
                  <a:gd name="connsiteX8" fmla="*/ 777240 w 1234440"/>
                  <a:gd name="connsiteY8" fmla="*/ 1234440 h 1234440"/>
                  <a:gd name="connsiteX9" fmla="*/ 0 w 1234440"/>
                  <a:gd name="connsiteY9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4440" h="1234440">
                    <a:moveTo>
                      <a:pt x="0" y="457200"/>
                    </a:moveTo>
                    <a:lnTo>
                      <a:pt x="320039" y="457200"/>
                    </a:lnTo>
                    <a:lnTo>
                      <a:pt x="328409" y="369878"/>
                    </a:lnTo>
                    <a:cubicBezTo>
                      <a:pt x="345148" y="283422"/>
                      <a:pt x="386995" y="200867"/>
                      <a:pt x="453950" y="133911"/>
                    </a:cubicBezTo>
                    <a:cubicBezTo>
                      <a:pt x="632498" y="-44637"/>
                      <a:pt x="921981" y="-44637"/>
                      <a:pt x="1100529" y="133911"/>
                    </a:cubicBezTo>
                    <a:cubicBezTo>
                      <a:pt x="1279077" y="312459"/>
                      <a:pt x="1279077" y="601942"/>
                      <a:pt x="1100529" y="780490"/>
                    </a:cubicBezTo>
                    <a:cubicBezTo>
                      <a:pt x="1033573" y="847445"/>
                      <a:pt x="951018" y="889292"/>
                      <a:pt x="864562" y="906031"/>
                    </a:cubicBezTo>
                    <a:lnTo>
                      <a:pt x="777240" y="914401"/>
                    </a:lnTo>
                    <a:lnTo>
                      <a:pt x="777240" y="123444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Intersection">
                <a:extLst>
                  <a:ext uri="{FF2B5EF4-FFF2-40B4-BE49-F238E27FC236}">
                    <a16:creationId xmlns:a16="http://schemas.microsoft.com/office/drawing/2014/main" id="{D4D9A09E-95E0-B748-B5C6-F4B2FA75BB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781282" y="3200401"/>
                <a:ext cx="457201" cy="457201"/>
              </a:xfrm>
              <a:custGeom>
                <a:avLst/>
                <a:gdLst>
                  <a:gd name="connsiteX0" fmla="*/ 0 w 457201"/>
                  <a:gd name="connsiteY0" fmla="*/ 0 h 457201"/>
                  <a:gd name="connsiteX1" fmla="*/ 457201 w 457201"/>
                  <a:gd name="connsiteY1" fmla="*/ 0 h 457201"/>
                  <a:gd name="connsiteX2" fmla="*/ 457201 w 457201"/>
                  <a:gd name="connsiteY2" fmla="*/ 457201 h 457201"/>
                  <a:gd name="connsiteX3" fmla="*/ 457201 w 457201"/>
                  <a:gd name="connsiteY3" fmla="*/ 457201 h 457201"/>
                  <a:gd name="connsiteX4" fmla="*/ 133911 w 457201"/>
                  <a:gd name="connsiteY4" fmla="*/ 323290 h 457201"/>
                  <a:gd name="connsiteX5" fmla="*/ 0 w 457201"/>
                  <a:gd name="connsiteY5" fmla="*/ 1 h 45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1" h="457201">
                    <a:moveTo>
                      <a:pt x="0" y="0"/>
                    </a:moveTo>
                    <a:lnTo>
                      <a:pt x="457201" y="0"/>
                    </a:lnTo>
                    <a:lnTo>
                      <a:pt x="457201" y="457201"/>
                    </a:lnTo>
                    <a:lnTo>
                      <a:pt x="457201" y="457201"/>
                    </a:lnTo>
                    <a:cubicBezTo>
                      <a:pt x="340193" y="457201"/>
                      <a:pt x="223185" y="412564"/>
                      <a:pt x="133911" y="323290"/>
                    </a:cubicBezTo>
                    <a:cubicBezTo>
                      <a:pt x="44637" y="234016"/>
                      <a:pt x="0" y="117008"/>
                      <a:pt x="0" y="1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Division">
              <a:extLst>
                <a:ext uri="{FF2B5EF4-FFF2-40B4-BE49-F238E27FC236}">
                  <a16:creationId xmlns:a16="http://schemas.microsoft.com/office/drawing/2014/main" id="{FB5750B0-247F-1E98-3F53-E085168EE0AD}"/>
                </a:ext>
              </a:extLst>
            </p:cNvPr>
            <p:cNvCxnSpPr>
              <a:cxnSpLocks/>
            </p:cNvCxnSpPr>
            <p:nvPr/>
          </p:nvCxnSpPr>
          <p:spPr>
            <a:xfrm>
              <a:off x="5381243" y="4127904"/>
              <a:ext cx="1463040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S">
              <a:extLst>
                <a:ext uri="{FF2B5EF4-FFF2-40B4-BE49-F238E27FC236}">
                  <a16:creationId xmlns:a16="http://schemas.microsoft.com/office/drawing/2014/main" id="{8547172A-9055-7D38-1CB3-D7317137C935}"/>
                </a:ext>
              </a:extLst>
            </p:cNvPr>
            <p:cNvSpPr/>
            <p:nvPr/>
          </p:nvSpPr>
          <p:spPr>
            <a:xfrm>
              <a:off x="5896069" y="4343400"/>
              <a:ext cx="914400" cy="914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881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845C02-87C5-2B54-FAB2-6657DEBA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Find Vulnerabilities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586DAE1-04D2-AC23-40C1-A4545718D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Idea:</a:t>
            </a:r>
            <a:r>
              <a:rPr lang="en-US" dirty="0"/>
              <a:t> Train classifiers using machine learning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9A20B-C33F-F16B-4E42-B74839A6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1D4DF-47CB-2B56-455B-997863E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4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EFFA1D-78B6-2954-D39E-9A5771E2255B}"/>
              </a:ext>
            </a:extLst>
          </p:cNvPr>
          <p:cNvGrpSpPr/>
          <p:nvPr/>
        </p:nvGrpSpPr>
        <p:grpSpPr>
          <a:xfrm>
            <a:off x="838200" y="2698435"/>
            <a:ext cx="2971800" cy="3447098"/>
            <a:chOff x="838200" y="2698435"/>
            <a:chExt cx="2971800" cy="34470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D57665-2830-730A-5F4F-6E2E85B30F49}"/>
                </a:ext>
              </a:extLst>
            </p:cNvPr>
            <p:cNvSpPr txBox="1"/>
            <p:nvPr/>
          </p:nvSpPr>
          <p:spPr>
            <a:xfrm>
              <a:off x="838200" y="2698435"/>
              <a:ext cx="2971800" cy="28007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>
              <a:spAutoFit/>
            </a:bodyPr>
            <a:lstStyle/>
            <a:p>
              <a:r>
                <a:rPr lang="en-US" sz="1000" dirty="0">
                  <a:solidFill>
                    <a:srgbClr val="7676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_start:</a:t>
              </a:r>
              <a:br>
                <a:rPr lang="en-US" sz="1000" dirty="0">
                  <a:solidFill>
                    <a:srgbClr val="7676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solidFill>
                    <a:srgbClr val="7676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; Allocate memory for buffer</a:t>
              </a:r>
              <a:br>
                <a:rPr lang="en-US" sz="1000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mov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 err="1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rdi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16</a:t>
              </a:r>
              <a:br>
                <a:rPr lang="en-US" sz="1000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call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malloc</a:t>
              </a:r>
              <a:b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mov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buffer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],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 err="1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rax</a:t>
              </a:r>
              <a:b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mov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 err="1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rax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buffer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]</a:t>
              </a:r>
              <a:b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lea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 err="1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rbx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message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]</a:t>
              </a:r>
              <a:b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mov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  <a:r>
                <a:rPr lang="en-US" sz="1000" dirty="0" err="1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rax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],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 err="1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rbx</a:t>
              </a:r>
              <a:b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; Free allocated memory</a:t>
              </a:r>
              <a:br>
                <a:rPr lang="en-US" sz="1000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mov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 err="1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rdi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buffer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]</a:t>
              </a:r>
              <a:b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call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free</a:t>
              </a:r>
              <a:b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; Reuse previously freed memory</a:t>
              </a:r>
              <a:b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mov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 err="1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rax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buffer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]</a:t>
              </a:r>
              <a:b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mov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 err="1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rbx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  <a:r>
                <a:rPr lang="en-US" sz="1000" dirty="0" err="1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rax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]</a:t>
              </a:r>
              <a:b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mov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 err="1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rdi</a:t>
              </a:r>
              <a:r>
                <a:rPr lang="en-US" sz="1000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 err="1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rbx</a:t>
              </a:r>
              <a:b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call</a:t>
              </a:r>
              <a:r>
                <a:rPr lang="en-US" sz="10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000" dirty="0">
                  <a:solidFill>
                    <a:srgbClr val="88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puts</a:t>
              </a:r>
            </a:p>
            <a:p>
              <a:r>
                <a:rPr lang="en-US" sz="1000" dirty="0">
                  <a:solidFill>
                    <a:srgbClr val="88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000" dirty="0">
                  <a:solidFill>
                    <a:srgbClr val="6878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...</a:t>
              </a:r>
              <a:endParaRPr lang="en-US" sz="1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1D2F23-B120-BE8D-E4AE-EDD10D0CEB31}"/>
                </a:ext>
              </a:extLst>
            </p:cNvPr>
            <p:cNvSpPr txBox="1"/>
            <p:nvPr/>
          </p:nvSpPr>
          <p:spPr>
            <a:xfrm>
              <a:off x="838200" y="5499202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Example assembly code with use-after-free bug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C764DAF-2A46-05A0-3144-24CDA9055A80}"/>
              </a:ext>
            </a:extLst>
          </p:cNvPr>
          <p:cNvSpPr txBox="1"/>
          <p:nvPr/>
        </p:nvSpPr>
        <p:spPr>
          <a:xfrm>
            <a:off x="5004099" y="3637153"/>
            <a:ext cx="218380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91440" bIns="91440" rtlCol="0">
            <a:spAutoFit/>
          </a:bodyPr>
          <a:lstStyle/>
          <a:p>
            <a:pPr algn="ctr"/>
            <a:r>
              <a:rPr lang="en-US" sz="2400" dirty="0"/>
              <a:t>Training Algorithm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5F48E0-A8F1-F284-3886-3DD89B797BF6}"/>
              </a:ext>
            </a:extLst>
          </p:cNvPr>
          <p:cNvGrpSpPr/>
          <p:nvPr/>
        </p:nvGrpSpPr>
        <p:grpSpPr>
          <a:xfrm>
            <a:off x="8894064" y="3235856"/>
            <a:ext cx="2459736" cy="2175113"/>
            <a:chOff x="7863840" y="2791310"/>
            <a:chExt cx="2459736" cy="21751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64895E-4B7C-C7DB-DE5C-C3919D0AD7A6}"/>
                </a:ext>
              </a:extLst>
            </p:cNvPr>
            <p:cNvSpPr/>
            <p:nvPr/>
          </p:nvSpPr>
          <p:spPr>
            <a:xfrm>
              <a:off x="7863840" y="2803880"/>
              <a:ext cx="2459736" cy="17007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DA0D9BC-2F6B-EDAE-96BC-847379106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57432" y="2791310"/>
              <a:ext cx="2272553" cy="151503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AE4BA0-0410-B262-9F59-CF88AF3D5F85}"/>
                </a:ext>
              </a:extLst>
            </p:cNvPr>
            <p:cNvSpPr txBox="1"/>
            <p:nvPr/>
          </p:nvSpPr>
          <p:spPr>
            <a:xfrm>
              <a:off x="8371395" y="4504758"/>
              <a:ext cx="1444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Classifier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A594B2-FCAC-7CD4-51AF-50E7590A014D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 flipV="1">
            <a:off x="3810000" y="4098818"/>
            <a:ext cx="119409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096546-CD4C-4BC8-E7AF-0F08508CBD2C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7187901" y="4098818"/>
            <a:ext cx="17061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2CF394-FDB8-03EC-535E-3CC3E99118DB}"/>
              </a:ext>
            </a:extLst>
          </p:cNvPr>
          <p:cNvGrpSpPr/>
          <p:nvPr/>
        </p:nvGrpSpPr>
        <p:grpSpPr>
          <a:xfrm>
            <a:off x="746760" y="2431228"/>
            <a:ext cx="10698480" cy="3925122"/>
            <a:chOff x="746760" y="2431228"/>
            <a:chExt cx="10698480" cy="392512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BC6C15D-0C75-FD17-90C0-CCB3D0FEA859}"/>
                </a:ext>
              </a:extLst>
            </p:cNvPr>
            <p:cNvSpPr/>
            <p:nvPr/>
          </p:nvSpPr>
          <p:spPr>
            <a:xfrm>
              <a:off x="746760" y="2431228"/>
              <a:ext cx="10698480" cy="3925122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BB6C11-38F4-040A-E41F-1D4019B7E5A7}"/>
                </a:ext>
              </a:extLst>
            </p:cNvPr>
            <p:cNvSpPr txBox="1"/>
            <p:nvPr/>
          </p:nvSpPr>
          <p:spPr>
            <a:xfrm>
              <a:off x="3493116" y="3747515"/>
              <a:ext cx="5208542" cy="11079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91440" bIns="91440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Immediate Questions</a:t>
              </a:r>
            </a:p>
            <a:p>
              <a:r>
                <a:rPr lang="en-US" sz="2000" dirty="0"/>
                <a:t>Q1. Representation? What training algorithm?</a:t>
              </a:r>
            </a:p>
            <a:p>
              <a:r>
                <a:rPr lang="en-US" sz="2000" dirty="0"/>
                <a:t>Q2. Granularity of detection?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60F7-8AE0-687D-AD90-9AF16B51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and Training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F0C47-3079-24A9-D555-1787E94CF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Classically:</a:t>
            </a:r>
          </a:p>
          <a:p>
            <a:pPr lvl="1"/>
            <a:r>
              <a:rPr lang="en-US" dirty="0"/>
              <a:t>Handcrafted representation</a:t>
            </a:r>
          </a:p>
          <a:p>
            <a:pPr lvl="1"/>
            <a:r>
              <a:rPr lang="en-US" dirty="0"/>
              <a:t>Attributed CFGs</a:t>
            </a:r>
          </a:p>
          <a:p>
            <a:pPr lvl="2"/>
            <a:r>
              <a:rPr lang="en-US" dirty="0"/>
              <a:t>Genius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(Feng et al., CCS 2016)</a:t>
            </a:r>
          </a:p>
          <a:p>
            <a:pPr lvl="2"/>
            <a:r>
              <a:rPr lang="en-US" dirty="0"/>
              <a:t>Gemini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(Xu et al., CCS 2017)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Numerical and structural statistics</a:t>
            </a:r>
          </a:p>
          <a:p>
            <a:pPr lvl="2"/>
            <a:r>
              <a:rPr lang="en-US" dirty="0"/>
              <a:t>Number of instructions, size of local variables, etc.</a:t>
            </a:r>
          </a:p>
          <a:p>
            <a:pPr lvl="2"/>
            <a:r>
              <a:rPr lang="en-US" dirty="0" err="1"/>
              <a:t>DiscovER</a:t>
            </a:r>
            <a:r>
              <a:rPr lang="en-US" dirty="0"/>
              <a:t> (Eschweiler et al., NDSS 2016)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B5D06-A24C-4EFE-3EC5-03117B9C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95754-186D-17C7-DB26-6DA5227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51FB-AB46-89BA-09E2-3D370CC8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and Training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3459B-761E-EEBC-58B5-D8A87595D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recently:</a:t>
            </a:r>
          </a:p>
          <a:p>
            <a:pPr lvl="1"/>
            <a:r>
              <a:rPr lang="en-US" dirty="0"/>
              <a:t>Use deep learning and NLP-based techniques</a:t>
            </a:r>
          </a:p>
          <a:p>
            <a:pPr lvl="1"/>
            <a:r>
              <a:rPr lang="en-US" dirty="0"/>
              <a:t>Automatically learned representation</a:t>
            </a:r>
          </a:p>
          <a:p>
            <a:pPr lvl="1"/>
            <a:r>
              <a:rPr lang="en-US" dirty="0"/>
              <a:t>LSTM, Word2vec, BERT, etc.</a:t>
            </a:r>
          </a:p>
          <a:p>
            <a:pPr lvl="1"/>
            <a:r>
              <a:rPr lang="en-US" dirty="0"/>
              <a:t>Asm2vec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(Ding et al., SP 2019)</a:t>
            </a:r>
          </a:p>
          <a:p>
            <a:pPr lvl="1"/>
            <a:r>
              <a:rPr lang="en-US" dirty="0" err="1"/>
              <a:t>Jtrans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(Wang et al., ISSTA 2022)</a:t>
            </a:r>
          </a:p>
          <a:p>
            <a:r>
              <a:rPr lang="en-US" b="1" dirty="0">
                <a:solidFill>
                  <a:srgbClr val="FF0000"/>
                </a:solidFill>
              </a:rPr>
              <a:t>Challenge:</a:t>
            </a:r>
            <a:r>
              <a:rPr lang="en-US" dirty="0"/>
              <a:t> NLP-based techniques are oblivious to program semantics (e.g., data and control flow)</a:t>
            </a:r>
          </a:p>
          <a:p>
            <a:r>
              <a:rPr lang="en-US" b="1" dirty="0">
                <a:solidFill>
                  <a:srgbClr val="0070C0"/>
                </a:solidFill>
              </a:rPr>
              <a:t>Question:</a:t>
            </a:r>
            <a:r>
              <a:rPr lang="en-US" dirty="0"/>
              <a:t> How do we make a classifier aware of this information?</a:t>
            </a:r>
          </a:p>
          <a:p>
            <a:pPr lvl="1"/>
            <a:r>
              <a:rPr lang="en-US" dirty="0"/>
              <a:t>Papers use ad hoc techniques to make algorithm aware of control 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4FBFA-16EF-ABEC-1724-7B240177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D2073-5F8F-82EE-4BD4-1F5155DE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30A5-2C66-7DCB-EAAD-40F3D7FA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B0FCF-3220-7051-B6AB-FE2EB443A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Traditionally: Individual functions classified as vulnerable or not</a:t>
            </a:r>
          </a:p>
          <a:p>
            <a:r>
              <a:rPr lang="en-US" dirty="0"/>
              <a:t>Classifier essentially operates over function similarity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FE1E7-5446-153C-0630-D81F7FC2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72063-A0F3-CDD8-68EF-AD868B63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7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51AC94-9B07-CD50-2BED-77177A90695A}"/>
              </a:ext>
            </a:extLst>
          </p:cNvPr>
          <p:cNvGrpSpPr/>
          <p:nvPr/>
        </p:nvGrpSpPr>
        <p:grpSpPr>
          <a:xfrm>
            <a:off x="4425907" y="3429000"/>
            <a:ext cx="3340186" cy="2307414"/>
            <a:chOff x="3551524" y="3196929"/>
            <a:chExt cx="3340186" cy="23074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02364D-4310-38C3-F0BB-A5EDFC7F10C4}"/>
                </a:ext>
              </a:extLst>
            </p:cNvPr>
            <p:cNvGrpSpPr/>
            <p:nvPr/>
          </p:nvGrpSpPr>
          <p:grpSpPr>
            <a:xfrm>
              <a:off x="4111662" y="3767618"/>
              <a:ext cx="1688771" cy="1380109"/>
              <a:chOff x="4421576" y="2269864"/>
              <a:chExt cx="1688771" cy="138010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75498F4-8893-7AE0-E28F-A6B8D7EA0CC6}"/>
                  </a:ext>
                </a:extLst>
              </p:cNvPr>
              <p:cNvGrpSpPr/>
              <p:nvPr/>
            </p:nvGrpSpPr>
            <p:grpSpPr>
              <a:xfrm>
                <a:off x="4421576" y="2415533"/>
                <a:ext cx="731520" cy="822960"/>
                <a:chOff x="1170432" y="91440"/>
                <a:chExt cx="731520" cy="82296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2FD125E-FBB7-3F43-1EDD-E3D19B7C28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52728" y="329184"/>
                  <a:ext cx="91440" cy="9144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8ADD967-B33B-FA35-C969-C470EAD515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10512" y="420624"/>
                  <a:ext cx="91440" cy="9144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EC63069-8B04-2A2D-4089-352EE831F1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70432" y="91440"/>
                  <a:ext cx="91440" cy="9144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7F6E2C6-1A95-9A61-8031-EAFCB324E7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07592" y="822960"/>
                  <a:ext cx="91440" cy="9144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A5AB07BE-6898-09F3-C055-1C66E198FE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9928" y="521208"/>
                  <a:ext cx="91440" cy="9144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508E76E-C8B9-51F1-83AB-1829A3C418E3}"/>
                  </a:ext>
                </a:extLst>
              </p:cNvPr>
              <p:cNvGrpSpPr/>
              <p:nvPr/>
            </p:nvGrpSpPr>
            <p:grpSpPr>
              <a:xfrm>
                <a:off x="5153096" y="3147053"/>
                <a:ext cx="957251" cy="502920"/>
                <a:chOff x="950976" y="630936"/>
                <a:chExt cx="957251" cy="502920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E670B55-DDD0-A1B0-8CEE-D3CC7B4B2CB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5819" y="667512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64BCBFC-EC21-EC30-AC2A-4ECDBD40BA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16787" y="651914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4582449-35E6-BBF2-9361-CAC07E46AC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24712" y="1005840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73649C4-F359-6639-BEE6-0550669884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0976" y="1042416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489E0D6-7A05-B7B1-344C-43871D6845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27632" y="630936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E678BDE-1D02-99ED-807D-2D61FF5089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21576" y="2269864"/>
                <a:ext cx="1597331" cy="1380109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99BF66-2063-0BDF-F3EA-4143EF9AB05A}"/>
                </a:ext>
              </a:extLst>
            </p:cNvPr>
            <p:cNvSpPr txBox="1"/>
            <p:nvPr/>
          </p:nvSpPr>
          <p:spPr>
            <a:xfrm>
              <a:off x="3849848" y="3196929"/>
              <a:ext cx="1694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Non vulnerable functions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EADE29-3748-731C-AA17-CCE54DE62E0D}"/>
                </a:ext>
              </a:extLst>
            </p:cNvPr>
            <p:cNvSpPr txBox="1"/>
            <p:nvPr/>
          </p:nvSpPr>
          <p:spPr>
            <a:xfrm>
              <a:off x="5565558" y="3938797"/>
              <a:ext cx="1326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Vulnerable functions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D7116D-EB45-16EF-F8D4-1A256D88B99A}"/>
                </a:ext>
              </a:extLst>
            </p:cNvPr>
            <p:cNvSpPr txBox="1"/>
            <p:nvPr/>
          </p:nvSpPr>
          <p:spPr>
            <a:xfrm>
              <a:off x="3551524" y="5135011"/>
              <a:ext cx="1120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Classifier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09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279F-38C8-3998-84E9-FFD4F747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F39A7-8726-9653-3C61-AA05A9F95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Challenge 1:</a:t>
            </a:r>
            <a:r>
              <a:rPr lang="en-US" dirty="0"/>
              <a:t> How to make classifier focus on the vulnerability, rather than on function semantics?</a:t>
            </a:r>
          </a:p>
          <a:p>
            <a:r>
              <a:rPr lang="en-US" dirty="0"/>
              <a:t>Function similarity detection causes issues with “large” 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601A5-3951-F622-79DD-63F4C8B6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767B5-1147-AA1E-7048-B9E6D43C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8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1D557F-3849-CEFC-7770-9C0CC00AF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5590" y="324625"/>
            <a:ext cx="1968210" cy="140656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4DA5F64-EE7F-81B5-6E1B-3AA0E7693943}"/>
              </a:ext>
            </a:extLst>
          </p:cNvPr>
          <p:cNvGrpSpPr/>
          <p:nvPr/>
        </p:nvGrpSpPr>
        <p:grpSpPr>
          <a:xfrm>
            <a:off x="1227089" y="3429000"/>
            <a:ext cx="9737822" cy="2215991"/>
            <a:chOff x="1387378" y="3429000"/>
            <a:chExt cx="9737822" cy="22159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41E250-7167-33E8-5AD8-1CAEED00A072}"/>
                </a:ext>
              </a:extLst>
            </p:cNvPr>
            <p:cNvSpPr txBox="1"/>
            <p:nvPr/>
          </p:nvSpPr>
          <p:spPr>
            <a:xfrm>
              <a:off x="1387378" y="3429000"/>
              <a:ext cx="4114800" cy="22159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 anchor="ctr">
              <a:spAutoFit/>
            </a:bodyPr>
            <a:lstStyle/>
            <a:p>
              <a:r>
                <a:rPr lang="en-US" sz="1200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void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user_authentication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1200" b="1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const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char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*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input)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r>
                <a:rPr lang="en-US" sz="1200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char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buffer[</a:t>
              </a:r>
              <a:r>
                <a:rPr lang="en-US" sz="1200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16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];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// Fixed size buffer</a:t>
              </a:r>
            </a:p>
            <a:p>
              <a:r>
                <a:rPr lang="en-US" sz="1200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2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strcpy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(buffer,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input);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b="1" i="1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// NO BOUNDS CHECK!!!</a:t>
              </a:r>
            </a:p>
            <a:p>
              <a:r>
                <a:rPr lang="en-US" sz="1200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2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1200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"Authenticating user %s</a:t>
              </a:r>
              <a:r>
                <a:rPr lang="en-US" sz="1200" b="1" dirty="0">
                  <a:solidFill>
                    <a:srgbClr val="AA5D1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\n</a:t>
              </a:r>
              <a:r>
                <a:rPr lang="en-US" sz="1200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,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buffer);</a:t>
              </a:r>
            </a:p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  <a:p>
              <a:r>
                <a:rPr lang="en-US" sz="1200" b="1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if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(...)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 sz="12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1200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"Access granted.</a:t>
              </a:r>
              <a:r>
                <a:rPr lang="en-US" sz="1200" b="1" dirty="0">
                  <a:solidFill>
                    <a:srgbClr val="AA5D1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\n</a:t>
              </a:r>
              <a:r>
                <a:rPr lang="en-US" sz="1200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  }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b="1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else</a:t>
              </a:r>
              <a:r>
                <a:rPr lang="en-US" sz="12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    </a:t>
              </a:r>
              <a:r>
                <a:rPr lang="en-US" sz="12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1200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"Access denied.</a:t>
              </a:r>
              <a:r>
                <a:rPr lang="en-US" sz="1200" b="1" dirty="0">
                  <a:solidFill>
                    <a:srgbClr val="AA5D1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\n</a:t>
              </a:r>
              <a:r>
                <a:rPr lang="en-US" sz="1200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</a:t>
              </a:r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  }</a:t>
              </a:r>
            </a:p>
            <a:p>
              <a:r>
                <a:rPr lang="en-US" sz="1200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4C872E-5063-40B2-CC15-C4F4C2F123B5}"/>
                </a:ext>
              </a:extLst>
            </p:cNvPr>
            <p:cNvSpPr txBox="1"/>
            <p:nvPr/>
          </p:nvSpPr>
          <p:spPr>
            <a:xfrm>
              <a:off x="6096000" y="3429000"/>
              <a:ext cx="5029200" cy="14773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91440" bIns="91440" anchor="ctr">
              <a:spAutoFit/>
            </a:bodyPr>
            <a:lstStyle/>
            <a:p>
              <a:r>
                <a:rPr lang="en-US" sz="1400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void</a:t>
              </a:r>
              <a:r>
                <a:rPr lang="en-US" sz="14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dirty="0" err="1">
                  <a:solidFill>
                    <a:srgbClr val="0000F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process_file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1400" b="1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const</a:t>
              </a:r>
              <a:r>
                <a:rPr lang="en-US" sz="14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char</a:t>
              </a:r>
              <a:r>
                <a:rPr lang="en-US" sz="14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*</a:t>
              </a:r>
              <a:r>
                <a:rPr lang="en-US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fname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  <a:r>
                <a:rPr lang="en-US" sz="14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r>
                <a:rPr lang="en-US" sz="1400" dirty="0">
                  <a:solidFill>
                    <a:srgbClr val="B0004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char</a:t>
              </a:r>
              <a:r>
                <a:rPr lang="en-US" sz="14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temp_buffer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[</a:t>
              </a:r>
              <a:r>
                <a:rPr lang="en-US" sz="1400" dirty="0">
                  <a:solidFill>
                    <a:srgbClr val="666666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16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];</a:t>
              </a:r>
              <a:r>
                <a:rPr lang="en-US" sz="14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i="1" dirty="0">
                  <a:solidFill>
                    <a:srgbClr val="3D7B7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// Fixed size buffer</a:t>
              </a:r>
            </a:p>
            <a:p>
              <a:r>
                <a:rPr lang="en-US" sz="1400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strcpy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(buffer,</a:t>
              </a:r>
              <a:r>
                <a:rPr lang="en-US" sz="14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fname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  <a:r>
                <a:rPr lang="en-US" sz="1400" dirty="0">
                  <a:solidFill>
                    <a:srgbClr val="BBBBBB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b="1" i="1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// NO BOUNDS CHECK!!!</a:t>
              </a:r>
            </a:p>
            <a:p>
              <a:r>
                <a:rPr lang="en-US" sz="1400" i="1" dirty="0">
                  <a:solidFill>
                    <a:srgbClr val="3D7B7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sz="14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sz="1400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"Processing file...</a:t>
              </a:r>
              <a:r>
                <a:rPr lang="en-US" sz="1400" b="1" dirty="0">
                  <a:solidFill>
                    <a:srgbClr val="AA5D1F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\n</a:t>
              </a:r>
              <a:r>
                <a:rPr lang="en-US" sz="1400" dirty="0">
                  <a:solidFill>
                    <a:srgbClr val="BA2121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</a:t>
              </a: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);</a:t>
              </a:r>
            </a:p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84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D107-D5FA-B35D-2641-D5DE0935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95F71-7E84-74C3-1DCE-DBC6C88EB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Challenge 2:</a:t>
            </a:r>
            <a:r>
              <a:rPr lang="en-US" dirty="0"/>
              <a:t> Simply identifying</a:t>
            </a:r>
            <a:br>
              <a:rPr lang="en-US" dirty="0"/>
            </a:br>
            <a:r>
              <a:rPr lang="en-US" dirty="0"/>
              <a:t>vulnerable functions does not help</a:t>
            </a:r>
            <a:br>
              <a:rPr lang="en-US" dirty="0"/>
            </a:br>
            <a:r>
              <a:rPr lang="en-US" dirty="0"/>
              <a:t>with triage or patching</a:t>
            </a:r>
          </a:p>
          <a:p>
            <a:r>
              <a:rPr lang="en-US" dirty="0"/>
              <a:t>Problem amplified when function</a:t>
            </a:r>
            <a:br>
              <a:rPr lang="en-US" dirty="0"/>
            </a:br>
            <a:r>
              <a:rPr lang="en-US" dirty="0"/>
              <a:t>body is large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5F004-8818-0AB8-499D-1385D0EF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BinHunter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7EE08-3AA1-6E0B-B925-5DB90BE9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E942-5E91-DB40-9925-5AF06BF53A48}" type="slidenum">
              <a:rPr lang="en-US" smtClean="0"/>
              <a:t>9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7D9DAB-D8CA-C1F2-8255-051666D20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3459" y="1828800"/>
            <a:ext cx="2720341" cy="435254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23B948F-0D7E-7E26-97A8-50CAE48D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1936" y="1828800"/>
            <a:ext cx="2720340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4751</Words>
  <Application>Microsoft Macintosh PowerPoint</Application>
  <PresentationFormat>Widescreen</PresentationFormat>
  <Paragraphs>492</Paragraphs>
  <Slides>32</Slides>
  <Notes>8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Consolas</vt:lpstr>
      <vt:lpstr>Wingdings</vt:lpstr>
      <vt:lpstr>Office Theme</vt:lpstr>
      <vt:lpstr>PowerPoint Presentation</vt:lpstr>
      <vt:lpstr>“… Vulnerabilities in Binary Executables”</vt:lpstr>
      <vt:lpstr>Vulnerability Signatures</vt:lpstr>
      <vt:lpstr>Learning to Find Vulnerabilities</vt:lpstr>
      <vt:lpstr>Representation and Training Algorithm</vt:lpstr>
      <vt:lpstr>Representation and Training Algorithm</vt:lpstr>
      <vt:lpstr>Granularity of Detection</vt:lpstr>
      <vt:lpstr>Granularity of Detection</vt:lpstr>
      <vt:lpstr>Granularity of Detection</vt:lpstr>
      <vt:lpstr>Our Central Contribution</vt:lpstr>
      <vt:lpstr>Starting Out…</vt:lpstr>
      <vt:lpstr>Recovering Data and Control Dependencies</vt:lpstr>
      <vt:lpstr>Slicing Subgraphs Relevant to Vulnerability</vt:lpstr>
      <vt:lpstr>Slicing Subgraphs Relevant to Vulnerability</vt:lpstr>
      <vt:lpstr>Slicing Subgraphs Relevant to Vulnerability</vt:lpstr>
      <vt:lpstr>Slicing Subgraphs Relevant to Vulnerability</vt:lpstr>
      <vt:lpstr>Final Steps…</vt:lpstr>
      <vt:lpstr>Our Central Contribution</vt:lpstr>
      <vt:lpstr>Experimental Setup</vt:lpstr>
      <vt:lpstr>Experimental Setup</vt:lpstr>
      <vt:lpstr>How Effective is BinHunter for Finding Bugs?</vt:lpstr>
      <vt:lpstr>How Effective is BinHunter in Finding Bugs?</vt:lpstr>
      <vt:lpstr>How Well Does BinHunter Localize Bugs?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Mukund Raghothaman</dc:creator>
  <cp:lastModifiedBy>Mukund Raghothaman</cp:lastModifiedBy>
  <cp:revision>56</cp:revision>
  <cp:lastPrinted>2024-12-06T09:26:10Z</cp:lastPrinted>
  <dcterms:created xsi:type="dcterms:W3CDTF">2024-12-04T07:58:00Z</dcterms:created>
  <dcterms:modified xsi:type="dcterms:W3CDTF">2024-12-06T10:54:03Z</dcterms:modified>
</cp:coreProperties>
</file>