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1" r:id="rId4"/>
    <p:sldId id="284" r:id="rId5"/>
    <p:sldId id="286" r:id="rId6"/>
    <p:sldId id="289" r:id="rId7"/>
    <p:sldId id="291" r:id="rId8"/>
    <p:sldId id="292" r:id="rId9"/>
    <p:sldId id="293" r:id="rId10"/>
    <p:sldId id="294" r:id="rId11"/>
    <p:sldId id="299" r:id="rId12"/>
    <p:sldId id="300" r:id="rId13"/>
    <p:sldId id="301" r:id="rId14"/>
    <p:sldId id="303" r:id="rId15"/>
    <p:sldId id="305" r:id="rId16"/>
    <p:sldId id="306" r:id="rId17"/>
    <p:sldId id="311" r:id="rId18"/>
    <p:sldId id="310" r:id="rId19"/>
    <p:sldId id="312" r:id="rId20"/>
    <p:sldId id="313" r:id="rId21"/>
    <p:sldId id="314" r:id="rId22"/>
    <p:sldId id="315" r:id="rId23"/>
    <p:sldId id="304" r:id="rId24"/>
    <p:sldId id="302" r:id="rId25"/>
    <p:sldId id="296" r:id="rId26"/>
    <p:sldId id="297" r:id="rId27"/>
    <p:sldId id="283" r:id="rId28"/>
    <p:sldId id="287" r:id="rId29"/>
    <p:sldId id="285" r:id="rId30"/>
    <p:sldId id="288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A0BF2BA7-8DDD-1F44-9471-540190EAF815}">
          <p14:sldIdLst>
            <p14:sldId id="256"/>
            <p14:sldId id="257"/>
            <p14:sldId id="281"/>
            <p14:sldId id="284"/>
            <p14:sldId id="286"/>
            <p14:sldId id="289"/>
            <p14:sldId id="291"/>
          </p14:sldIdLst>
        </p14:section>
        <p14:section name="Subspecs" id="{DA65C008-19B1-F241-A648-96CEC7EC615B}">
          <p14:sldIdLst>
            <p14:sldId id="292"/>
            <p14:sldId id="293"/>
            <p14:sldId id="294"/>
            <p14:sldId id="299"/>
            <p14:sldId id="300"/>
          </p14:sldIdLst>
        </p14:section>
        <p14:section name="Guess-and-Check" id="{077E2755-315A-524D-B43D-AAD2578EF98C}">
          <p14:sldIdLst>
            <p14:sldId id="301"/>
            <p14:sldId id="303"/>
            <p14:sldId id="305"/>
            <p14:sldId id="306"/>
            <p14:sldId id="311"/>
            <p14:sldId id="310"/>
            <p14:sldId id="312"/>
            <p14:sldId id="313"/>
            <p14:sldId id="314"/>
            <p14:sldId id="315"/>
            <p14:sldId id="304"/>
          </p14:sldIdLst>
        </p14:section>
        <p14:section name="Conclusion" id="{C6A4612A-64B6-D34F-8E7C-46AE3E336C1C}">
          <p14:sldIdLst>
            <p14:sldId id="302"/>
            <p14:sldId id="296"/>
            <p14:sldId id="297"/>
          </p14:sldIdLst>
        </p14:section>
        <p14:section name="Shunt" id="{7781D4D0-13B1-1541-AF51-D132C363E770}">
          <p14:sldIdLst>
            <p14:sldId id="283"/>
            <p14:sldId id="287"/>
            <p14:sldId id="285"/>
            <p14:sldId id="288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7"/>
    <p:restoredTop sz="94694"/>
  </p:normalViewPr>
  <p:slideViewPr>
    <p:cSldViewPr snapToGrid="0">
      <p:cViewPr varScale="1">
        <p:scale>
          <a:sx n="122" d="100"/>
          <a:sy n="122" d="100"/>
        </p:scale>
        <p:origin x="224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27500000000004E-2"/>
          <c:y val="8.1098199999999995E-2"/>
          <c:w val="0.91247199999999995"/>
          <c:h val="0.791192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Accuracy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1BE-614C-AA03-DAC735DFBB7A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BE-614C-AA03-DAC735DFBB7A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E1BE-614C-AA03-DAC735DFBB7A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BE-614C-AA03-DAC735DFBB7A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0.24</c:v>
                </c:pt>
                <c:pt idx="1">
                  <c:v>0.6</c:v>
                </c:pt>
                <c:pt idx="2">
                  <c:v>0.82</c:v>
                </c:pt>
                <c:pt idx="3">
                  <c:v>0.79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8-734E-AFCB-74C6E926E23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  <a:ln w="9525" cap="flat">
              <a:noFill/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0.82</c:v>
                </c:pt>
                <c:pt idx="1">
                  <c:v>0.97</c:v>
                </c:pt>
                <c:pt idx="2">
                  <c:v>0.42</c:v>
                </c:pt>
                <c:pt idx="3">
                  <c:v>0.72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D8-734E-AFCB-74C6E926E23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  <a:ln w="9525" cap="flat">
              <a:noFill/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0.2</c:v>
                </c:pt>
                <c:pt idx="1">
                  <c:v>0.57999999999999996</c:v>
                </c:pt>
                <c:pt idx="2">
                  <c:v>0.34</c:v>
                </c:pt>
                <c:pt idx="3">
                  <c:v>0.56999999999999995</c:v>
                </c:pt>
                <c:pt idx="4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D8-734E-AFCB-74C6E926E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numFmt formatCode="#,##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5"/>
        <c:minorUnit val="0.125"/>
      </c:valAx>
      <c:spPr>
        <a:solidFill>
          <a:srgbClr val="FFFFFF"/>
        </a:solidFill>
        <a:ln w="12700" cap="flat">
          <a:solidFill>
            <a:srgbClr val="888888"/>
          </a:solidFill>
          <a:prstDash val="solid"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18349"/>
          <c:y val="0"/>
          <c:w val="0.86493200000000003"/>
          <c:h val="9.350310000000000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27500000000004E-2"/>
          <c:y val="8.1098199999999995E-2"/>
          <c:w val="0.91247199999999995"/>
          <c:h val="0.791192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Accuracy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C5-924B-9FB2-A2861DB59ACB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C5-924B-9FB2-A2861DB59ACB}"/>
              </c:ext>
            </c:extLst>
          </c:dPt>
          <c:cat>
            <c:strRef>
              <c:f>Sheet1!$B$1:$F$1</c:f>
              <c:strCache>
                <c:ptCount val="3"/>
                <c:pt idx="0">
                  <c:v>Baseline</c:v>
                </c:pt>
                <c:pt idx="1">
                  <c:v>PE</c:v>
                </c:pt>
                <c:pt idx="2">
                  <c:v>PE+SC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0.24</c:v>
                </c:pt>
                <c:pt idx="1">
                  <c:v>0.6</c:v>
                </c:pt>
                <c:pt idx="2">
                  <c:v>0.82</c:v>
                </c:pt>
                <c:pt idx="3">
                  <c:v>0.79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C5-924B-9FB2-A2861DB59AC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Response Rate</c:v>
                </c:pt>
              </c:strCache>
            </c:strRef>
          </c:tx>
          <c:spPr>
            <a:pattFill prst="ltUpDiag">
              <a:fgClr>
                <a:schemeClr val="accent2"/>
              </a:fgClr>
              <a:bgClr>
                <a:schemeClr val="bg1"/>
              </a:bgClr>
            </a:pattFill>
            <a:ln w="9525" cap="flat">
              <a:solidFill>
                <a:schemeClr val="accent2"/>
              </a:solidFill>
              <a:prstDash val="solid"/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E2C5-924B-9FB2-A2861DB59ACB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E2C5-924B-9FB2-A2861DB59ACB}"/>
              </c:ext>
            </c:extLst>
          </c:dPt>
          <c:cat>
            <c:strRef>
              <c:f>Sheet1!$B$1:$F$1</c:f>
              <c:strCache>
                <c:ptCount val="3"/>
                <c:pt idx="0">
                  <c:v>Baseline</c:v>
                </c:pt>
                <c:pt idx="1">
                  <c:v>PE</c:v>
                </c:pt>
                <c:pt idx="2">
                  <c:v>PE+SC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0.82</c:v>
                </c:pt>
                <c:pt idx="1">
                  <c:v>0.97</c:v>
                </c:pt>
                <c:pt idx="2">
                  <c:v>0.42</c:v>
                </c:pt>
                <c:pt idx="3">
                  <c:v>0.72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2C5-924B-9FB2-A2861DB59AC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Acc * RR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C5-924B-9FB2-A2861DB59ACB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E2C5-924B-9FB2-A2861DB59ACB}"/>
              </c:ext>
            </c:extLst>
          </c:dPt>
          <c:cat>
            <c:strRef>
              <c:f>Sheet1!$B$1:$F$1</c:f>
              <c:strCache>
                <c:ptCount val="3"/>
                <c:pt idx="0">
                  <c:v>Baseline</c:v>
                </c:pt>
                <c:pt idx="1">
                  <c:v>PE</c:v>
                </c:pt>
                <c:pt idx="2">
                  <c:v>PE+SC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0.2</c:v>
                </c:pt>
                <c:pt idx="1">
                  <c:v>0.57999999999999996</c:v>
                </c:pt>
                <c:pt idx="2">
                  <c:v>0.34</c:v>
                </c:pt>
                <c:pt idx="3">
                  <c:v>0.56999999999999995</c:v>
                </c:pt>
                <c:pt idx="4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2C5-924B-9FB2-A2861DB59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numFmt formatCode="#,##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5"/>
        <c:minorUnit val="0.125"/>
      </c:valAx>
      <c:spPr>
        <a:solidFill>
          <a:srgbClr val="FFFFFF"/>
        </a:solidFill>
        <a:ln w="12700" cap="flat">
          <a:solidFill>
            <a:srgbClr val="888888"/>
          </a:solidFill>
          <a:prstDash val="solid"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18349"/>
          <c:y val="0"/>
          <c:w val="0.86493200000000003"/>
          <c:h val="9.350310000000000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62199999999998E-2"/>
          <c:y val="6.7993999999999999E-2"/>
          <c:w val="0.93703800000000004"/>
          <c:h val="0.822911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Inappropriate</c:v>
                </c:pt>
              </c:strCache>
            </c:strRef>
          </c:tx>
          <c:spPr>
            <a:solidFill>
              <a:schemeClr val="accent2">
                <a:satOff val="-18194"/>
                <a:lumOff val="-11215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89-2D4E-A8C1-3749BFC68285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89-2D4E-A8C1-3749BFC68285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89-2D4E-A8C1-3749BFC68285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0.72</c:v>
                </c:pt>
                <c:pt idx="1">
                  <c:v>0.31</c:v>
                </c:pt>
                <c:pt idx="2">
                  <c:v>0.11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89-2D4E-A8C1-3749BFC6828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Inap.</c:v>
                </c:pt>
              </c:strCache>
            </c:strRef>
          </c:tx>
          <c:spPr>
            <a:solidFill>
              <a:schemeClr val="accent2">
                <a:lumOff val="10980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589-2D4E-A8C1-3749BFC68285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589-2D4E-A8C1-3749BFC68285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589-2D4E-A8C1-3749BFC68285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0.15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0.1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589-2D4E-A8C1-3749BFC6828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>
                <a:lumOff val="25000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589-2D4E-A8C1-3749BFC68285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9589-2D4E-A8C1-3749BFC68285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9589-2D4E-A8C1-3749BFC68285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0.04</c:v>
                </c:pt>
                <c:pt idx="1">
                  <c:v>0.06</c:v>
                </c:pt>
                <c:pt idx="2">
                  <c:v>0.02</c:v>
                </c:pt>
                <c:pt idx="3">
                  <c:v>0.09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589-2D4E-A8C1-3749BFC6828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Appr.</c:v>
                </c:pt>
              </c:strCache>
            </c:strRef>
          </c:tx>
          <c:spPr>
            <a:solidFill>
              <a:schemeClr val="accent6">
                <a:satOff val="-3457"/>
                <a:lumOff val="13039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9589-2D4E-A8C1-3749BFC68285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9589-2D4E-A8C1-3749BFC68285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9589-2D4E-A8C1-3749BFC68285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0.06</c:v>
                </c:pt>
                <c:pt idx="1">
                  <c:v>0.18</c:v>
                </c:pt>
                <c:pt idx="2">
                  <c:v>0.15</c:v>
                </c:pt>
                <c:pt idx="3">
                  <c:v>0.19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9589-2D4E-A8C1-3749BFC6828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Appropriate</c:v>
                </c:pt>
              </c:strCache>
            </c:strRef>
          </c:tx>
          <c:spPr>
            <a:solidFill>
              <a:schemeClr val="accent6">
                <a:lumOff val="-9568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9589-2D4E-A8C1-3749BFC68285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9589-2D4E-A8C1-3749BFC68285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9589-2D4E-A8C1-3749BFC68285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0.01</c:v>
                </c:pt>
                <c:pt idx="1">
                  <c:v>0.35</c:v>
                </c:pt>
                <c:pt idx="2">
                  <c:v>0.62</c:v>
                </c:pt>
                <c:pt idx="3">
                  <c:v>0.46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589-2D4E-A8C1-3749BFC68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"/>
        <c:minorUnit val="0.1"/>
      </c:valAx>
      <c:spPr>
        <a:noFill/>
        <a:ln w="12700" cap="flat">
          <a:solidFill>
            <a:srgbClr val="888888"/>
          </a:solidFill>
          <a:prstDash val="solid"/>
          <a:round/>
        </a:ln>
        <a:effectLst/>
      </c:spPr>
    </c:plotArea>
    <c:legend>
      <c:legendPos val="t"/>
      <c:layout>
        <c:manualLayout>
          <c:xMode val="edge"/>
          <c:yMode val="edge"/>
          <c:x val="0.114465"/>
          <c:y val="0"/>
          <c:w val="0.86874200000000001"/>
          <c:h val="8.243409999999999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62199999999998E-2"/>
          <c:y val="6.7993999999999999E-2"/>
          <c:w val="0.93703800000000004"/>
          <c:h val="0.822911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Inappropriate</c:v>
                </c:pt>
              </c:strCache>
            </c:strRef>
          </c:tx>
          <c:spPr>
            <a:solidFill>
              <a:schemeClr val="accent2">
                <a:satOff val="-18194"/>
                <a:lumOff val="-11215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3C-FD44-AD73-9ACB60F92D08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3C-FD44-AD73-9ACB60F92D08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PE+SC (72)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0.72</c:v>
                </c:pt>
                <c:pt idx="1">
                  <c:v>0.31</c:v>
                </c:pt>
                <c:pt idx="2">
                  <c:v>0.11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3C-FD44-AD73-9ACB60F92D0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Inap.</c:v>
                </c:pt>
              </c:strCache>
            </c:strRef>
          </c:tx>
          <c:spPr>
            <a:solidFill>
              <a:schemeClr val="accent2">
                <a:lumOff val="10980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4B3C-FD44-AD73-9ACB60F92D08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4B3C-FD44-AD73-9ACB60F92D08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PE+SC (72)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0.15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0.1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B3C-FD44-AD73-9ACB60F92D0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>
                <a:lumOff val="25000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4B3C-FD44-AD73-9ACB60F92D08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4B3C-FD44-AD73-9ACB60F92D08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PE+SC (72)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0.04</c:v>
                </c:pt>
                <c:pt idx="1">
                  <c:v>0.06</c:v>
                </c:pt>
                <c:pt idx="2">
                  <c:v>0.02</c:v>
                </c:pt>
                <c:pt idx="3">
                  <c:v>0.09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B3C-FD44-AD73-9ACB60F92D0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Appr.</c:v>
                </c:pt>
              </c:strCache>
            </c:strRef>
          </c:tx>
          <c:spPr>
            <a:solidFill>
              <a:schemeClr val="accent6">
                <a:satOff val="-3457"/>
                <a:lumOff val="13039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4B3C-FD44-AD73-9ACB60F92D08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4B3C-FD44-AD73-9ACB60F92D08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PE+SC (72)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0.06</c:v>
                </c:pt>
                <c:pt idx="1">
                  <c:v>0.18</c:v>
                </c:pt>
                <c:pt idx="2">
                  <c:v>0.15</c:v>
                </c:pt>
                <c:pt idx="3">
                  <c:v>0.19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B3C-FD44-AD73-9ACB60F92D0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Appropriate</c:v>
                </c:pt>
              </c:strCache>
            </c:strRef>
          </c:tx>
          <c:spPr>
            <a:solidFill>
              <a:schemeClr val="accent6">
                <a:lumOff val="-9568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4B3C-FD44-AD73-9ACB60F92D08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4B3C-FD44-AD73-9ACB60F92D08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PE+SC (72)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0.01</c:v>
                </c:pt>
                <c:pt idx="1">
                  <c:v>0.35</c:v>
                </c:pt>
                <c:pt idx="2">
                  <c:v>0.62</c:v>
                </c:pt>
                <c:pt idx="3">
                  <c:v>0.46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B3C-FD44-AD73-9ACB60F92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"/>
        <c:minorUnit val="0.1"/>
      </c:valAx>
      <c:spPr>
        <a:noFill/>
        <a:ln w="12700" cap="flat">
          <a:solidFill>
            <a:srgbClr val="888888"/>
          </a:solidFill>
          <a:prstDash val="solid"/>
          <a:round/>
        </a:ln>
        <a:effectLst/>
      </c:spPr>
    </c:plotArea>
    <c:legend>
      <c:legendPos val="t"/>
      <c:layout>
        <c:manualLayout>
          <c:xMode val="edge"/>
          <c:yMode val="edge"/>
          <c:x val="0.114465"/>
          <c:y val="0"/>
          <c:w val="0.86874200000000001"/>
          <c:h val="8.243409999999999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27500000000004E-2"/>
          <c:y val="8.1098199999999995E-2"/>
          <c:w val="0.91247199999999995"/>
          <c:h val="0.791192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Accuracy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PE</c:v>
                </c:pt>
                <c:pt idx="2">
                  <c:v>PE+SC</c:v>
                </c:pt>
                <c:pt idx="3">
                  <c:v>(PE+SC)⟳</c:v>
                </c:pt>
                <c:pt idx="4">
                  <c:v>NomNom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0.24</c:v>
                </c:pt>
                <c:pt idx="1">
                  <c:v>0.6</c:v>
                </c:pt>
                <c:pt idx="2">
                  <c:v>0.82</c:v>
                </c:pt>
                <c:pt idx="3">
                  <c:v>0.79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8-734E-AFCB-74C6E926E23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Response Rate</c:v>
                </c:pt>
              </c:strCache>
            </c:strRef>
          </c:tx>
          <c:spPr>
            <a:pattFill prst="ltUpDiag">
              <a:fgClr>
                <a:schemeClr val="accent2"/>
              </a:fgClr>
              <a:bgClr>
                <a:schemeClr val="bg1"/>
              </a:bgClr>
            </a:pattFill>
            <a:ln w="9525" cap="flat">
              <a:solidFill>
                <a:schemeClr val="accent2"/>
              </a:solidFill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PE</c:v>
                </c:pt>
                <c:pt idx="2">
                  <c:v>PE+SC</c:v>
                </c:pt>
                <c:pt idx="3">
                  <c:v>(PE+SC)⟳</c:v>
                </c:pt>
                <c:pt idx="4">
                  <c:v>NomNom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0.82</c:v>
                </c:pt>
                <c:pt idx="1">
                  <c:v>0.97</c:v>
                </c:pt>
                <c:pt idx="2">
                  <c:v>0.42</c:v>
                </c:pt>
                <c:pt idx="3">
                  <c:v>0.72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D8-734E-AFCB-74C6E926E23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Acc * RR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PE</c:v>
                </c:pt>
                <c:pt idx="2">
                  <c:v>PE+SC</c:v>
                </c:pt>
                <c:pt idx="3">
                  <c:v>(PE+SC)⟳</c:v>
                </c:pt>
                <c:pt idx="4">
                  <c:v>NomNom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0.2</c:v>
                </c:pt>
                <c:pt idx="1">
                  <c:v>0.57999999999999996</c:v>
                </c:pt>
                <c:pt idx="2">
                  <c:v>0.34</c:v>
                </c:pt>
                <c:pt idx="3">
                  <c:v>0.56999999999999995</c:v>
                </c:pt>
                <c:pt idx="4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D8-734E-AFCB-74C6E926E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numFmt formatCode="#,##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5"/>
        <c:minorUnit val="0.125"/>
      </c:valAx>
      <c:spPr>
        <a:solidFill>
          <a:srgbClr val="FFFFFF"/>
        </a:solidFill>
        <a:ln w="12700" cap="flat">
          <a:solidFill>
            <a:srgbClr val="888888"/>
          </a:solidFill>
          <a:prstDash val="solid"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18349"/>
          <c:y val="0"/>
          <c:w val="0.86493200000000003"/>
          <c:h val="9.350310000000000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62199999999998E-2"/>
          <c:y val="6.7993999999999999E-2"/>
          <c:w val="0.93703800000000004"/>
          <c:h val="0.822911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Inappropriate</c:v>
                </c:pt>
              </c:strCache>
            </c:strRef>
          </c:tx>
          <c:spPr>
            <a:solidFill>
              <a:schemeClr val="accent2">
                <a:satOff val="-18194"/>
                <a:lumOff val="-11215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PE+SC (72)</c:v>
                </c:pt>
                <c:pt idx="3">
                  <c:v>(PE+SC)⟳ (198)</c:v>
                </c:pt>
                <c:pt idx="4">
                  <c:v>NomNom (234)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0.72</c:v>
                </c:pt>
                <c:pt idx="1">
                  <c:v>0.31</c:v>
                </c:pt>
                <c:pt idx="2">
                  <c:v>0.11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C-8842-A9A3-9A935CD21CF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Inap.</c:v>
                </c:pt>
              </c:strCache>
            </c:strRef>
          </c:tx>
          <c:spPr>
            <a:solidFill>
              <a:schemeClr val="accent2">
                <a:lumOff val="10980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PE+SC (72)</c:v>
                </c:pt>
                <c:pt idx="3">
                  <c:v>(PE+SC)⟳ (198)</c:v>
                </c:pt>
                <c:pt idx="4">
                  <c:v>NomNom (234)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0.15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0.1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1C-8842-A9A3-9A935CD21CF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>
                <a:lumOff val="25000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PE+SC (72)</c:v>
                </c:pt>
                <c:pt idx="3">
                  <c:v>(PE+SC)⟳ (198)</c:v>
                </c:pt>
                <c:pt idx="4">
                  <c:v>NomNom (234)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0.04</c:v>
                </c:pt>
                <c:pt idx="1">
                  <c:v>0.06</c:v>
                </c:pt>
                <c:pt idx="2">
                  <c:v>0.02</c:v>
                </c:pt>
                <c:pt idx="3">
                  <c:v>0.09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1C-8842-A9A3-9A935CD21CF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Appr.</c:v>
                </c:pt>
              </c:strCache>
            </c:strRef>
          </c:tx>
          <c:spPr>
            <a:solidFill>
              <a:schemeClr val="accent6">
                <a:satOff val="-3457"/>
                <a:lumOff val="13039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PE+SC (72)</c:v>
                </c:pt>
                <c:pt idx="3">
                  <c:v>(PE+SC)⟳ (198)</c:v>
                </c:pt>
                <c:pt idx="4">
                  <c:v>NomNom (234)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0.06</c:v>
                </c:pt>
                <c:pt idx="1">
                  <c:v>0.18</c:v>
                </c:pt>
                <c:pt idx="2">
                  <c:v>0.15</c:v>
                </c:pt>
                <c:pt idx="3">
                  <c:v>0.19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1C-8842-A9A3-9A935CD21CF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Appropriate</c:v>
                </c:pt>
              </c:strCache>
            </c:strRef>
          </c:tx>
          <c:spPr>
            <a:solidFill>
              <a:schemeClr val="accent6">
                <a:lumOff val="-9568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PE+SC (72)</c:v>
                </c:pt>
                <c:pt idx="3">
                  <c:v>(PE+SC)⟳ (198)</c:v>
                </c:pt>
                <c:pt idx="4">
                  <c:v>NomNom (234)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0.01</c:v>
                </c:pt>
                <c:pt idx="1">
                  <c:v>0.35</c:v>
                </c:pt>
                <c:pt idx="2">
                  <c:v>0.62</c:v>
                </c:pt>
                <c:pt idx="3">
                  <c:v>0.46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1C-8842-A9A3-9A935CD21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"/>
        <c:minorUnit val="0.1"/>
      </c:valAx>
      <c:spPr>
        <a:noFill/>
        <a:ln w="12700" cap="flat">
          <a:solidFill>
            <a:srgbClr val="888888"/>
          </a:solidFill>
          <a:prstDash val="solid"/>
          <a:round/>
        </a:ln>
        <a:effectLst/>
      </c:spPr>
    </c:plotArea>
    <c:legend>
      <c:legendPos val="t"/>
      <c:layout>
        <c:manualLayout>
          <c:xMode val="edge"/>
          <c:yMode val="edge"/>
          <c:x val="0.114465"/>
          <c:y val="0"/>
          <c:w val="0.86874200000000001"/>
          <c:h val="8.243409999999999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63"/>
          <c:y val="7.0167900000000005E-2"/>
          <c:w val="0.88993699999999998"/>
          <c:h val="0.742214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NomNom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c:spPr>
          <c:invertIfNegative val="0"/>
          <c:cat>
            <c:strRef>
              <c:f>Sheet1!$B$1:$Q$1</c:f>
              <c:strCache>
                <c:ptCount val="16"/>
                <c:pt idx="0">
                  <c:v>1.1</c:v>
                </c:pt>
                <c:pt idx="1">
                  <c:v>1.2</c:v>
                </c:pt>
                <c:pt idx="2">
                  <c:v>1.3</c:v>
                </c:pt>
                <c:pt idx="3">
                  <c:v>2.1</c:v>
                </c:pt>
                <c:pt idx="4">
                  <c:v>2.2</c:v>
                </c:pt>
                <c:pt idx="5">
                  <c:v>2.3</c:v>
                </c:pt>
                <c:pt idx="6">
                  <c:v>2.4</c:v>
                </c:pt>
                <c:pt idx="7">
                  <c:v>3.1</c:v>
                </c:pt>
                <c:pt idx="8">
                  <c:v>3.2</c:v>
                </c:pt>
                <c:pt idx="9">
                  <c:v>3.3</c:v>
                </c:pt>
                <c:pt idx="10">
                  <c:v>4.1</c:v>
                </c:pt>
                <c:pt idx="11">
                  <c:v>4.2</c:v>
                </c:pt>
                <c:pt idx="12">
                  <c:v>4.3</c:v>
                </c:pt>
                <c:pt idx="13">
                  <c:v>4.4</c:v>
                </c:pt>
                <c:pt idx="14">
                  <c:v>4.5</c:v>
                </c:pt>
                <c:pt idx="15">
                  <c:v>4.6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0.73</c:v>
                </c:pt>
                <c:pt idx="1">
                  <c:v>0.97</c:v>
                </c:pt>
                <c:pt idx="2">
                  <c:v>0.74</c:v>
                </c:pt>
                <c:pt idx="3">
                  <c:v>0.97</c:v>
                </c:pt>
                <c:pt idx="4">
                  <c:v>0.47</c:v>
                </c:pt>
                <c:pt idx="5">
                  <c:v>0.87</c:v>
                </c:pt>
                <c:pt idx="6">
                  <c:v>0.67</c:v>
                </c:pt>
                <c:pt idx="7">
                  <c:v>1</c:v>
                </c:pt>
                <c:pt idx="8">
                  <c:v>1</c:v>
                </c:pt>
                <c:pt idx="9">
                  <c:v>0.98</c:v>
                </c:pt>
                <c:pt idx="10">
                  <c:v>0.5</c:v>
                </c:pt>
                <c:pt idx="11">
                  <c:v>0.59</c:v>
                </c:pt>
                <c:pt idx="12">
                  <c:v>0.92</c:v>
                </c:pt>
                <c:pt idx="13">
                  <c:v>0.86</c:v>
                </c:pt>
                <c:pt idx="14">
                  <c:v>1</c:v>
                </c:pt>
                <c:pt idx="15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D-EC4E-9B1C-A0C7E9A415B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Baseline</c:v>
                </c:pt>
              </c:strCache>
            </c:strRef>
          </c:tx>
          <c:spPr>
            <a:pattFill prst="dkUpDiag">
              <a:fgClr>
                <a:schemeClr val="tx1">
                  <a:lumMod val="50000"/>
                  <a:lumOff val="50000"/>
                </a:schemeClr>
              </a:fgClr>
              <a:bgClr>
                <a:schemeClr val="bg2">
                  <a:lumMod val="90000"/>
                </a:schemeClr>
              </a:bgClr>
            </a:pattFill>
            <a:ln w="9525" cap="flat">
              <a:solidFill>
                <a:schemeClr val="tx1"/>
              </a:solidFill>
              <a:prstDash val="solid"/>
              <a:round/>
            </a:ln>
            <a:effectLst/>
          </c:spPr>
          <c:invertIfNegative val="0"/>
          <c:cat>
            <c:strRef>
              <c:f>Sheet1!$B$1:$Q$1</c:f>
              <c:strCache>
                <c:ptCount val="16"/>
                <c:pt idx="0">
                  <c:v>1.1</c:v>
                </c:pt>
                <c:pt idx="1">
                  <c:v>1.2</c:v>
                </c:pt>
                <c:pt idx="2">
                  <c:v>1.3</c:v>
                </c:pt>
                <c:pt idx="3">
                  <c:v>2.1</c:v>
                </c:pt>
                <c:pt idx="4">
                  <c:v>2.2</c:v>
                </c:pt>
                <c:pt idx="5">
                  <c:v>2.3</c:v>
                </c:pt>
                <c:pt idx="6">
                  <c:v>2.4</c:v>
                </c:pt>
                <c:pt idx="7">
                  <c:v>3.1</c:v>
                </c:pt>
                <c:pt idx="8">
                  <c:v>3.2</c:v>
                </c:pt>
                <c:pt idx="9">
                  <c:v>3.3</c:v>
                </c:pt>
                <c:pt idx="10">
                  <c:v>4.1</c:v>
                </c:pt>
                <c:pt idx="11">
                  <c:v>4.2</c:v>
                </c:pt>
                <c:pt idx="12">
                  <c:v>4.3</c:v>
                </c:pt>
                <c:pt idx="13">
                  <c:v>4.4</c:v>
                </c:pt>
                <c:pt idx="14">
                  <c:v>4.5</c:v>
                </c:pt>
                <c:pt idx="15">
                  <c:v>4.6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0.35</c:v>
                </c:pt>
                <c:pt idx="1">
                  <c:v>0.11</c:v>
                </c:pt>
                <c:pt idx="2">
                  <c:v>7.0000000000000007E-2</c:v>
                </c:pt>
                <c:pt idx="3">
                  <c:v>0</c:v>
                </c:pt>
                <c:pt idx="4">
                  <c:v>0.09</c:v>
                </c:pt>
                <c:pt idx="5">
                  <c:v>0.05</c:v>
                </c:pt>
                <c:pt idx="6">
                  <c:v>0.15</c:v>
                </c:pt>
                <c:pt idx="7">
                  <c:v>0.66</c:v>
                </c:pt>
                <c:pt idx="8">
                  <c:v>0.63</c:v>
                </c:pt>
                <c:pt idx="9">
                  <c:v>0.61</c:v>
                </c:pt>
                <c:pt idx="10">
                  <c:v>7.0000000000000007E-2</c:v>
                </c:pt>
                <c:pt idx="11">
                  <c:v>0.04</c:v>
                </c:pt>
                <c:pt idx="12">
                  <c:v>0.06</c:v>
                </c:pt>
                <c:pt idx="13">
                  <c:v>0.02</c:v>
                </c:pt>
                <c:pt idx="14">
                  <c:v>0.01</c:v>
                </c:pt>
                <c:pt idx="1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D-EC4E-9B1C-A0C7E9A41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Program and Question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title>
          <c:tx>
            <c:rich>
              <a:bodyPr rot="-5400000"/>
              <a:lstStyle/>
              <a:p>
                <a:pPr>
                  <a:defRPr lang="en-US" b="1"/>
                </a:pPr>
                <a:r>
                  <a:rPr lang="en-US" b="1"/>
                  <a:t>Average Score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5"/>
        <c:minorUnit val="0.125"/>
      </c:valAx>
      <c:spPr>
        <a:noFill/>
        <a:ln w="12700" cap="flat">
          <a:solidFill>
            <a:srgbClr val="888888"/>
          </a:solidFill>
          <a:prstDash val="solid"/>
          <a:round/>
        </a:ln>
        <a:effectLst/>
      </c:spPr>
    </c:plotArea>
    <c:legend>
      <c:legendPos val="t"/>
      <c:layout>
        <c:manualLayout>
          <c:xMode val="edge"/>
          <c:yMode val="edge"/>
          <c:x val="0.149478"/>
          <c:y val="0"/>
          <c:w val="0.83439300000000005"/>
          <c:h val="8.427030000000000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27500000000004E-2"/>
          <c:y val="8.1098199999999995E-2"/>
          <c:w val="0.91247199999999995"/>
          <c:h val="0.791192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Accuracy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PE</c:v>
                </c:pt>
                <c:pt idx="2">
                  <c:v>PE+SC</c:v>
                </c:pt>
                <c:pt idx="3">
                  <c:v>(PE+SC)⟳</c:v>
                </c:pt>
                <c:pt idx="4">
                  <c:v>NomNom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0.24</c:v>
                </c:pt>
                <c:pt idx="1">
                  <c:v>0.6</c:v>
                </c:pt>
                <c:pt idx="2">
                  <c:v>0.82</c:v>
                </c:pt>
                <c:pt idx="3">
                  <c:v>0.79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8-734E-AFCB-74C6E926E23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Response Rate</c:v>
                </c:pt>
              </c:strCache>
            </c:strRef>
          </c:tx>
          <c:spPr>
            <a:pattFill prst="ltUpDiag">
              <a:fgClr>
                <a:schemeClr val="accent2"/>
              </a:fgClr>
              <a:bgClr>
                <a:schemeClr val="bg1"/>
              </a:bgClr>
            </a:pattFill>
            <a:ln w="9525" cap="flat">
              <a:solidFill>
                <a:schemeClr val="accent2"/>
              </a:solidFill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PE</c:v>
                </c:pt>
                <c:pt idx="2">
                  <c:v>PE+SC</c:v>
                </c:pt>
                <c:pt idx="3">
                  <c:v>(PE+SC)⟳</c:v>
                </c:pt>
                <c:pt idx="4">
                  <c:v>NomNom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0.82</c:v>
                </c:pt>
                <c:pt idx="1">
                  <c:v>0.97</c:v>
                </c:pt>
                <c:pt idx="2">
                  <c:v>0.42</c:v>
                </c:pt>
                <c:pt idx="3">
                  <c:v>0.72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D8-734E-AFCB-74C6E926E23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Acc * RR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PE</c:v>
                </c:pt>
                <c:pt idx="2">
                  <c:v>PE+SC</c:v>
                </c:pt>
                <c:pt idx="3">
                  <c:v>(PE+SC)⟳</c:v>
                </c:pt>
                <c:pt idx="4">
                  <c:v>NomNom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0.2</c:v>
                </c:pt>
                <c:pt idx="1">
                  <c:v>0.57999999999999996</c:v>
                </c:pt>
                <c:pt idx="2">
                  <c:v>0.34</c:v>
                </c:pt>
                <c:pt idx="3">
                  <c:v>0.56999999999999995</c:v>
                </c:pt>
                <c:pt idx="4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D8-734E-AFCB-74C6E926E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numFmt formatCode="#,##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5"/>
        <c:minorUnit val="0.125"/>
      </c:valAx>
      <c:spPr>
        <a:solidFill>
          <a:srgbClr val="FFFFFF"/>
        </a:solidFill>
        <a:ln w="12700" cap="flat">
          <a:solidFill>
            <a:srgbClr val="888888"/>
          </a:solidFill>
          <a:prstDash val="solid"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18349"/>
          <c:y val="0"/>
          <c:w val="0.86493200000000003"/>
          <c:h val="9.350310000000000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63"/>
          <c:y val="7.0167900000000005E-2"/>
          <c:w val="0.88993699999999998"/>
          <c:h val="0.742214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NomNom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c:spPr>
          <c:invertIfNegative val="0"/>
          <c:cat>
            <c:strRef>
              <c:f>Sheet1!$B$1:$Q$1</c:f>
              <c:strCache>
                <c:ptCount val="16"/>
                <c:pt idx="0">
                  <c:v>1.1</c:v>
                </c:pt>
                <c:pt idx="1">
                  <c:v>1.2</c:v>
                </c:pt>
                <c:pt idx="2">
                  <c:v>1.3</c:v>
                </c:pt>
                <c:pt idx="3">
                  <c:v>2.1</c:v>
                </c:pt>
                <c:pt idx="4">
                  <c:v>2.2</c:v>
                </c:pt>
                <c:pt idx="5">
                  <c:v>2.3</c:v>
                </c:pt>
                <c:pt idx="6">
                  <c:v>2.4</c:v>
                </c:pt>
                <c:pt idx="7">
                  <c:v>3.1</c:v>
                </c:pt>
                <c:pt idx="8">
                  <c:v>3.2</c:v>
                </c:pt>
                <c:pt idx="9">
                  <c:v>3.3</c:v>
                </c:pt>
                <c:pt idx="10">
                  <c:v>4.1</c:v>
                </c:pt>
                <c:pt idx="11">
                  <c:v>4.2</c:v>
                </c:pt>
                <c:pt idx="12">
                  <c:v>4.3</c:v>
                </c:pt>
                <c:pt idx="13">
                  <c:v>4.4</c:v>
                </c:pt>
                <c:pt idx="14">
                  <c:v>4.5</c:v>
                </c:pt>
                <c:pt idx="15">
                  <c:v>4.6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0.73</c:v>
                </c:pt>
                <c:pt idx="1">
                  <c:v>0.97</c:v>
                </c:pt>
                <c:pt idx="2">
                  <c:v>0.74</c:v>
                </c:pt>
                <c:pt idx="3">
                  <c:v>0.97</c:v>
                </c:pt>
                <c:pt idx="4">
                  <c:v>0.47</c:v>
                </c:pt>
                <c:pt idx="5">
                  <c:v>0.87</c:v>
                </c:pt>
                <c:pt idx="6">
                  <c:v>0.67</c:v>
                </c:pt>
                <c:pt idx="7">
                  <c:v>1</c:v>
                </c:pt>
                <c:pt idx="8">
                  <c:v>1</c:v>
                </c:pt>
                <c:pt idx="9">
                  <c:v>0.98</c:v>
                </c:pt>
                <c:pt idx="10">
                  <c:v>0.5</c:v>
                </c:pt>
                <c:pt idx="11">
                  <c:v>0.59</c:v>
                </c:pt>
                <c:pt idx="12">
                  <c:v>0.92</c:v>
                </c:pt>
                <c:pt idx="13">
                  <c:v>0.86</c:v>
                </c:pt>
                <c:pt idx="14">
                  <c:v>1</c:v>
                </c:pt>
                <c:pt idx="15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D-EC4E-9B1C-A0C7E9A415B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Baseline</c:v>
                </c:pt>
              </c:strCache>
            </c:strRef>
          </c:tx>
          <c:spPr>
            <a:pattFill prst="dkUpDiag">
              <a:fgClr>
                <a:schemeClr val="tx1">
                  <a:lumMod val="50000"/>
                  <a:lumOff val="50000"/>
                </a:schemeClr>
              </a:fgClr>
              <a:bgClr>
                <a:schemeClr val="bg2">
                  <a:lumMod val="90000"/>
                </a:schemeClr>
              </a:bgClr>
            </a:pattFill>
            <a:ln w="9525" cap="flat">
              <a:solidFill>
                <a:schemeClr val="tx1"/>
              </a:solidFill>
              <a:prstDash val="solid"/>
              <a:round/>
            </a:ln>
            <a:effectLst/>
          </c:spPr>
          <c:invertIfNegative val="0"/>
          <c:cat>
            <c:strRef>
              <c:f>Sheet1!$B$1:$Q$1</c:f>
              <c:strCache>
                <c:ptCount val="16"/>
                <c:pt idx="0">
                  <c:v>1.1</c:v>
                </c:pt>
                <c:pt idx="1">
                  <c:v>1.2</c:v>
                </c:pt>
                <c:pt idx="2">
                  <c:v>1.3</c:v>
                </c:pt>
                <c:pt idx="3">
                  <c:v>2.1</c:v>
                </c:pt>
                <c:pt idx="4">
                  <c:v>2.2</c:v>
                </c:pt>
                <c:pt idx="5">
                  <c:v>2.3</c:v>
                </c:pt>
                <c:pt idx="6">
                  <c:v>2.4</c:v>
                </c:pt>
                <c:pt idx="7">
                  <c:v>3.1</c:v>
                </c:pt>
                <c:pt idx="8">
                  <c:v>3.2</c:v>
                </c:pt>
                <c:pt idx="9">
                  <c:v>3.3</c:v>
                </c:pt>
                <c:pt idx="10">
                  <c:v>4.1</c:v>
                </c:pt>
                <c:pt idx="11">
                  <c:v>4.2</c:v>
                </c:pt>
                <c:pt idx="12">
                  <c:v>4.3</c:v>
                </c:pt>
                <c:pt idx="13">
                  <c:v>4.4</c:v>
                </c:pt>
                <c:pt idx="14">
                  <c:v>4.5</c:v>
                </c:pt>
                <c:pt idx="15">
                  <c:v>4.6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0.35</c:v>
                </c:pt>
                <c:pt idx="1">
                  <c:v>0.11</c:v>
                </c:pt>
                <c:pt idx="2">
                  <c:v>7.0000000000000007E-2</c:v>
                </c:pt>
                <c:pt idx="3">
                  <c:v>0</c:v>
                </c:pt>
                <c:pt idx="4">
                  <c:v>0.09</c:v>
                </c:pt>
                <c:pt idx="5">
                  <c:v>0.05</c:v>
                </c:pt>
                <c:pt idx="6">
                  <c:v>0.15</c:v>
                </c:pt>
                <c:pt idx="7">
                  <c:v>0.66</c:v>
                </c:pt>
                <c:pt idx="8">
                  <c:v>0.63</c:v>
                </c:pt>
                <c:pt idx="9">
                  <c:v>0.61</c:v>
                </c:pt>
                <c:pt idx="10">
                  <c:v>7.0000000000000007E-2</c:v>
                </c:pt>
                <c:pt idx="11">
                  <c:v>0.04</c:v>
                </c:pt>
                <c:pt idx="12">
                  <c:v>0.06</c:v>
                </c:pt>
                <c:pt idx="13">
                  <c:v>0.02</c:v>
                </c:pt>
                <c:pt idx="14">
                  <c:v>0.01</c:v>
                </c:pt>
                <c:pt idx="1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D-EC4E-9B1C-A0C7E9A41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Program and Question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title>
          <c:tx>
            <c:rich>
              <a:bodyPr rot="-5400000"/>
              <a:lstStyle/>
              <a:p>
                <a:pPr>
                  <a:defRPr lang="en-US" b="1"/>
                </a:pPr>
                <a:r>
                  <a:rPr lang="en-US" b="1"/>
                  <a:t>Average Score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5"/>
        <c:minorUnit val="0.125"/>
      </c:valAx>
      <c:spPr>
        <a:noFill/>
        <a:ln w="12700" cap="flat">
          <a:solidFill>
            <a:srgbClr val="888888"/>
          </a:solidFill>
          <a:prstDash val="solid"/>
          <a:round/>
        </a:ln>
        <a:effectLst/>
      </c:spPr>
    </c:plotArea>
    <c:legend>
      <c:legendPos val="t"/>
      <c:layout>
        <c:manualLayout>
          <c:xMode val="edge"/>
          <c:yMode val="edge"/>
          <c:x val="0.149478"/>
          <c:y val="0"/>
          <c:w val="0.83439300000000005"/>
          <c:h val="8.427030000000000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62199999999998E-2"/>
          <c:y val="6.7993999999999999E-2"/>
          <c:w val="0.93703800000000004"/>
          <c:h val="0.822911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Inappropriate</c:v>
                </c:pt>
              </c:strCache>
            </c:strRef>
          </c:tx>
          <c:spPr>
            <a:solidFill>
              <a:schemeClr val="accent2">
                <a:satOff val="-18194"/>
                <a:lumOff val="-11215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PE+SC (72)</c:v>
                </c:pt>
                <c:pt idx="3">
                  <c:v>(PE+SC)⟳ (198)</c:v>
                </c:pt>
                <c:pt idx="4">
                  <c:v>NomNom (234)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0.72</c:v>
                </c:pt>
                <c:pt idx="1">
                  <c:v>0.31</c:v>
                </c:pt>
                <c:pt idx="2">
                  <c:v>0.11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C-8842-A9A3-9A935CD21CF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Inap.</c:v>
                </c:pt>
              </c:strCache>
            </c:strRef>
          </c:tx>
          <c:spPr>
            <a:solidFill>
              <a:schemeClr val="accent2">
                <a:lumOff val="10980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PE+SC (72)</c:v>
                </c:pt>
                <c:pt idx="3">
                  <c:v>(PE+SC)⟳ (198)</c:v>
                </c:pt>
                <c:pt idx="4">
                  <c:v>NomNom (234)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0.15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0.1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1C-8842-A9A3-9A935CD21CF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>
                <a:lumOff val="25000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PE+SC (72)</c:v>
                </c:pt>
                <c:pt idx="3">
                  <c:v>(PE+SC)⟳ (198)</c:v>
                </c:pt>
                <c:pt idx="4">
                  <c:v>NomNom (234)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0.04</c:v>
                </c:pt>
                <c:pt idx="1">
                  <c:v>0.06</c:v>
                </c:pt>
                <c:pt idx="2">
                  <c:v>0.02</c:v>
                </c:pt>
                <c:pt idx="3">
                  <c:v>0.09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1C-8842-A9A3-9A935CD21CF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Appr.</c:v>
                </c:pt>
              </c:strCache>
            </c:strRef>
          </c:tx>
          <c:spPr>
            <a:solidFill>
              <a:schemeClr val="accent6">
                <a:satOff val="-3457"/>
                <a:lumOff val="13039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PE+SC (72)</c:v>
                </c:pt>
                <c:pt idx="3">
                  <c:v>(PE+SC)⟳ (198)</c:v>
                </c:pt>
                <c:pt idx="4">
                  <c:v>NomNom (234)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0.06</c:v>
                </c:pt>
                <c:pt idx="1">
                  <c:v>0.18</c:v>
                </c:pt>
                <c:pt idx="2">
                  <c:v>0.15</c:v>
                </c:pt>
                <c:pt idx="3">
                  <c:v>0.19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1C-8842-A9A3-9A935CD21CF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Appropriate</c:v>
                </c:pt>
              </c:strCache>
            </c:strRef>
          </c:tx>
          <c:spPr>
            <a:solidFill>
              <a:schemeClr val="accent6">
                <a:lumOff val="-9568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PE+SC (72)</c:v>
                </c:pt>
                <c:pt idx="3">
                  <c:v>(PE+SC)⟳ (198)</c:v>
                </c:pt>
                <c:pt idx="4">
                  <c:v>NomNom (234)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0.01</c:v>
                </c:pt>
                <c:pt idx="1">
                  <c:v>0.35</c:v>
                </c:pt>
                <c:pt idx="2">
                  <c:v>0.62</c:v>
                </c:pt>
                <c:pt idx="3">
                  <c:v>0.46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1C-8842-A9A3-9A935CD21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"/>
        <c:minorUnit val="0.1"/>
      </c:valAx>
      <c:spPr>
        <a:noFill/>
        <a:ln w="12700" cap="flat">
          <a:solidFill>
            <a:srgbClr val="888888"/>
          </a:solidFill>
          <a:prstDash val="solid"/>
          <a:round/>
        </a:ln>
        <a:effectLst/>
      </c:spPr>
    </c:plotArea>
    <c:legend>
      <c:legendPos val="t"/>
      <c:layout>
        <c:manualLayout>
          <c:xMode val="edge"/>
          <c:yMode val="edge"/>
          <c:x val="0.114465"/>
          <c:y val="0"/>
          <c:w val="0.86874200000000001"/>
          <c:h val="8.243409999999999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63"/>
          <c:y val="7.0167900000000005E-2"/>
          <c:w val="0.88993699999999998"/>
          <c:h val="0.742214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  <a:ln w="9525" cap="flat">
              <a:noFill/>
              <a:prstDash val="solid"/>
              <a:round/>
            </a:ln>
            <a:effectLst/>
          </c:spPr>
          <c:invertIfNegative val="0"/>
          <c:cat>
            <c:strRef>
              <c:f>Sheet1!$B$1:$Q$1</c:f>
              <c:strCache>
                <c:ptCount val="16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2.1</c:v>
                </c:pt>
                <c:pt idx="4">
                  <c:v>2.2</c:v>
                </c:pt>
                <c:pt idx="5">
                  <c:v>2.3</c:v>
                </c:pt>
                <c:pt idx="6">
                  <c:v>2.4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0.73</c:v>
                </c:pt>
                <c:pt idx="1">
                  <c:v>0.97</c:v>
                </c:pt>
                <c:pt idx="2">
                  <c:v>0.74</c:v>
                </c:pt>
                <c:pt idx="3">
                  <c:v>0.97</c:v>
                </c:pt>
                <c:pt idx="4">
                  <c:v>0.47</c:v>
                </c:pt>
                <c:pt idx="5">
                  <c:v>0.87</c:v>
                </c:pt>
                <c:pt idx="6">
                  <c:v>0.67</c:v>
                </c:pt>
                <c:pt idx="7">
                  <c:v>1</c:v>
                </c:pt>
                <c:pt idx="8">
                  <c:v>1</c:v>
                </c:pt>
                <c:pt idx="9">
                  <c:v>0.98</c:v>
                </c:pt>
                <c:pt idx="10">
                  <c:v>0.5</c:v>
                </c:pt>
                <c:pt idx="11">
                  <c:v>0.59</c:v>
                </c:pt>
                <c:pt idx="12">
                  <c:v>0.92</c:v>
                </c:pt>
                <c:pt idx="13">
                  <c:v>0.86</c:v>
                </c:pt>
                <c:pt idx="14">
                  <c:v>1</c:v>
                </c:pt>
                <c:pt idx="15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D-EC4E-9B1C-A0C7E9A415B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Baseline</c:v>
                </c:pt>
              </c:strCache>
            </c:strRef>
          </c:tx>
          <c:spPr>
            <a:pattFill prst="dkUpDiag">
              <a:fgClr>
                <a:schemeClr val="tx1">
                  <a:lumMod val="50000"/>
                  <a:lumOff val="50000"/>
                </a:schemeClr>
              </a:fgClr>
              <a:bgClr>
                <a:schemeClr val="bg2">
                  <a:lumMod val="90000"/>
                </a:schemeClr>
              </a:bgClr>
            </a:pattFill>
            <a:ln w="9525" cap="flat">
              <a:solidFill>
                <a:schemeClr val="tx1"/>
              </a:solidFill>
              <a:prstDash val="solid"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CC5-9940-81CD-E76273291484}"/>
              </c:ext>
            </c:extLst>
          </c:dPt>
          <c:dPt>
            <c:idx val="1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C5-9940-81CD-E76273291484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C5-9940-81CD-E76273291484}"/>
              </c:ext>
            </c:extLst>
          </c:dPt>
          <c:dPt>
            <c:idx val="7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C5-9940-81CD-E76273291484}"/>
              </c:ext>
            </c:extLst>
          </c:dPt>
          <c:dPt>
            <c:idx val="8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CC5-9940-81CD-E76273291484}"/>
              </c:ext>
            </c:extLst>
          </c:dPt>
          <c:dPt>
            <c:idx val="9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C5-9940-81CD-E76273291484}"/>
              </c:ext>
            </c:extLst>
          </c:dPt>
          <c:dPt>
            <c:idx val="10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CC5-9940-81CD-E76273291484}"/>
              </c:ext>
            </c:extLst>
          </c:dPt>
          <c:dPt>
            <c:idx val="11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C5-9940-81CD-E76273291484}"/>
              </c:ext>
            </c:extLst>
          </c:dPt>
          <c:dPt>
            <c:idx val="1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CC5-9940-81CD-E76273291484}"/>
              </c:ext>
            </c:extLst>
          </c:dPt>
          <c:dPt>
            <c:idx val="1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CC5-9940-81CD-E76273291484}"/>
              </c:ext>
            </c:extLst>
          </c:dPt>
          <c:dPt>
            <c:idx val="1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CC5-9940-81CD-E76273291484}"/>
              </c:ext>
            </c:extLst>
          </c:dPt>
          <c:dPt>
            <c:idx val="15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C5-9940-81CD-E76273291484}"/>
              </c:ext>
            </c:extLst>
          </c:dPt>
          <c:cat>
            <c:strRef>
              <c:f>Sheet1!$B$1:$Q$1</c:f>
              <c:strCache>
                <c:ptCount val="16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2.1</c:v>
                </c:pt>
                <c:pt idx="4">
                  <c:v>2.2</c:v>
                </c:pt>
                <c:pt idx="5">
                  <c:v>2.3</c:v>
                </c:pt>
                <c:pt idx="6">
                  <c:v>2.4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0.35</c:v>
                </c:pt>
                <c:pt idx="1">
                  <c:v>0.11</c:v>
                </c:pt>
                <c:pt idx="2">
                  <c:v>7.0000000000000007E-2</c:v>
                </c:pt>
                <c:pt idx="3">
                  <c:v>0</c:v>
                </c:pt>
                <c:pt idx="4">
                  <c:v>0.09</c:v>
                </c:pt>
                <c:pt idx="5">
                  <c:v>0.05</c:v>
                </c:pt>
                <c:pt idx="6">
                  <c:v>0.15</c:v>
                </c:pt>
                <c:pt idx="7">
                  <c:v>0.66</c:v>
                </c:pt>
                <c:pt idx="8">
                  <c:v>0.63</c:v>
                </c:pt>
                <c:pt idx="9">
                  <c:v>0.61</c:v>
                </c:pt>
                <c:pt idx="10">
                  <c:v>7.0000000000000007E-2</c:v>
                </c:pt>
                <c:pt idx="11">
                  <c:v>0.04</c:v>
                </c:pt>
                <c:pt idx="12">
                  <c:v>0.06</c:v>
                </c:pt>
                <c:pt idx="13">
                  <c:v>0.02</c:v>
                </c:pt>
                <c:pt idx="14">
                  <c:v>0.01</c:v>
                </c:pt>
                <c:pt idx="1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D-EC4E-9B1C-A0C7E9A41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Program and Question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title>
          <c:tx>
            <c:rich>
              <a:bodyPr rot="-5400000"/>
              <a:lstStyle/>
              <a:p>
                <a:pPr>
                  <a:defRPr lang="en-US" b="1"/>
                </a:pPr>
                <a:r>
                  <a:rPr lang="en-US" b="1"/>
                  <a:t>Average Score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5"/>
        <c:minorUnit val="0.125"/>
      </c:valAx>
      <c:spPr>
        <a:noFill/>
        <a:ln w="12700" cap="flat">
          <a:solidFill>
            <a:srgbClr val="888888"/>
          </a:solidFill>
          <a:prstDash val="solid"/>
          <a:round/>
        </a:ln>
        <a:effectLst/>
      </c:spPr>
    </c:plotArea>
    <c:legend>
      <c:legendPos val="t"/>
      <c:layout>
        <c:manualLayout>
          <c:xMode val="edge"/>
          <c:yMode val="edge"/>
          <c:x val="0.149478"/>
          <c:y val="0"/>
          <c:w val="0.83439300000000005"/>
          <c:h val="8.427030000000000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62199999999998E-2"/>
          <c:y val="6.7993999999999999E-2"/>
          <c:w val="0.93703800000000004"/>
          <c:h val="0.822911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Inappropriate</c:v>
                </c:pt>
              </c:strCache>
            </c:strRef>
          </c:tx>
          <c:spPr>
            <a:solidFill>
              <a:schemeClr val="accent2">
                <a:satOff val="-18194"/>
                <a:lumOff val="-11215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6F0C-4947-A642-4196B84407BE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0C-4947-A642-4196B84407BE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F0C-4947-A642-4196B84407BE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6F0C-4947-A642-4196B84407BE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0.72</c:v>
                </c:pt>
                <c:pt idx="1">
                  <c:v>0.31</c:v>
                </c:pt>
                <c:pt idx="2">
                  <c:v>0.11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C-8842-A9A3-9A935CD21CF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Inap.</c:v>
                </c:pt>
              </c:strCache>
            </c:strRef>
          </c:tx>
          <c:spPr>
            <a:solidFill>
              <a:schemeClr val="accent2">
                <a:lumOff val="10980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0C-4947-A642-4196B84407BE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F0C-4947-A642-4196B84407BE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6F0C-4947-A642-4196B84407BE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6F0C-4947-A642-4196B84407BE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0.15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0.1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1C-8842-A9A3-9A935CD21CF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>
                <a:lumOff val="25000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6F0C-4947-A642-4196B84407BE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0C-4947-A642-4196B84407BE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6F0C-4947-A642-4196B84407BE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6F0C-4947-A642-4196B84407BE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0.04</c:v>
                </c:pt>
                <c:pt idx="1">
                  <c:v>0.06</c:v>
                </c:pt>
                <c:pt idx="2">
                  <c:v>0.02</c:v>
                </c:pt>
                <c:pt idx="3">
                  <c:v>0.09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1C-8842-A9A3-9A935CD21CF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Appr.</c:v>
                </c:pt>
              </c:strCache>
            </c:strRef>
          </c:tx>
          <c:spPr>
            <a:solidFill>
              <a:schemeClr val="accent6">
                <a:satOff val="-3457"/>
                <a:lumOff val="13039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0C-4947-A642-4196B84407BE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6F0C-4947-A642-4196B84407BE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0C-4947-A642-4196B84407BE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6F0C-4947-A642-4196B84407BE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0.06</c:v>
                </c:pt>
                <c:pt idx="1">
                  <c:v>0.18</c:v>
                </c:pt>
                <c:pt idx="2">
                  <c:v>0.15</c:v>
                </c:pt>
                <c:pt idx="3">
                  <c:v>0.19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1C-8842-A9A3-9A935CD21CF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Appropriate</c:v>
                </c:pt>
              </c:strCache>
            </c:strRef>
          </c:tx>
          <c:spPr>
            <a:solidFill>
              <a:schemeClr val="accent6">
                <a:lumOff val="-9568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0C-4947-A642-4196B84407BE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0C-4947-A642-4196B84407BE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6F0C-4947-A642-4196B84407BE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6F0C-4947-A642-4196B84407BE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0.01</c:v>
                </c:pt>
                <c:pt idx="1">
                  <c:v>0.35</c:v>
                </c:pt>
                <c:pt idx="2">
                  <c:v>0.62</c:v>
                </c:pt>
                <c:pt idx="3">
                  <c:v>0.46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1C-8842-A9A3-9A935CD21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"/>
        <c:minorUnit val="0.1"/>
      </c:valAx>
      <c:spPr>
        <a:noFill/>
        <a:ln w="12700" cap="flat">
          <a:solidFill>
            <a:srgbClr val="888888"/>
          </a:solidFill>
          <a:prstDash val="solid"/>
          <a:round/>
        </a:ln>
        <a:effectLst/>
      </c:spPr>
    </c:plotArea>
    <c:legend>
      <c:legendPos val="t"/>
      <c:layout>
        <c:manualLayout>
          <c:xMode val="edge"/>
          <c:yMode val="edge"/>
          <c:x val="0.114465"/>
          <c:y val="0"/>
          <c:w val="0.86874200000000001"/>
          <c:h val="8.243409999999999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27500000000004E-2"/>
          <c:y val="8.1098199999999995E-2"/>
          <c:w val="0.91247199999999995"/>
          <c:h val="0.791192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Accuracy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1BE-614C-AA03-DAC735DFBB7A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BE-614C-AA03-DAC735DFBB7A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E1BE-614C-AA03-DAC735DFBB7A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BE-614C-AA03-DAC735DFBB7A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0.24</c:v>
                </c:pt>
                <c:pt idx="1">
                  <c:v>0.6</c:v>
                </c:pt>
                <c:pt idx="2">
                  <c:v>0.82</c:v>
                </c:pt>
                <c:pt idx="3">
                  <c:v>0.79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8-734E-AFCB-74C6E926E23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  <a:ln w="9525" cap="flat">
              <a:noFill/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0.82</c:v>
                </c:pt>
                <c:pt idx="1">
                  <c:v>0.97</c:v>
                </c:pt>
                <c:pt idx="2">
                  <c:v>0.42</c:v>
                </c:pt>
                <c:pt idx="3">
                  <c:v>0.72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D8-734E-AFCB-74C6E926E23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  <a:ln w="9525" cap="flat">
              <a:noFill/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0.2</c:v>
                </c:pt>
                <c:pt idx="1">
                  <c:v>0.57999999999999996</c:v>
                </c:pt>
                <c:pt idx="2">
                  <c:v>0.34</c:v>
                </c:pt>
                <c:pt idx="3">
                  <c:v>0.56999999999999995</c:v>
                </c:pt>
                <c:pt idx="4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D8-734E-AFCB-74C6E926E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numFmt formatCode="#,##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5"/>
        <c:minorUnit val="0.125"/>
      </c:valAx>
      <c:spPr>
        <a:solidFill>
          <a:srgbClr val="FFFFFF"/>
        </a:solidFill>
        <a:ln w="12700" cap="flat">
          <a:solidFill>
            <a:srgbClr val="888888"/>
          </a:solidFill>
          <a:prstDash val="solid"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18349"/>
          <c:y val="0"/>
          <c:w val="0.86493200000000003"/>
          <c:h val="9.350310000000000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27500000000004E-2"/>
          <c:y val="8.1098199999999995E-2"/>
          <c:w val="0.91247199999999995"/>
          <c:h val="0.791192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Accuracy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B4-FB48-9433-8BD229F45619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B4-FB48-9433-8BD229F45619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B4-FB48-9433-8BD229F45619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PE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0.24</c:v>
                </c:pt>
                <c:pt idx="1">
                  <c:v>0.6</c:v>
                </c:pt>
                <c:pt idx="2">
                  <c:v>0.82</c:v>
                </c:pt>
                <c:pt idx="3">
                  <c:v>0.79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B4-FB48-9433-8BD229F456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  <a:ln w="9525" cap="flat">
              <a:noFill/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PE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0.82</c:v>
                </c:pt>
                <c:pt idx="1">
                  <c:v>0.97</c:v>
                </c:pt>
                <c:pt idx="2">
                  <c:v>0.42</c:v>
                </c:pt>
                <c:pt idx="3">
                  <c:v>0.72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B4-FB48-9433-8BD229F4561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  <a:ln w="9525" cap="flat">
              <a:noFill/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PE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0.2</c:v>
                </c:pt>
                <c:pt idx="1">
                  <c:v>0.57999999999999996</c:v>
                </c:pt>
                <c:pt idx="2">
                  <c:v>0.34</c:v>
                </c:pt>
                <c:pt idx="3">
                  <c:v>0.56999999999999995</c:v>
                </c:pt>
                <c:pt idx="4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B4-FB48-9433-8BD229F45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numFmt formatCode="#,##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5"/>
        <c:minorUnit val="0.125"/>
      </c:valAx>
      <c:spPr>
        <a:solidFill>
          <a:srgbClr val="FFFFFF"/>
        </a:solidFill>
        <a:ln w="12700" cap="flat">
          <a:solidFill>
            <a:srgbClr val="888888"/>
          </a:solidFill>
          <a:prstDash val="solid"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18349"/>
          <c:y val="0"/>
          <c:w val="0.86493200000000003"/>
          <c:h val="9.350310000000000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62199999999998E-2"/>
          <c:y val="6.7993999999999999E-2"/>
          <c:w val="0.93703800000000004"/>
          <c:h val="0.822911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Inappropriate</c:v>
                </c:pt>
              </c:strCache>
            </c:strRef>
          </c:tx>
          <c:spPr>
            <a:solidFill>
              <a:schemeClr val="accent2">
                <a:satOff val="-18194"/>
                <a:lumOff val="-11215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6F0C-4947-A642-4196B84407BE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0C-4947-A642-4196B84407BE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F0C-4947-A642-4196B84407BE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6F0C-4947-A642-4196B84407BE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0.72</c:v>
                </c:pt>
                <c:pt idx="1">
                  <c:v>0.31</c:v>
                </c:pt>
                <c:pt idx="2">
                  <c:v>0.11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C-8842-A9A3-9A935CD21CF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Inap.</c:v>
                </c:pt>
              </c:strCache>
            </c:strRef>
          </c:tx>
          <c:spPr>
            <a:solidFill>
              <a:schemeClr val="accent2">
                <a:lumOff val="10980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0C-4947-A642-4196B84407BE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F0C-4947-A642-4196B84407BE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6F0C-4947-A642-4196B84407BE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6F0C-4947-A642-4196B84407BE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0.15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0.1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1C-8842-A9A3-9A935CD21CF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>
                <a:lumOff val="25000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6F0C-4947-A642-4196B84407BE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0C-4947-A642-4196B84407BE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6F0C-4947-A642-4196B84407BE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6F0C-4947-A642-4196B84407BE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0.04</c:v>
                </c:pt>
                <c:pt idx="1">
                  <c:v>0.06</c:v>
                </c:pt>
                <c:pt idx="2">
                  <c:v>0.02</c:v>
                </c:pt>
                <c:pt idx="3">
                  <c:v>0.09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1C-8842-A9A3-9A935CD21CF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Appr.</c:v>
                </c:pt>
              </c:strCache>
            </c:strRef>
          </c:tx>
          <c:spPr>
            <a:solidFill>
              <a:schemeClr val="accent6">
                <a:satOff val="-3457"/>
                <a:lumOff val="13039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0C-4947-A642-4196B84407BE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6F0C-4947-A642-4196B84407BE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0C-4947-A642-4196B84407BE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6F0C-4947-A642-4196B84407BE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0.06</c:v>
                </c:pt>
                <c:pt idx="1">
                  <c:v>0.18</c:v>
                </c:pt>
                <c:pt idx="2">
                  <c:v>0.15</c:v>
                </c:pt>
                <c:pt idx="3">
                  <c:v>0.19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1C-8842-A9A3-9A935CD21CF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Appropriate</c:v>
                </c:pt>
              </c:strCache>
            </c:strRef>
          </c:tx>
          <c:spPr>
            <a:solidFill>
              <a:schemeClr val="accent6">
                <a:lumOff val="-9568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0C-4947-A642-4196B84407BE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0C-4947-A642-4196B84407BE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6F0C-4947-A642-4196B84407BE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6F0C-4947-A642-4196B84407BE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0.01</c:v>
                </c:pt>
                <c:pt idx="1">
                  <c:v>0.35</c:v>
                </c:pt>
                <c:pt idx="2">
                  <c:v>0.62</c:v>
                </c:pt>
                <c:pt idx="3">
                  <c:v>0.46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1C-8842-A9A3-9A935CD21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"/>
        <c:minorUnit val="0.1"/>
      </c:valAx>
      <c:spPr>
        <a:noFill/>
        <a:ln w="12700" cap="flat">
          <a:solidFill>
            <a:srgbClr val="888888"/>
          </a:solidFill>
          <a:prstDash val="solid"/>
          <a:round/>
        </a:ln>
        <a:effectLst/>
      </c:spPr>
    </c:plotArea>
    <c:legend>
      <c:legendPos val="t"/>
      <c:layout>
        <c:manualLayout>
          <c:xMode val="edge"/>
          <c:yMode val="edge"/>
          <c:x val="0.114465"/>
          <c:y val="0"/>
          <c:w val="0.86874200000000001"/>
          <c:h val="8.243409999999999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62199999999998E-2"/>
          <c:y val="6.7993999999999999E-2"/>
          <c:w val="0.93703800000000004"/>
          <c:h val="0.822911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Inappropriate</c:v>
                </c:pt>
              </c:strCache>
            </c:strRef>
          </c:tx>
          <c:spPr>
            <a:solidFill>
              <a:schemeClr val="accent2">
                <a:satOff val="-18194"/>
                <a:lumOff val="-11215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89-2D4E-A8C1-3749BFC68285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89-2D4E-A8C1-3749BFC68285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89-2D4E-A8C1-3749BFC68285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0.72</c:v>
                </c:pt>
                <c:pt idx="1">
                  <c:v>0.31</c:v>
                </c:pt>
                <c:pt idx="2">
                  <c:v>0.11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89-2D4E-A8C1-3749BFC6828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Inap.</c:v>
                </c:pt>
              </c:strCache>
            </c:strRef>
          </c:tx>
          <c:spPr>
            <a:solidFill>
              <a:schemeClr val="accent2">
                <a:lumOff val="10980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589-2D4E-A8C1-3749BFC68285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589-2D4E-A8C1-3749BFC68285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589-2D4E-A8C1-3749BFC68285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0.15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0.1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589-2D4E-A8C1-3749BFC6828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>
                <a:lumOff val="25000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589-2D4E-A8C1-3749BFC68285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9589-2D4E-A8C1-3749BFC68285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9589-2D4E-A8C1-3749BFC68285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0.04</c:v>
                </c:pt>
                <c:pt idx="1">
                  <c:v>0.06</c:v>
                </c:pt>
                <c:pt idx="2">
                  <c:v>0.02</c:v>
                </c:pt>
                <c:pt idx="3">
                  <c:v>0.09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589-2D4E-A8C1-3749BFC6828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Appr.</c:v>
                </c:pt>
              </c:strCache>
            </c:strRef>
          </c:tx>
          <c:spPr>
            <a:solidFill>
              <a:schemeClr val="accent6">
                <a:satOff val="-3457"/>
                <a:lumOff val="13039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9589-2D4E-A8C1-3749BFC68285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9589-2D4E-A8C1-3749BFC68285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9589-2D4E-A8C1-3749BFC68285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0.06</c:v>
                </c:pt>
                <c:pt idx="1">
                  <c:v>0.18</c:v>
                </c:pt>
                <c:pt idx="2">
                  <c:v>0.15</c:v>
                </c:pt>
                <c:pt idx="3">
                  <c:v>0.19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9589-2D4E-A8C1-3749BFC6828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Appropriate</c:v>
                </c:pt>
              </c:strCache>
            </c:strRef>
          </c:tx>
          <c:spPr>
            <a:solidFill>
              <a:schemeClr val="accent6">
                <a:lumOff val="-9568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9589-2D4E-A8C1-3749BFC68285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9589-2D4E-A8C1-3749BFC68285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9589-2D4E-A8C1-3749BFC68285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 (162)</c:v>
                </c:pt>
                <c:pt idx="1">
                  <c:v>PE (180)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0.01</c:v>
                </c:pt>
                <c:pt idx="1">
                  <c:v>0.35</c:v>
                </c:pt>
                <c:pt idx="2">
                  <c:v>0.62</c:v>
                </c:pt>
                <c:pt idx="3">
                  <c:v>0.46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589-2D4E-A8C1-3749BFC68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"/>
        <c:minorUnit val="0.1"/>
      </c:valAx>
      <c:spPr>
        <a:noFill/>
        <a:ln w="12700" cap="flat">
          <a:solidFill>
            <a:srgbClr val="888888"/>
          </a:solidFill>
          <a:prstDash val="solid"/>
          <a:round/>
        </a:ln>
        <a:effectLst/>
      </c:spPr>
    </c:plotArea>
    <c:legend>
      <c:legendPos val="t"/>
      <c:layout>
        <c:manualLayout>
          <c:xMode val="edge"/>
          <c:yMode val="edge"/>
          <c:x val="0.114465"/>
          <c:y val="0"/>
          <c:w val="0.86874200000000001"/>
          <c:h val="8.243409999999999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27500000000004E-2"/>
          <c:y val="8.1098199999999995E-2"/>
          <c:w val="0.91247199999999995"/>
          <c:h val="0.791192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Accuracy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B4-FB48-9433-8BD229F45619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B4-FB48-9433-8BD229F45619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B4-FB48-9433-8BD229F45619}"/>
              </c:ext>
            </c:extLst>
          </c:dPt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PE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0.24</c:v>
                </c:pt>
                <c:pt idx="1">
                  <c:v>0.6</c:v>
                </c:pt>
                <c:pt idx="2">
                  <c:v>0.82</c:v>
                </c:pt>
                <c:pt idx="3">
                  <c:v>0.79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B4-FB48-9433-8BD229F456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  <a:ln w="9525" cap="flat">
              <a:noFill/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PE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0.82</c:v>
                </c:pt>
                <c:pt idx="1">
                  <c:v>0.97</c:v>
                </c:pt>
                <c:pt idx="2">
                  <c:v>0.42</c:v>
                </c:pt>
                <c:pt idx="3">
                  <c:v>0.72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B4-FB48-9433-8BD229F4561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  <a:ln w="9525" cap="flat">
              <a:noFill/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Baseline</c:v>
                </c:pt>
                <c:pt idx="1">
                  <c:v>PE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0.2</c:v>
                </c:pt>
                <c:pt idx="1">
                  <c:v>0.57999999999999996</c:v>
                </c:pt>
                <c:pt idx="2">
                  <c:v>0.34</c:v>
                </c:pt>
                <c:pt idx="3">
                  <c:v>0.56999999999999995</c:v>
                </c:pt>
                <c:pt idx="4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B4-FB48-9433-8BD229F45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numFmt formatCode="#,##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5"/>
        <c:minorUnit val="0.125"/>
      </c:valAx>
      <c:spPr>
        <a:solidFill>
          <a:srgbClr val="FFFFFF"/>
        </a:solidFill>
        <a:ln w="12700" cap="flat">
          <a:solidFill>
            <a:srgbClr val="888888"/>
          </a:solidFill>
          <a:prstDash val="solid"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18349"/>
          <c:y val="0"/>
          <c:w val="0.86493200000000003"/>
          <c:h val="9.350310000000000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27500000000004E-2"/>
          <c:y val="8.1098199999999995E-2"/>
          <c:w val="0.91247199999999995"/>
          <c:h val="0.791192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Accuracy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16-B747-A2FD-006A258317EB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16-B747-A2FD-006A258317EB}"/>
              </c:ext>
            </c:extLst>
          </c:dPt>
          <c:cat>
            <c:strRef>
              <c:f>Sheet1!$B$1:$F$1</c:f>
              <c:strCache>
                <c:ptCount val="3"/>
                <c:pt idx="0">
                  <c:v>Baseline</c:v>
                </c:pt>
                <c:pt idx="1">
                  <c:v>PE</c:v>
                </c:pt>
                <c:pt idx="2">
                  <c:v>PE+SC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0.24</c:v>
                </c:pt>
                <c:pt idx="1">
                  <c:v>0.6</c:v>
                </c:pt>
                <c:pt idx="2">
                  <c:v>0.82</c:v>
                </c:pt>
                <c:pt idx="3">
                  <c:v>0.79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16-B747-A2FD-006A258317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noFill/>
            <a:ln w="9525" cap="flat">
              <a:noFill/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3"/>
                <c:pt idx="0">
                  <c:v>Baseline</c:v>
                </c:pt>
                <c:pt idx="1">
                  <c:v>PE</c:v>
                </c:pt>
                <c:pt idx="2">
                  <c:v>PE+SC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0.82</c:v>
                </c:pt>
                <c:pt idx="1">
                  <c:v>0.97</c:v>
                </c:pt>
                <c:pt idx="2">
                  <c:v>0.42</c:v>
                </c:pt>
                <c:pt idx="3">
                  <c:v>0.72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16-B747-A2FD-006A258317E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noFill/>
            <a:ln w="9525" cap="flat">
              <a:noFill/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3"/>
                <c:pt idx="0">
                  <c:v>Baseline</c:v>
                </c:pt>
                <c:pt idx="1">
                  <c:v>PE</c:v>
                </c:pt>
                <c:pt idx="2">
                  <c:v>PE+SC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0.2</c:v>
                </c:pt>
                <c:pt idx="1">
                  <c:v>0.57999999999999996</c:v>
                </c:pt>
                <c:pt idx="2">
                  <c:v>0.34</c:v>
                </c:pt>
                <c:pt idx="3">
                  <c:v>0.56999999999999995</c:v>
                </c:pt>
                <c:pt idx="4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16-B747-A2FD-006A25831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</c:scaling>
        <c:delete val="0"/>
        <c:axPos val="l"/>
        <c:numFmt formatCode="#,##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0.25"/>
        <c:minorUnit val="0.125"/>
      </c:valAx>
      <c:spPr>
        <a:solidFill>
          <a:srgbClr val="FFFFFF"/>
        </a:solidFill>
        <a:ln w="12700" cap="flat">
          <a:solidFill>
            <a:srgbClr val="888888"/>
          </a:solidFill>
          <a:prstDash val="solid"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18349"/>
          <c:y val="0"/>
          <c:w val="0.86493200000000003"/>
          <c:h val="9.350310000000000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99EE-7353-5E40-B6EA-A0A9C033C8ED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26FF0-9136-7D46-964D-88774E5A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9D493-9FC9-1644-B246-99E65EAC7C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6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(.81 - .23) / .23 ~= 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26FF0-9136-7D46-964D-88774E5A0E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8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9461-AE98-F050-425E-2C69C6567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29227-CE70-C992-4F5E-1B0D91AA5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DF618-2550-312D-9857-9E67C5EE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F201-16B6-3645-A0AB-488BB696CAF0}" type="datetime1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C1B4C-59E4-6746-5AD0-636D26A6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2ED9B-A6FC-3AE3-6B5D-96575939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9FEDE-394E-1213-3D50-463F8A4E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F389A-30AB-E958-B9FE-2E43EE597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6E7D1-07D8-5470-0790-7704476A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424E-EC66-2841-A743-EAAC3B7F4837}" type="datetime1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E13FB-DCAC-E062-7614-96AC24E5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D9B45-F9B7-E8A8-6D00-7BA309AF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29718-5C67-9F74-D93B-E855A6328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6DF38-028D-B706-BF21-01933A652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69DC8-1775-5593-3423-410DEB4E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C106-C798-E545-AD93-03B79B51D403}" type="datetime1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7C0E6-47FD-F404-FF95-D7DC11BB6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91006-1AC5-015F-2BC4-1B522EAB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4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9A30A-559F-D506-806C-7DFEA0D6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055B3-F47E-C60C-C24C-FA2BF2C32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3BCD0-EE83-C36C-8BCB-255C24821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B93E-4A2A-FD42-AEE7-5E538C481469}" type="datetime1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80FDE-C81B-6DD6-E807-DF092997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5592-9878-9CD3-34E4-69CC98E8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D5FC-CFE3-F3F5-B84B-4A9D677F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CC602-0D92-21CC-4A9D-F2178C379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9863B-C304-897E-9DAE-42022BC6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CDA0-11A6-E046-A3D6-09D4A1C0FD2B}" type="datetime1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B7876-19B7-18FB-76A4-8046F643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8CC4-61D3-3E6D-6F70-2201F152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9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070D-6144-9A5E-50A5-518C87DF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8E149-EC66-7935-09B6-A08D976C7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C1795-832B-79E0-DAAB-6E50AB959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D947D-020C-B96F-3321-6552DA2C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13CD-DECE-C44C-A8DF-EF8DD9A6C005}" type="datetime1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46957-E78F-2198-804C-B87BE672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4AE84-00A6-B6BE-3A30-9CFC4587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1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170B-84EA-3665-F1B7-BAFD2CD7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0E4F4-1607-E9F2-1124-27A269AE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8F133-9BD8-8C38-4E4A-393C752E8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23F26-FE42-38E7-9FD5-2F0ACEDA0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3608D-6283-0F24-3085-F7BEC1017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A78F6F-50BF-8DB9-DFDB-D6DF5419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CF52-F128-DE43-A516-77ACDDEC76AD}" type="datetime1">
              <a:rPr lang="en-US" smtClean="0"/>
              <a:t>9/3/24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598376-C871-65FC-CA84-BFB433E2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6C43FE-1C94-FD7C-C927-5C13AE4E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1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9226A-FEAE-CC45-F773-5874D508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CDCE9-151C-DB8C-525F-B6569A2E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5661-FD1C-E34F-8C65-71EF207D54AA}" type="datetime1">
              <a:rPr lang="en-US" smtClean="0"/>
              <a:t>9/3/24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CB298-0F47-0928-7F17-FFA61B4A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FDD45-3B37-E8F5-C3F4-5A47BEDF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2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3A5DB-AC35-C3F1-72B5-5907E79E5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0392-435C-E74B-9DC8-EF45C0C5B0F6}" type="datetime1">
              <a:rPr lang="en-US" smtClean="0"/>
              <a:t>9/3/24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DF8FDB-6FAD-7EBC-3EDC-4B3D2FBF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49F2B-141C-CF6C-7640-FD09D22A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2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3E02-13F6-875E-9386-E396D9FF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33685-8E2C-189E-D9D0-F43182A7B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93E2E-A0EF-18F7-75D3-46C5814C2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C7445-6798-7422-046F-7168CC99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D956-E795-444E-8732-1DD88711F34D}" type="datetime1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67F60-E587-7A1E-8A88-3A24F52EA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87DC6-F65B-E959-0B94-77AB005B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9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D07B-22C2-03D2-8511-9D814D1C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0A0D3E-7109-EA14-B29F-B26F3C54A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60429-7696-57C4-24A3-DFCCAA079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A6325-FF22-BA7E-6CA3-8FC26009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66AD-AB41-E74A-95A4-091D600871E6}" type="datetime1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9E437-B711-D11F-793F-0CCA4DA1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D36B7-92DF-523A-7DFC-64595D3D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2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8F8455-FA4E-C3C3-7540-5A196764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B3800-3650-41E1-5903-3FC69C1B0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38124-4CAF-C07F-CFEB-EB6FAEF48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70848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D1176D-7152-D149-9E74-7280C33E15D4}" type="datetime1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AF9EF-E7F0-4830-1C1B-5343E82FE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1248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AA95-2131-9D4D-851E-EBE620473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2448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D930A3-B413-5C43-94A5-3455A830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9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A8B672-BE87-33A1-FBC3-8218545FE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6044"/>
            <a:ext cx="9144000" cy="1203919"/>
          </a:xfrm>
        </p:spPr>
        <p:txBody>
          <a:bodyPr>
            <a:normAutofit/>
          </a:bodyPr>
          <a:lstStyle/>
          <a:p>
            <a:r>
              <a:rPr lang="en-US" dirty="0"/>
              <a:t>Generating Function Names to Improve Comprehension of Synthesized Programs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FFEE57D-A532-BF6C-84A2-931C4C596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16152"/>
          </a:xfrm>
        </p:spPr>
        <p:txBody>
          <a:bodyPr/>
          <a:lstStyle/>
          <a:p>
            <a:r>
              <a:rPr lang="en-US" b="1" dirty="0" err="1">
                <a:solidFill>
                  <a:srgbClr val="00B050"/>
                </a:solidFill>
              </a:rPr>
              <a:t>Amirmohammad</a:t>
            </a:r>
            <a:r>
              <a:rPr lang="en-US" b="1" dirty="0">
                <a:solidFill>
                  <a:srgbClr val="00B050"/>
                </a:solidFill>
              </a:rPr>
              <a:t> Nazari</a:t>
            </a:r>
            <a:r>
              <a:rPr lang="en-US" dirty="0"/>
              <a:t> · </a:t>
            </a:r>
            <a:r>
              <a:rPr lang="en-US" dirty="0" err="1"/>
              <a:t>Swabha</a:t>
            </a:r>
            <a:r>
              <a:rPr lang="en-US" dirty="0"/>
              <a:t> </a:t>
            </a:r>
            <a:r>
              <a:rPr lang="en-US" dirty="0" err="1"/>
              <a:t>Swayamdipta</a:t>
            </a:r>
            <a:br>
              <a:rPr lang="en-US" dirty="0"/>
            </a:br>
            <a:r>
              <a:rPr lang="en-US" dirty="0" err="1"/>
              <a:t>Souti</a:t>
            </a:r>
            <a:r>
              <a:rPr lang="en-US" dirty="0"/>
              <a:t> Chattopadhyay · Mukund Raghothaman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of Southern California</a:t>
            </a:r>
          </a:p>
        </p:txBody>
      </p:sp>
      <p:pic>
        <p:nvPicPr>
          <p:cNvPr id="4" name="USC">
            <a:extLst>
              <a:ext uri="{FF2B5EF4-FFF2-40B4-BE49-F238E27FC236}">
                <a16:creationId xmlns:a16="http://schemas.microsoft.com/office/drawing/2014/main" id="{A45333F9-8E97-1472-9CEF-6F6A1A7B0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0" y="665163"/>
            <a:ext cx="71561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60E56-6C38-073B-F806-E7864349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Expansion Using </a:t>
            </a:r>
            <a:r>
              <a:rPr lang="en-US" dirty="0" err="1"/>
              <a:t>Subspecs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F3C93D-A447-C142-8C85-42F6C04097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Prompt:</a:t>
                </a:r>
              </a:p>
              <a:p>
                <a:pPr lvl="1"/>
                <a:r>
                  <a:rPr lang="en-US" dirty="0"/>
                  <a:t>Suggest a name for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has type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Also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F3C93D-A447-C142-8C85-42F6C04097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64421-C787-B04B-2591-A2D2C961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8C93D-E601-1059-B9D8-79595674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10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097E02F-3A30-942F-6914-E048E56A7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1320" y="3548063"/>
            <a:ext cx="6309360" cy="2628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ular Callout">
                <a:extLst>
                  <a:ext uri="{FF2B5EF4-FFF2-40B4-BE49-F238E27FC236}">
                    <a16:creationId xmlns:a16="http://schemas.microsoft.com/office/drawing/2014/main" id="{9FBD234D-4EBA-650E-C9E2-7EAEFA93F22F}"/>
                  </a:ext>
                </a:extLst>
              </p:cNvPr>
              <p:cNvSpPr/>
              <p:nvPr/>
            </p:nvSpPr>
            <p:spPr>
              <a:xfrm>
                <a:off x="6786529" y="4848550"/>
                <a:ext cx="1827119" cy="457200"/>
              </a:xfrm>
              <a:prstGeom prst="wedgeRectCallout">
                <a:avLst>
                  <a:gd name="adj1" fmla="val -112525"/>
                  <a:gd name="adj2" fmla="val -13742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Subspec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7" name="Rectangular Callout">
                <a:extLst>
                  <a:ext uri="{FF2B5EF4-FFF2-40B4-BE49-F238E27FC236}">
                    <a16:creationId xmlns:a16="http://schemas.microsoft.com/office/drawing/2014/main" id="{9FBD234D-4EBA-650E-C9E2-7EAEFA93F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529" y="4848550"/>
                <a:ext cx="1827119" cy="457200"/>
              </a:xfrm>
              <a:prstGeom prst="wedgeRectCallout">
                <a:avLst>
                  <a:gd name="adj1" fmla="val -112525"/>
                  <a:gd name="adj2" fmla="val -13742"/>
                </a:avLst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4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6DD44B-BAE5-1A00-688C-A575625D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Prompt Expansion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C8EAAF-B863-DD0E-3AEB-601FF027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8BADE5-2E52-AC51-0243-E7F62E45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0" name="2D Column Chart (B)">
            <a:extLst>
              <a:ext uri="{FF2B5EF4-FFF2-40B4-BE49-F238E27FC236}">
                <a16:creationId xmlns:a16="http://schemas.microsoft.com/office/drawing/2014/main" id="{82C0CFD8-67AD-0B51-F818-33EDD97EB9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970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2D Column Chart (B, PE)">
            <a:extLst>
              <a:ext uri="{FF2B5EF4-FFF2-40B4-BE49-F238E27FC236}">
                <a16:creationId xmlns:a16="http://schemas.microsoft.com/office/drawing/2014/main" id="{76371174-F56E-00E8-F75C-835DFC709F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659098"/>
              </p:ext>
            </p:extLst>
          </p:nvPr>
        </p:nvGraphicFramePr>
        <p:xfrm>
          <a:off x="841248" y="182880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0A08E9E-8230-F8D5-D05B-50E64330A9EE}"/>
              </a:ext>
            </a:extLst>
          </p:cNvPr>
          <p:cNvSpPr txBox="1"/>
          <p:nvPr/>
        </p:nvSpPr>
        <p:spPr>
          <a:xfrm>
            <a:off x="3889594" y="3354963"/>
            <a:ext cx="4412811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91440" bIns="9144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144 specification–implementation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344 subroutines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Manually written reference 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Credit if </a:t>
            </a:r>
            <a:r>
              <a:rPr lang="en-US" dirty="0" err="1"/>
              <a:t>Jaro</a:t>
            </a:r>
            <a:r>
              <a:rPr lang="en-US" dirty="0"/>
              <a:t> similarity &gt; 0.7</a:t>
            </a:r>
          </a:p>
        </p:txBody>
      </p:sp>
    </p:spTree>
    <p:extLst>
      <p:ext uri="{BB962C8B-B14F-4D97-AF65-F5344CB8AC3E}">
        <p14:creationId xmlns:p14="http://schemas.microsoft.com/office/powerpoint/2010/main" val="21799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6" grpId="0">
        <p:bldAsOne/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F354-19BF-B45C-6DB5-5497369F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C50F9-2B10-C393-1B4F-38C0F45C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D2960-4C66-2CCE-9B21-5001048E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2D Column Chart (B)">
            <a:extLst>
              <a:ext uri="{FF2B5EF4-FFF2-40B4-BE49-F238E27FC236}">
                <a16:creationId xmlns:a16="http://schemas.microsoft.com/office/drawing/2014/main" id="{37F6F498-469D-9194-0315-5A3556578C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744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2D Column Chart (B, PE)">
            <a:extLst>
              <a:ext uri="{FF2B5EF4-FFF2-40B4-BE49-F238E27FC236}">
                <a16:creationId xmlns:a16="http://schemas.microsoft.com/office/drawing/2014/main" id="{0C2E1E62-26FA-A83A-0F73-E96CE17A9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458894"/>
              </p:ext>
            </p:extLst>
          </p:nvPr>
        </p:nvGraphicFramePr>
        <p:xfrm>
          <a:off x="841248" y="182880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F7D19F-268C-DF91-6BAD-B7449A83794C}"/>
              </a:ext>
            </a:extLst>
          </p:cNvPr>
          <p:cNvSpPr txBox="1"/>
          <p:nvPr/>
        </p:nvSpPr>
        <p:spPr>
          <a:xfrm>
            <a:off x="3442933" y="2413337"/>
            <a:ext cx="530613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91440" bIns="9144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18 participants, different from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 subroutines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i="1" dirty="0"/>
              <a:t>How appropriate is this name for this function?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28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5D2B-5CCE-5B20-3094-A118D501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This Talk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810BAC8-D066-CC94-3696-6527B1EE2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Question:</a:t>
            </a:r>
            <a:r>
              <a:rPr lang="en-US" dirty="0"/>
              <a:t> How to get more trustworthy name suggestions?</a:t>
            </a:r>
          </a:p>
          <a:p>
            <a:endParaRPr lang="en-US" dirty="0"/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dirty="0"/>
              <a:t>Reverse-engineering with print statements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Validating name proposals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3E334-6250-426A-7FA5-47718F5B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6A12F-EA01-3B4E-B364-82ACACCF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(HL)">
            <a:extLst>
              <a:ext uri="{FF2B5EF4-FFF2-40B4-BE49-F238E27FC236}">
                <a16:creationId xmlns:a16="http://schemas.microsoft.com/office/drawing/2014/main" id="{2F31A7F2-BD9C-E0D3-AD76-AE235C3CADD6}"/>
              </a:ext>
            </a:extLst>
          </p:cNvPr>
          <p:cNvSpPr txBox="1">
            <a:spLocks/>
          </p:cNvSpPr>
          <p:nvPr/>
        </p:nvSpPr>
        <p:spPr>
          <a:xfrm>
            <a:off x="841248" y="1828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Question:</a:t>
            </a:r>
            <a:r>
              <a:rPr lang="en-US" dirty="0"/>
              <a:t> How to get more </a:t>
            </a:r>
            <a:r>
              <a:rPr lang="en-US" b="1" dirty="0">
                <a:solidFill>
                  <a:srgbClr val="00B050"/>
                </a:solidFill>
              </a:rPr>
              <a:t>trustworthy</a:t>
            </a:r>
            <a:r>
              <a:rPr lang="en-US" dirty="0"/>
              <a:t> name suggestions?</a:t>
            </a:r>
          </a:p>
          <a:p>
            <a:endParaRPr lang="en-US" dirty="0"/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Reverse-engineering with print statements</a:t>
            </a:r>
          </a:p>
          <a:p>
            <a:r>
              <a:rPr lang="en-US" dirty="0"/>
              <a:t>Validating name proposals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0020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3F12-8E9B-ECD8-1A6B-D7B055D8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Suggested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AC86F-BE68-7D09-108D-2A559BC18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Prompt expansion with </a:t>
            </a:r>
            <a:r>
              <a:rPr lang="en-US" dirty="0" err="1"/>
              <a:t>subspecs</a:t>
            </a:r>
            <a:r>
              <a:rPr lang="en-US" dirty="0"/>
              <a:t> helps, but still …</a:t>
            </a:r>
          </a:p>
          <a:p>
            <a:r>
              <a:rPr lang="en-US" b="1" dirty="0">
                <a:solidFill>
                  <a:srgbClr val="FF0000"/>
                </a:solidFill>
              </a:rPr>
              <a:t>Problem:</a:t>
            </a:r>
            <a:r>
              <a:rPr lang="en-US" dirty="0"/>
              <a:t> No way to </a:t>
            </a:r>
            <a:r>
              <a:rPr lang="en-US" dirty="0">
                <a:solidFill>
                  <a:srgbClr val="0070C0"/>
                </a:solidFill>
              </a:rPr>
              <a:t>algorithmically</a:t>
            </a:r>
            <a:r>
              <a:rPr lang="en-US" dirty="0"/>
              <a:t> distinguish appropriate and inappropriate names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Insight:</a:t>
            </a:r>
            <a:r>
              <a:rPr lang="en-US" dirty="0"/>
              <a:t> If the name captures “</a:t>
            </a:r>
            <a:r>
              <a:rPr lang="en-US" i="1" dirty="0">
                <a:solidFill>
                  <a:srgbClr val="0070C0"/>
                </a:solidFill>
              </a:rPr>
              <a:t>essential</a:t>
            </a:r>
            <a:r>
              <a:rPr lang="en-US" dirty="0"/>
              <a:t>” features of the subroutine, then it is appropriately chosen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E6EDC-D7D3-B025-DF8D-3E55FF5D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1CAAC-72D3-E088-15B5-E99BBF99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9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0C3A-74EE-FF28-D640-45C25C831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Suggested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23098-D4C4-055F-7CA4-0681204F3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Insight:</a:t>
            </a:r>
            <a:r>
              <a:rPr lang="en-US" dirty="0"/>
              <a:t> If the name captures “</a:t>
            </a:r>
            <a:r>
              <a:rPr lang="en-US" i="1" dirty="0">
                <a:solidFill>
                  <a:srgbClr val="0070C0"/>
                </a:solidFill>
              </a:rPr>
              <a:t>essential</a:t>
            </a:r>
            <a:r>
              <a:rPr lang="en-US" dirty="0"/>
              <a:t>” features of the subroutine, then it is appropriately chosen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BBB3E-32A7-5AB3-C698-E707952C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C8C3A-BA04-DBDF-DF11-8175CA6A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Implementation">
            <a:extLst>
              <a:ext uri="{FF2B5EF4-FFF2-40B4-BE49-F238E27FC236}">
                <a16:creationId xmlns:a16="http://schemas.microsoft.com/office/drawing/2014/main" id="{0CDDAC0E-C818-2E13-AEA8-5864E3E3E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123756"/>
              </p:ext>
            </p:extLst>
          </p:nvPr>
        </p:nvGraphicFramePr>
        <p:xfrm>
          <a:off x="1296924" y="2750380"/>
          <a:ext cx="9738360" cy="148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6866133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72105505"/>
                    </a:ext>
                  </a:extLst>
                </a:gridCol>
                <a:gridCol w="8503920">
                  <a:extLst>
                    <a:ext uri="{9D8B030D-6E8A-4147-A177-3AD203B41FA5}">
                      <a16:colId xmlns:a16="http://schemas.microsoft.com/office/drawing/2014/main" val="2571313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(l)  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map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(n) (c15 l (+ 1 n)))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range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len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l))))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5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(l n) (c13 (c4 l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(z) (&gt; n (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len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(c4 l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(u) (&gt; z u)))))))))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1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(l)  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car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(c4 l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(y)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nil?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(c4 l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(z) (&gt; z y))))))))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42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(l p)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fold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l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nil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(z u)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if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(p z)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cons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z u) u))))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475909"/>
                  </a:ext>
                </a:extLst>
              </a:tr>
            </a:tbl>
          </a:graphicData>
        </a:graphic>
      </p:graphicFrame>
      <p:sp>
        <p:nvSpPr>
          <p:cNvPr id="7" name="Overlay">
            <a:extLst>
              <a:ext uri="{FF2B5EF4-FFF2-40B4-BE49-F238E27FC236}">
                <a16:creationId xmlns:a16="http://schemas.microsoft.com/office/drawing/2014/main" id="{CB877916-2CBF-69E4-2DF5-4CBEEF9F22B9}"/>
              </a:ext>
            </a:extLst>
          </p:cNvPr>
          <p:cNvSpPr/>
          <p:nvPr/>
        </p:nvSpPr>
        <p:spPr>
          <a:xfrm>
            <a:off x="1226820" y="2756041"/>
            <a:ext cx="9738360" cy="1612636"/>
          </a:xfrm>
          <a:custGeom>
            <a:avLst/>
            <a:gdLst>
              <a:gd name="connsiteX0" fmla="*/ 6100 w 9607299"/>
              <a:gd name="connsiteY0" fmla="*/ 1193093 h 1612636"/>
              <a:gd name="connsiteX1" fmla="*/ 9607299 w 9607299"/>
              <a:gd name="connsiteY1" fmla="*/ 1193093 h 1612636"/>
              <a:gd name="connsiteX2" fmla="*/ 9607299 w 9607299"/>
              <a:gd name="connsiteY2" fmla="*/ 1612636 h 1612636"/>
              <a:gd name="connsiteX3" fmla="*/ 6100 w 9607299"/>
              <a:gd name="connsiteY3" fmla="*/ 1612636 h 1612636"/>
              <a:gd name="connsiteX4" fmla="*/ 0 w 9607299"/>
              <a:gd name="connsiteY4" fmla="*/ 0 h 1612636"/>
              <a:gd name="connsiteX5" fmla="*/ 9601199 w 9607299"/>
              <a:gd name="connsiteY5" fmla="*/ 0 h 1612636"/>
              <a:gd name="connsiteX6" fmla="*/ 9601199 w 9607299"/>
              <a:gd name="connsiteY6" fmla="*/ 830482 h 1612636"/>
              <a:gd name="connsiteX7" fmla="*/ 0 w 9607299"/>
              <a:gd name="connsiteY7" fmla="*/ 830482 h 161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7299" h="1612636">
                <a:moveTo>
                  <a:pt x="6100" y="1193093"/>
                </a:moveTo>
                <a:lnTo>
                  <a:pt x="9607299" y="1193093"/>
                </a:lnTo>
                <a:lnTo>
                  <a:pt x="9607299" y="1612636"/>
                </a:lnTo>
                <a:lnTo>
                  <a:pt x="6100" y="1612636"/>
                </a:lnTo>
                <a:close/>
                <a:moveTo>
                  <a:pt x="0" y="0"/>
                </a:moveTo>
                <a:lnTo>
                  <a:pt x="9601199" y="0"/>
                </a:lnTo>
                <a:lnTo>
                  <a:pt x="9601199" y="830482"/>
                </a:lnTo>
                <a:lnTo>
                  <a:pt x="0" y="830482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0" name="Implementation-Alt">
            <a:extLst>
              <a:ext uri="{FF2B5EF4-FFF2-40B4-BE49-F238E27FC236}">
                <a16:creationId xmlns:a16="http://schemas.microsoft.com/office/drawing/2014/main" id="{026ACD49-88F2-7BDB-124F-504D0AFA0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019456"/>
              </p:ext>
            </p:extLst>
          </p:nvPr>
        </p:nvGraphicFramePr>
        <p:xfrm>
          <a:off x="1296924" y="2751396"/>
          <a:ext cx="9738360" cy="148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6866133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72105505"/>
                    </a:ext>
                  </a:extLst>
                </a:gridCol>
                <a:gridCol w="8503920">
                  <a:extLst>
                    <a:ext uri="{9D8B030D-6E8A-4147-A177-3AD203B41FA5}">
                      <a16:colId xmlns:a16="http://schemas.microsoft.com/office/drawing/2014/main" val="2571313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(l)  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map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(n) (c15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'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l (+ 1 n)))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range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len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l))))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5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c15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(l n) (c13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'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(c4 l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(z) (&gt; n (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len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(c4 l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(u) (&gt; z u)))))))))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1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c13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(l)  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max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l))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42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(l p)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fold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l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nil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(z u)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if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(p z)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cons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z u) u))))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475909"/>
                  </a:ext>
                </a:extLst>
              </a:tr>
            </a:tbl>
          </a:graphicData>
        </a:graphic>
      </p:graphicFrame>
      <p:sp>
        <p:nvSpPr>
          <p:cNvPr id="8" name="Conclusion">
            <a:extLst>
              <a:ext uri="{FF2B5EF4-FFF2-40B4-BE49-F238E27FC236}">
                <a16:creationId xmlns:a16="http://schemas.microsoft.com/office/drawing/2014/main" id="{E809FE4B-D795-4442-6E51-4E96A1C13A82}"/>
              </a:ext>
            </a:extLst>
          </p:cNvPr>
          <p:cNvSpPr txBox="1"/>
          <p:nvPr/>
        </p:nvSpPr>
        <p:spPr>
          <a:xfrm>
            <a:off x="838200" y="4485004"/>
            <a:ext cx="52578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We believe:</a:t>
            </a:r>
            <a:r>
              <a:rPr lang="en-US" sz="2000" dirty="0"/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(c13 l)</a:t>
            </a:r>
            <a:r>
              <a:rPr lang="en-US" sz="2000" dirty="0"/>
              <a:t> identifies the largest element of the list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Hypothesis:</a:t>
            </a:r>
            <a:r>
              <a:rPr lang="en-US" sz="2000" dirty="0"/>
              <a:t> If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2000" dirty="0"/>
              <a:t> still satisfies the spec, then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lang="en-US" sz="2000" dirty="0"/>
              <a:t> is very likely a good name for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c13</a:t>
            </a:r>
          </a:p>
        </p:txBody>
      </p:sp>
      <p:graphicFrame>
        <p:nvGraphicFramePr>
          <p:cNvPr id="9" name="Spec">
            <a:extLst>
              <a:ext uri="{FF2B5EF4-FFF2-40B4-BE49-F238E27FC236}">
                <a16:creationId xmlns:a16="http://schemas.microsoft.com/office/drawing/2014/main" id="{CE82D754-0C59-5AB0-955C-0CD5F2691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038773"/>
              </p:ext>
            </p:extLst>
          </p:nvPr>
        </p:nvGraphicFramePr>
        <p:xfrm>
          <a:off x="6967728" y="4485004"/>
          <a:ext cx="3291840" cy="1112520"/>
        </p:xfrm>
        <a:graphic>
          <a:graphicData uri="http://schemas.openxmlformats.org/drawingml/2006/table">
            <a:tbl>
              <a:tblPr firstRow="1" lastRow="1" bandRow="1">
                <a:tableStyleId>{D27102A9-8310-4765-A935-A1911B00CA55}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21258088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82922029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41779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↦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(f 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55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(9 2 7 1)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(1 2 7 9)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346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Global Specification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71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7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E223-6B69-A846-AC3F-38469B6F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Sanity Checks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49DAB-80FF-6CBD-367B-811CDECD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D3916-4F85-9870-FCFF-C7F181D4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16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86E3B0A-2992-78B6-9F45-71354234F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1320" y="1870075"/>
            <a:ext cx="6309360" cy="4354829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6DFE97E0-72C7-D680-D748-EF569FBCF984}"/>
              </a:ext>
            </a:extLst>
          </p:cNvPr>
          <p:cNvSpPr/>
          <p:nvPr/>
        </p:nvSpPr>
        <p:spPr>
          <a:xfrm>
            <a:off x="9250680" y="3429000"/>
            <a:ext cx="2103120" cy="964324"/>
          </a:xfrm>
          <a:prstGeom prst="wedgeRectCallout">
            <a:avLst>
              <a:gd name="adj1" fmla="val -80303"/>
              <a:gd name="adj2" fmla="val 11808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second language model to validate name</a:t>
            </a:r>
          </a:p>
        </p:txBody>
      </p:sp>
    </p:spTree>
    <p:extLst>
      <p:ext uri="{BB962C8B-B14F-4D97-AF65-F5344CB8AC3E}">
        <p14:creationId xmlns:p14="http://schemas.microsoft.com/office/powerpoint/2010/main" val="1272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6DD44B-BAE5-1A00-688C-A575625D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Algorithmic Sanity Checks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C8EAAF-B863-DD0E-3AEB-601FF027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8BADE5-2E52-AC51-0243-E7F62E45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2D Column Chart (B, PE)">
            <a:extLst>
              <a:ext uri="{FF2B5EF4-FFF2-40B4-BE49-F238E27FC236}">
                <a16:creationId xmlns:a16="http://schemas.microsoft.com/office/drawing/2014/main" id="{76371174-F56E-00E8-F75C-835DFC709F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425551"/>
              </p:ext>
            </p:extLst>
          </p:nvPr>
        </p:nvGraphicFramePr>
        <p:xfrm>
          <a:off x="841248" y="182880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2D Column Chart (B, PE, SC) (Acc)">
            <a:extLst>
              <a:ext uri="{FF2B5EF4-FFF2-40B4-BE49-F238E27FC236}">
                <a16:creationId xmlns:a16="http://schemas.microsoft.com/office/drawing/2014/main" id="{C43D7841-B960-E28B-4386-1D93BE1888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9513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2D Column Chart (B, PE, SC) (Acc, RR)">
            <a:extLst>
              <a:ext uri="{FF2B5EF4-FFF2-40B4-BE49-F238E27FC236}">
                <a16:creationId xmlns:a16="http://schemas.microsoft.com/office/drawing/2014/main" id="{6F454B76-02CF-305B-83B5-EC8C20986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433116"/>
              </p:ext>
            </p:extLst>
          </p:nvPr>
        </p:nvGraphicFramePr>
        <p:xfrm>
          <a:off x="841248" y="182880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4296A480-E005-46E0-E2BE-2CCF4CC94028}"/>
              </a:ext>
            </a:extLst>
          </p:cNvPr>
          <p:cNvSpPr/>
          <p:nvPr/>
        </p:nvSpPr>
        <p:spPr>
          <a:xfrm>
            <a:off x="8038207" y="2464676"/>
            <a:ext cx="2861441" cy="964324"/>
          </a:xfrm>
          <a:prstGeom prst="wedgeRectCallout">
            <a:avLst>
              <a:gd name="adj1" fmla="val -92057"/>
              <a:gd name="adj2" fmla="val 12462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pay for higher accuracy with a diminished response rate</a:t>
            </a:r>
          </a:p>
        </p:txBody>
      </p:sp>
    </p:spTree>
    <p:extLst>
      <p:ext uri="{BB962C8B-B14F-4D97-AF65-F5344CB8AC3E}">
        <p14:creationId xmlns:p14="http://schemas.microsoft.com/office/powerpoint/2010/main" val="344313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  <p:bldGraphic spid="9" grpId="1">
        <p:bldAsOne/>
      </p:bldGraphic>
      <p:bldGraphic spid="11" grpId="0">
        <p:bldAsOne/>
      </p:bldGraphic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F354-19BF-B45C-6DB5-5497369F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C50F9-2B10-C393-1B4F-38C0F45C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D2960-4C66-2CCE-9B21-5001048E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2D Column Chart (B, PE)">
            <a:extLst>
              <a:ext uri="{FF2B5EF4-FFF2-40B4-BE49-F238E27FC236}">
                <a16:creationId xmlns:a16="http://schemas.microsoft.com/office/drawing/2014/main" id="{0C2E1E62-26FA-A83A-0F73-E96CE17A9AF0}"/>
              </a:ext>
            </a:extLst>
          </p:cNvPr>
          <p:cNvGraphicFramePr>
            <a:graphicFrameLocks/>
          </p:cNvGraphicFramePr>
          <p:nvPr/>
        </p:nvGraphicFramePr>
        <p:xfrm>
          <a:off x="841248" y="182880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2D Column Chart (B, PE, PESC)">
            <a:extLst>
              <a:ext uri="{FF2B5EF4-FFF2-40B4-BE49-F238E27FC236}">
                <a16:creationId xmlns:a16="http://schemas.microsoft.com/office/drawing/2014/main" id="{08AA80DD-EE26-A555-BC40-076FF042E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156763"/>
              </p:ext>
            </p:extLst>
          </p:nvPr>
        </p:nvGraphicFramePr>
        <p:xfrm>
          <a:off x="841248" y="182880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F7D19F-268C-DF91-6BAD-B7449A83794C}"/>
              </a:ext>
            </a:extLst>
          </p:cNvPr>
          <p:cNvSpPr txBox="1"/>
          <p:nvPr/>
        </p:nvSpPr>
        <p:spPr>
          <a:xfrm>
            <a:off x="3442933" y="2413337"/>
            <a:ext cx="530613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91440" bIns="9144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18 participants, different from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 subroutines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i="1" dirty="0"/>
              <a:t>How appropriate is this name for this function?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99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BE45EB-14A8-9E56-98C6-3D9EBAED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Loop: </a:t>
            </a:r>
            <a:r>
              <a:rPr lang="en-US" b="1" dirty="0" err="1">
                <a:solidFill>
                  <a:srgbClr val="00B050"/>
                </a:solidFill>
              </a:rPr>
              <a:t>NomNom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C839D-3648-CDC7-AF0B-16E84775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3104F-F4C6-0B9C-6FED-D6001D69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19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A54B8D6-C9F8-A65A-88C8-3465B1856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2975" y="1870075"/>
            <a:ext cx="6306049" cy="4352544"/>
          </a:xfrm>
          <a:prstGeom prst="rect">
            <a:avLst/>
          </a:prstGeom>
        </p:spPr>
      </p:pic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09036496-1ADF-DD3B-D8BA-48393DF3D705}"/>
              </a:ext>
            </a:extLst>
          </p:cNvPr>
          <p:cNvSpPr/>
          <p:nvPr/>
        </p:nvSpPr>
        <p:spPr>
          <a:xfrm>
            <a:off x="838199" y="3564185"/>
            <a:ext cx="2103120" cy="650463"/>
          </a:xfrm>
          <a:prstGeom prst="wedgeRectCallout">
            <a:avLst>
              <a:gd name="adj1" fmla="val 61126"/>
              <a:gd name="adj2" fmla="val 1681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Retry upon failure</a:t>
            </a:r>
          </a:p>
        </p:txBody>
      </p:sp>
    </p:spTree>
    <p:extLst>
      <p:ext uri="{BB962C8B-B14F-4D97-AF65-F5344CB8AC3E}">
        <p14:creationId xmlns:p14="http://schemas.microsoft.com/office/powerpoint/2010/main" val="30466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9C9F8-C97E-10C7-1F2B-180EE579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Synthesis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240F542-6D3E-9F4E-9D73-B6FEEC26B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14216"/>
            <a:ext cx="10515600" cy="2157984"/>
          </a:xfrm>
        </p:spPr>
        <p:txBody>
          <a:bodyPr>
            <a:noAutofit/>
          </a:bodyPr>
          <a:lstStyle/>
          <a:p>
            <a:r>
              <a:rPr lang="en-US" sz="2000" dirty="0"/>
              <a:t>Explosion of work in the last ~15 years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Hope:</a:t>
            </a:r>
            <a:r>
              <a:rPr lang="en-US" sz="2000" dirty="0"/>
              <a:t> Allow programmers to more freely express intent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Applications:</a:t>
            </a:r>
            <a:r>
              <a:rPr lang="en-US" sz="2000" dirty="0"/>
              <a:t> Compilers, networking policies, robot control, end-user programming, …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Algorithms:</a:t>
            </a:r>
            <a:r>
              <a:rPr lang="en-US" sz="2000" dirty="0"/>
              <a:t> (Probabilistic) Enumeration, conflict-driven learning, assembling libraries,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5FD3C-34E3-E317-14D2-16AC68FC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8A44C-4386-10DF-EE4A-BF36DFC5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cification">
                <a:extLst>
                  <a:ext uri="{FF2B5EF4-FFF2-40B4-BE49-F238E27FC236}">
                    <a16:creationId xmlns:a16="http://schemas.microsoft.com/office/drawing/2014/main" id="{AE484F52-A875-38C8-AC02-8C89707B755E}"/>
                  </a:ext>
                </a:extLst>
              </p:cNvPr>
              <p:cNvSpPr txBox="1"/>
              <p:nvPr/>
            </p:nvSpPr>
            <p:spPr>
              <a:xfrm>
                <a:off x="2178273" y="2147622"/>
                <a:ext cx="1941750" cy="4924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tIns="9144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Specification,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9" name="Specification">
                <a:extLst>
                  <a:ext uri="{FF2B5EF4-FFF2-40B4-BE49-F238E27FC236}">
                    <a16:creationId xmlns:a16="http://schemas.microsoft.com/office/drawing/2014/main" id="{AE484F52-A875-38C8-AC02-8C89707B7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73" y="2147622"/>
                <a:ext cx="1941750" cy="492443"/>
              </a:xfrm>
              <a:prstGeom prst="rect">
                <a:avLst/>
              </a:prstGeom>
              <a:blipFill>
                <a:blip r:embed="rId2"/>
                <a:stretch>
                  <a:fillRect l="-2597" b="-1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Synthesizer">
            <a:extLst>
              <a:ext uri="{FF2B5EF4-FFF2-40B4-BE49-F238E27FC236}">
                <a16:creationId xmlns:a16="http://schemas.microsoft.com/office/drawing/2014/main" id="{1802272E-D292-AD46-3AFF-4ECFF7D65961}"/>
              </a:ext>
            </a:extLst>
          </p:cNvPr>
          <p:cNvGrpSpPr/>
          <p:nvPr/>
        </p:nvGrpSpPr>
        <p:grpSpPr>
          <a:xfrm>
            <a:off x="5364902" y="1843829"/>
            <a:ext cx="1463040" cy="1638702"/>
            <a:chOff x="5364902" y="1843829"/>
            <a:chExt cx="1463040" cy="1638702"/>
          </a:xfrm>
        </p:grpSpPr>
        <p:grpSp>
          <p:nvGrpSpPr>
            <p:cNvPr id="22" name="Icon">
              <a:extLst>
                <a:ext uri="{FF2B5EF4-FFF2-40B4-BE49-F238E27FC236}">
                  <a16:creationId xmlns:a16="http://schemas.microsoft.com/office/drawing/2014/main" id="{9D5F695F-581A-E7C2-FBEB-10114E7BA3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64902" y="1843829"/>
              <a:ext cx="1463040" cy="1100030"/>
              <a:chOff x="5364902" y="1843829"/>
              <a:chExt cx="1216152" cy="914400"/>
            </a:xfrm>
          </p:grpSpPr>
          <p:sp>
            <p:nvSpPr>
              <p:cNvPr id="21" name="Border">
                <a:extLst>
                  <a:ext uri="{FF2B5EF4-FFF2-40B4-BE49-F238E27FC236}">
                    <a16:creationId xmlns:a16="http://schemas.microsoft.com/office/drawing/2014/main" id="{DF8D803E-1981-2FCF-F8C2-F49002645681}"/>
                  </a:ext>
                </a:extLst>
              </p:cNvPr>
              <p:cNvSpPr/>
              <p:nvPr/>
            </p:nvSpPr>
            <p:spPr>
              <a:xfrm>
                <a:off x="5364902" y="1843829"/>
                <a:ext cx="1216152" cy="9144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Icon">
                <a:extLst>
                  <a:ext uri="{FF2B5EF4-FFF2-40B4-BE49-F238E27FC236}">
                    <a16:creationId xmlns:a16="http://schemas.microsoft.com/office/drawing/2014/main" id="{24E8E6D7-62E4-EA40-8DCF-B6177D24A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458628" y="1935269"/>
                <a:ext cx="1028700" cy="731520"/>
              </a:xfrm>
              <a:prstGeom prst="rect">
                <a:avLst/>
              </a:prstGeom>
            </p:spPr>
          </p:pic>
        </p:grpSp>
        <p:sp>
          <p:nvSpPr>
            <p:cNvPr id="8" name="Label">
              <a:extLst>
                <a:ext uri="{FF2B5EF4-FFF2-40B4-BE49-F238E27FC236}">
                  <a16:creationId xmlns:a16="http://schemas.microsoft.com/office/drawing/2014/main" id="{C9AE96E4-84D1-1C81-A23B-B2F94DB089D8}"/>
                </a:ext>
              </a:extLst>
            </p:cNvPr>
            <p:cNvSpPr txBox="1"/>
            <p:nvPr/>
          </p:nvSpPr>
          <p:spPr>
            <a:xfrm>
              <a:off x="5364902" y="2990088"/>
              <a:ext cx="1462195" cy="4924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tIns="91440" bIns="91440" rtlCol="0" anchor="ctr">
              <a:spAutoFit/>
            </a:bodyPr>
            <a:lstStyle/>
            <a:p>
              <a:pPr algn="ctr"/>
              <a:r>
                <a:rPr lang="en-US" sz="2000" dirty="0"/>
                <a:t>Synthesizer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Implementation">
                <a:extLst>
                  <a:ext uri="{FF2B5EF4-FFF2-40B4-BE49-F238E27FC236}">
                    <a16:creationId xmlns:a16="http://schemas.microsoft.com/office/drawing/2014/main" id="{5F3EFDFD-6B23-BD25-9643-B469977DEDE3}"/>
                  </a:ext>
                </a:extLst>
              </p:cNvPr>
              <p:cNvSpPr txBox="1"/>
              <p:nvPr/>
            </p:nvSpPr>
            <p:spPr>
              <a:xfrm>
                <a:off x="8071974" y="2147622"/>
                <a:ext cx="2227918" cy="4924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tIns="9144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Implementation,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0" name="Implementation">
                <a:extLst>
                  <a:ext uri="{FF2B5EF4-FFF2-40B4-BE49-F238E27FC236}">
                    <a16:creationId xmlns:a16="http://schemas.microsoft.com/office/drawing/2014/main" id="{5F3EFDFD-6B23-BD25-9643-B469977DE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974" y="2147622"/>
                <a:ext cx="2227918" cy="492443"/>
              </a:xfrm>
              <a:prstGeom prst="rect">
                <a:avLst/>
              </a:prstGeom>
              <a:blipFill>
                <a:blip r:embed="rId5"/>
                <a:stretch>
                  <a:fillRect l="-2260" b="-1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">
            <a:extLst>
              <a:ext uri="{FF2B5EF4-FFF2-40B4-BE49-F238E27FC236}">
                <a16:creationId xmlns:a16="http://schemas.microsoft.com/office/drawing/2014/main" id="{6425608F-EFAC-F496-B80D-D0952D5DAF76}"/>
              </a:ext>
            </a:extLst>
          </p:cNvPr>
          <p:cNvCxnSpPr>
            <a:cxnSpLocks/>
            <a:stCxn id="9" idx="3"/>
            <a:endCxn id="21" idx="1"/>
          </p:cNvCxnSpPr>
          <p:nvPr/>
        </p:nvCxnSpPr>
        <p:spPr>
          <a:xfrm>
            <a:off x="4120023" y="2393844"/>
            <a:ext cx="124487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2">
            <a:extLst>
              <a:ext uri="{FF2B5EF4-FFF2-40B4-BE49-F238E27FC236}">
                <a16:creationId xmlns:a16="http://schemas.microsoft.com/office/drawing/2014/main" id="{251FED77-6DF4-4D89-1B2D-8A4BB6952807}"/>
              </a:ext>
            </a:extLst>
          </p:cNvPr>
          <p:cNvCxnSpPr>
            <a:cxnSpLocks/>
            <a:stCxn id="21" idx="3"/>
            <a:endCxn id="10" idx="1"/>
          </p:cNvCxnSpPr>
          <p:nvPr/>
        </p:nvCxnSpPr>
        <p:spPr>
          <a:xfrm>
            <a:off x="6827942" y="2393844"/>
            <a:ext cx="1244032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Label">
            <a:extLst>
              <a:ext uri="{FF2B5EF4-FFF2-40B4-BE49-F238E27FC236}">
                <a16:creationId xmlns:a16="http://schemas.microsoft.com/office/drawing/2014/main" id="{FE66FAA8-36BC-FE87-9609-AA83FEC1A6B4}"/>
              </a:ext>
            </a:extLst>
          </p:cNvPr>
          <p:cNvSpPr txBox="1"/>
          <p:nvPr/>
        </p:nvSpPr>
        <p:spPr>
          <a:xfrm>
            <a:off x="2013825" y="2728477"/>
            <a:ext cx="2270645" cy="101566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91440" bIns="91440" rtlCol="0" anchor="ctr">
            <a:spAutoFit/>
          </a:bodyPr>
          <a:lstStyle/>
          <a:p>
            <a:pPr algn="ctr"/>
            <a:r>
              <a:rPr lang="en-US" dirty="0"/>
              <a:t>Examples, logical formulas, demonstrations,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Label">
                <a:extLst>
                  <a:ext uri="{FF2B5EF4-FFF2-40B4-BE49-F238E27FC236}">
                    <a16:creationId xmlns:a16="http://schemas.microsoft.com/office/drawing/2014/main" id="{06640D83-F801-0B4C-5A81-6FF52221F9B8}"/>
                  </a:ext>
                </a:extLst>
              </p:cNvPr>
              <p:cNvSpPr txBox="1"/>
              <p:nvPr/>
            </p:nvSpPr>
            <p:spPr>
              <a:xfrm>
                <a:off x="8050610" y="2724912"/>
                <a:ext cx="2270645" cy="738664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tIns="91440" bIns="91440" rtlCol="0" anchor="ctr">
                <a:spAutoFit/>
              </a:bodyPr>
              <a:lstStyle/>
              <a:p>
                <a:pPr algn="ctr"/>
                <a:r>
                  <a:rPr lang="en-US" dirty="0"/>
                  <a:t>Guarantee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0" name="Label">
                <a:extLst>
                  <a:ext uri="{FF2B5EF4-FFF2-40B4-BE49-F238E27FC236}">
                    <a16:creationId xmlns:a16="http://schemas.microsoft.com/office/drawing/2014/main" id="{06640D83-F801-0B4C-5A81-6FF52221F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610" y="2724912"/>
                <a:ext cx="2270645" cy="738664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066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6DD44B-BAE5-1A00-688C-A575625D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C8EAAF-B863-DD0E-3AEB-601FF027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8BADE5-2E52-AC51-0243-E7F62E45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0" name="2D Column Chart">
            <a:extLst>
              <a:ext uri="{FF2B5EF4-FFF2-40B4-BE49-F238E27FC236}">
                <a16:creationId xmlns:a16="http://schemas.microsoft.com/office/drawing/2014/main" id="{82C0CFD8-67AD-0B51-F818-33EDD97EB9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FFD4D520-CE78-3A00-31BA-2D35E52D99D3}"/>
              </a:ext>
            </a:extLst>
          </p:cNvPr>
          <p:cNvSpPr/>
          <p:nvPr/>
        </p:nvSpPr>
        <p:spPr>
          <a:xfrm>
            <a:off x="6510528" y="956142"/>
            <a:ext cx="2103120" cy="734546"/>
          </a:xfrm>
          <a:prstGeom prst="wedgeRectCallout">
            <a:avLst>
              <a:gd name="adj1" fmla="val 41136"/>
              <a:gd name="adj2" fmla="val 22254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Retries restore response rate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744612E7-F0CE-ACDF-95AB-5642D2CD32F9}"/>
              </a:ext>
            </a:extLst>
          </p:cNvPr>
          <p:cNvSpPr/>
          <p:nvPr/>
        </p:nvSpPr>
        <p:spPr>
          <a:xfrm>
            <a:off x="9250680" y="956142"/>
            <a:ext cx="2103120" cy="734546"/>
          </a:xfrm>
          <a:prstGeom prst="wedgeRectCallout">
            <a:avLst>
              <a:gd name="adj1" fmla="val 6653"/>
              <a:gd name="adj2" fmla="val 2153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 additional optimizations</a:t>
            </a:r>
          </a:p>
        </p:txBody>
      </p:sp>
    </p:spTree>
    <p:extLst>
      <p:ext uri="{BB962C8B-B14F-4D97-AF65-F5344CB8AC3E}">
        <p14:creationId xmlns:p14="http://schemas.microsoft.com/office/powerpoint/2010/main" val="1327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F354-19BF-B45C-6DB5-5497369F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C50F9-2B10-C393-1B4F-38C0F45C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D2960-4C66-2CCE-9B21-5001048E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2D Column Chart">
            <a:extLst>
              <a:ext uri="{FF2B5EF4-FFF2-40B4-BE49-F238E27FC236}">
                <a16:creationId xmlns:a16="http://schemas.microsoft.com/office/drawing/2014/main" id="{37F6F498-469D-9194-0315-5A3556578C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B092D2-C31C-85D6-2B95-E7D8D8A42BED}"/>
              </a:ext>
            </a:extLst>
          </p:cNvPr>
          <p:cNvSpPr txBox="1"/>
          <p:nvPr/>
        </p:nvSpPr>
        <p:spPr>
          <a:xfrm>
            <a:off x="3442933" y="2413337"/>
            <a:ext cx="530613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91440" bIns="9144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18 participants, different from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 subroutines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i="1" dirty="0"/>
              <a:t>How appropriate is this name for this function?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79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953FE-6E98-BA66-EE2B-D856338A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User Understanding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3DAF3-F8A7-0FCF-317B-3950935D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973D5-8D30-9E0C-F37A-D87CA221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2D Column Chart">
            <a:extLst>
              <a:ext uri="{FF2B5EF4-FFF2-40B4-BE49-F238E27FC236}">
                <a16:creationId xmlns:a16="http://schemas.microsoft.com/office/drawing/2014/main" id="{14509491-CE8A-931A-B16C-46ABD554CD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Conclusion">
            <a:extLst>
              <a:ext uri="{FF2B5EF4-FFF2-40B4-BE49-F238E27FC236}">
                <a16:creationId xmlns:a16="http://schemas.microsoft.com/office/drawing/2014/main" id="{1B036C88-3A8E-8046-08CA-F33EC4389DA6}"/>
              </a:ext>
            </a:extLst>
          </p:cNvPr>
          <p:cNvGrpSpPr/>
          <p:nvPr/>
        </p:nvGrpSpPr>
        <p:grpSpPr>
          <a:xfrm>
            <a:off x="838200" y="1690689"/>
            <a:ext cx="10515599" cy="4486274"/>
            <a:chOff x="838200" y="1690689"/>
            <a:chExt cx="10515599" cy="4486274"/>
          </a:xfrm>
        </p:grpSpPr>
        <p:sp>
          <p:nvSpPr>
            <p:cNvPr id="3" name="Overlay">
              <a:extLst>
                <a:ext uri="{FF2B5EF4-FFF2-40B4-BE49-F238E27FC236}">
                  <a16:creationId xmlns:a16="http://schemas.microsoft.com/office/drawing/2014/main" id="{CD5718FF-8334-D4D3-80D8-CB55B6414AF9}"/>
                </a:ext>
              </a:extLst>
            </p:cNvPr>
            <p:cNvSpPr/>
            <p:nvPr/>
          </p:nvSpPr>
          <p:spPr>
            <a:xfrm>
              <a:off x="838200" y="1690689"/>
              <a:ext cx="10515599" cy="4486274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">
              <a:extLst>
                <a:ext uri="{FF2B5EF4-FFF2-40B4-BE49-F238E27FC236}">
                  <a16:creationId xmlns:a16="http://schemas.microsoft.com/office/drawing/2014/main" id="{7DE1943F-E8D6-9024-BCFC-D0247D871BF7}"/>
                </a:ext>
              </a:extLst>
            </p:cNvPr>
            <p:cNvSpPr txBox="1"/>
            <p:nvPr/>
          </p:nvSpPr>
          <p:spPr>
            <a:xfrm>
              <a:off x="3809187" y="3152001"/>
              <a:ext cx="4573624" cy="55399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tIns="91440" bIns="91440" rtlCol="0" anchor="ctr">
              <a:spAutoFit/>
            </a:bodyPr>
            <a:lstStyle/>
            <a:p>
              <a:pPr algn="ctr"/>
              <a:r>
                <a:rPr lang="en-US" sz="2400" dirty="0"/>
                <a:t>Average score increases by 2.5×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8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767AD-A0C0-6963-D8F7-A5A72DE05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Quotations and Anecdotes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08A38-D92A-CED3-B674-39CD2194E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Baseline is unhelpful:</a:t>
            </a:r>
          </a:p>
          <a:p>
            <a:pPr lvl="1"/>
            <a:r>
              <a:rPr lang="en-US" dirty="0"/>
              <a:t>“</a:t>
            </a:r>
            <a:r>
              <a:rPr lang="en-US" i="1" dirty="0">
                <a:solidFill>
                  <a:srgbClr val="FF0000"/>
                </a:solidFill>
              </a:rPr>
              <a:t>Hard to understand</a:t>
            </a:r>
            <a:r>
              <a:rPr lang="en-US" i="1" dirty="0"/>
              <a:t> code … not written by humans … </a:t>
            </a:r>
            <a:r>
              <a:rPr lang="en-US" i="1" dirty="0">
                <a:solidFill>
                  <a:srgbClr val="FF0000"/>
                </a:solidFill>
              </a:rPr>
              <a:t>function names could not help us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“</a:t>
            </a:r>
            <a:r>
              <a:rPr lang="en-US" i="1" dirty="0">
                <a:solidFill>
                  <a:srgbClr val="FF0000"/>
                </a:solidFill>
              </a:rPr>
              <a:t>Difficult to follow</a:t>
            </a:r>
            <a:r>
              <a:rPr lang="en-US" i="1" dirty="0"/>
              <a:t> logical paths because of similar and </a:t>
            </a:r>
            <a:r>
              <a:rPr lang="en-US" i="1" dirty="0">
                <a:solidFill>
                  <a:srgbClr val="FF0000"/>
                </a:solidFill>
              </a:rPr>
              <a:t>meaningless names</a:t>
            </a:r>
            <a:r>
              <a:rPr lang="en-US" i="1" dirty="0"/>
              <a:t> …</a:t>
            </a:r>
            <a:r>
              <a:rPr lang="en-US" dirty="0"/>
              <a:t>”</a:t>
            </a:r>
          </a:p>
          <a:p>
            <a:endParaRPr lang="en-US" sz="100" dirty="0"/>
          </a:p>
          <a:p>
            <a:r>
              <a:rPr lang="en-US" dirty="0"/>
              <a:t>Higher-order functions are hard: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Pretty difficult, especially for </a:t>
            </a:r>
            <a:r>
              <a:rPr lang="en-US" i="1" dirty="0">
                <a:solidFill>
                  <a:srgbClr val="0070C0"/>
                </a:solidFill>
              </a:rPr>
              <a:t>functions in functions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Nested functions … especially if </a:t>
            </a:r>
            <a:r>
              <a:rPr lang="en-US" i="1" dirty="0">
                <a:solidFill>
                  <a:srgbClr val="0070C0"/>
                </a:solidFill>
              </a:rPr>
              <a:t>input to the function is a function itself</a:t>
            </a:r>
            <a:r>
              <a:rPr lang="en-US" dirty="0"/>
              <a:t>”</a:t>
            </a:r>
          </a:p>
          <a:p>
            <a:endParaRPr lang="en-US" sz="100" dirty="0"/>
          </a:p>
          <a:p>
            <a:r>
              <a:rPr lang="en-US" dirty="0" err="1"/>
              <a:t>NomNom</a:t>
            </a:r>
            <a:r>
              <a:rPr lang="en-US" dirty="0"/>
              <a:t> helps: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Questions were hard … [but] function names made them </a:t>
            </a:r>
            <a:r>
              <a:rPr lang="en-US" i="1" dirty="0">
                <a:solidFill>
                  <a:srgbClr val="00B050"/>
                </a:solidFill>
              </a:rPr>
              <a:t>easier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When functions had informative names, </a:t>
            </a:r>
            <a:r>
              <a:rPr lang="en-US" i="1" dirty="0">
                <a:solidFill>
                  <a:srgbClr val="00B050"/>
                </a:solidFill>
              </a:rPr>
              <a:t>easy</a:t>
            </a:r>
            <a:r>
              <a:rPr lang="en-US" i="1" dirty="0"/>
              <a:t> to infer functionality, </a:t>
            </a:r>
            <a:r>
              <a:rPr lang="en-US" b="1" i="1" dirty="0">
                <a:solidFill>
                  <a:srgbClr val="0070C0"/>
                </a:solidFill>
              </a:rPr>
              <a:t>assuming that the names were correct</a:t>
            </a:r>
            <a:r>
              <a:rPr lang="en-US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FAE8B-0298-6C2B-0958-44B4D221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D7839-FB07-85E3-9D54-9394FC6B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10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5D2B-5CCE-5B20-3094-A118D501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This Talk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810BAC8-D066-CC94-3696-6527B1EE2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Question:</a:t>
            </a:r>
            <a:r>
              <a:rPr lang="en-US" dirty="0"/>
              <a:t> How to get more </a:t>
            </a:r>
            <a:r>
              <a:rPr lang="en-US" b="1" dirty="0">
                <a:solidFill>
                  <a:srgbClr val="00B050"/>
                </a:solidFill>
              </a:rPr>
              <a:t>trustworthy</a:t>
            </a:r>
            <a:r>
              <a:rPr lang="en-US" dirty="0"/>
              <a:t> name suggestions?</a:t>
            </a:r>
          </a:p>
          <a:p>
            <a:endParaRPr lang="en-US" dirty="0"/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Reverse-engineering with print statements</a:t>
            </a:r>
          </a:p>
          <a:p>
            <a:r>
              <a:rPr lang="en-US" dirty="0"/>
              <a:t>Validating name proposals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3E334-6250-426A-7FA5-47718F5B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6A12F-EA01-3B4E-B364-82ACACCF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(HL)">
            <a:extLst>
              <a:ext uri="{FF2B5EF4-FFF2-40B4-BE49-F238E27FC236}">
                <a16:creationId xmlns:a16="http://schemas.microsoft.com/office/drawing/2014/main" id="{2F31A7F2-BD9C-E0D3-AD76-AE235C3CADD6}"/>
              </a:ext>
            </a:extLst>
          </p:cNvPr>
          <p:cNvSpPr txBox="1">
            <a:spLocks/>
          </p:cNvSpPr>
          <p:nvPr/>
        </p:nvSpPr>
        <p:spPr>
          <a:xfrm>
            <a:off x="841248" y="1828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Question:</a:t>
            </a:r>
            <a:r>
              <a:rPr lang="en-US" dirty="0"/>
              <a:t> How to get more trustworthy name suggestions?</a:t>
            </a:r>
          </a:p>
          <a:p>
            <a:endParaRPr lang="en-US" dirty="0"/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Reverse-engineering with print statements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Validating name proposals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8093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CB22-50CF-45C4-F364-434869D9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Threats to Validity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6DC558-6E1C-FC2F-0CD5-50A6192A8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NomNom</a:t>
            </a:r>
            <a:r>
              <a:rPr lang="en-US" dirty="0"/>
              <a:t> only generates identifier (function) names</a:t>
            </a:r>
          </a:p>
          <a:p>
            <a:r>
              <a:rPr lang="en-US" dirty="0"/>
              <a:t>Are function names sufficient to improve comprehension?</a:t>
            </a:r>
          </a:p>
          <a:p>
            <a:r>
              <a:rPr lang="en-US" b="1" dirty="0">
                <a:solidFill>
                  <a:srgbClr val="FF0000"/>
                </a:solidFill>
              </a:rPr>
              <a:t>Outstanding problem:</a:t>
            </a:r>
            <a:r>
              <a:rPr lang="en-US" dirty="0"/>
              <a:t> How to generate </a:t>
            </a:r>
            <a:r>
              <a:rPr lang="en-US" b="1" dirty="0">
                <a:solidFill>
                  <a:srgbClr val="00B050"/>
                </a:solidFill>
              </a:rPr>
              <a:t>trustworthy</a:t>
            </a:r>
            <a:r>
              <a:rPr lang="en-US" dirty="0"/>
              <a:t> comments?</a:t>
            </a:r>
          </a:p>
          <a:p>
            <a:endParaRPr lang="en-US" dirty="0"/>
          </a:p>
          <a:p>
            <a:r>
              <a:rPr lang="en-US" dirty="0"/>
              <a:t>Issues with experimental methodology:</a:t>
            </a:r>
          </a:p>
          <a:p>
            <a:pPr lvl="1"/>
            <a:r>
              <a:rPr lang="en-US" dirty="0"/>
              <a:t>We wrote reference names</a:t>
            </a:r>
          </a:p>
          <a:p>
            <a:pPr lvl="1"/>
            <a:r>
              <a:rPr lang="en-US" dirty="0"/>
              <a:t>Validated by visiting student researcher</a:t>
            </a:r>
          </a:p>
          <a:p>
            <a:endParaRPr lang="en-US" dirty="0"/>
          </a:p>
          <a:p>
            <a:r>
              <a:rPr lang="en-US" dirty="0"/>
              <a:t>What if input-output examples are missing?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BEFBEF-9CCE-5E27-C029-E6EC0C2C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A6F94-2504-568C-FD84-AC7CBACA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8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CE6D-C915-ABFD-7FC2-746335D3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65C4F-6A56-8933-2699-24C6014B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FBB3B-4ADE-C24E-E741-EF22DFE0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26</a:t>
            </a:fld>
            <a:endParaRPr lang="en-US"/>
          </a:p>
        </p:txBody>
      </p:sp>
      <p:grpSp>
        <p:nvGrpSpPr>
          <p:cNvPr id="6" name="Inscrutable">
            <a:extLst>
              <a:ext uri="{FF2B5EF4-FFF2-40B4-BE49-F238E27FC236}">
                <a16:creationId xmlns:a16="http://schemas.microsoft.com/office/drawing/2014/main" id="{81FF0909-476C-A105-7554-CCA98570CEE9}"/>
              </a:ext>
            </a:extLst>
          </p:cNvPr>
          <p:cNvGrpSpPr/>
          <p:nvPr/>
        </p:nvGrpSpPr>
        <p:grpSpPr>
          <a:xfrm>
            <a:off x="838200" y="1825625"/>
            <a:ext cx="5166360" cy="2112264"/>
            <a:chOff x="2648607" y="1040523"/>
            <a:chExt cx="5166360" cy="2112264"/>
          </a:xfrm>
        </p:grpSpPr>
        <p:sp>
          <p:nvSpPr>
            <p:cNvPr id="7" name="TextBox">
              <a:extLst>
                <a:ext uri="{FF2B5EF4-FFF2-40B4-BE49-F238E27FC236}">
                  <a16:creationId xmlns:a16="http://schemas.microsoft.com/office/drawing/2014/main" id="{38BB3159-7A3E-97FF-79F0-A87C17D3C5AA}"/>
                </a:ext>
              </a:extLst>
            </p:cNvPr>
            <p:cNvSpPr txBox="1"/>
            <p:nvPr/>
          </p:nvSpPr>
          <p:spPr>
            <a:xfrm>
              <a:off x="2648607" y="1040523"/>
              <a:ext cx="5166360" cy="21122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91440" bIns="91440" rtlCol="0">
              <a:spAutoFit/>
            </a:bodyPr>
            <a:lstStyle/>
            <a:p>
              <a:pPr algn="ctr"/>
              <a:r>
                <a:rPr lang="en-US" dirty="0"/>
                <a:t>Program synthesizers produce inscrutable code</a:t>
              </a:r>
            </a:p>
          </p:txBody>
        </p:sp>
        <p:pic>
          <p:nvPicPr>
            <p:cNvPr id="8" name="Graphic">
              <a:extLst>
                <a:ext uri="{FF2B5EF4-FFF2-40B4-BE49-F238E27FC236}">
                  <a16:creationId xmlns:a16="http://schemas.microsoft.com/office/drawing/2014/main" id="{2906088F-C4B9-A18E-F376-26FFAE787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45787" y="1494501"/>
              <a:ext cx="4572000" cy="1658286"/>
            </a:xfrm>
            <a:prstGeom prst="rect">
              <a:avLst/>
            </a:prstGeom>
          </p:spPr>
        </p:pic>
      </p:grpSp>
      <p:grpSp>
        <p:nvGrpSpPr>
          <p:cNvPr id="10" name="Subspecs">
            <a:extLst>
              <a:ext uri="{FF2B5EF4-FFF2-40B4-BE49-F238E27FC236}">
                <a16:creationId xmlns:a16="http://schemas.microsoft.com/office/drawing/2014/main" id="{82C68B23-B724-3E39-FBFD-D52FDD89D43D}"/>
              </a:ext>
            </a:extLst>
          </p:cNvPr>
          <p:cNvGrpSpPr/>
          <p:nvPr/>
        </p:nvGrpSpPr>
        <p:grpSpPr>
          <a:xfrm>
            <a:off x="6187442" y="1825625"/>
            <a:ext cx="5166360" cy="1510371"/>
            <a:chOff x="1912620" y="2193485"/>
            <a:chExt cx="5166360" cy="1510371"/>
          </a:xfrm>
        </p:grpSpPr>
        <p:sp>
          <p:nvSpPr>
            <p:cNvPr id="11" name="TextBox">
              <a:extLst>
                <a:ext uri="{FF2B5EF4-FFF2-40B4-BE49-F238E27FC236}">
                  <a16:creationId xmlns:a16="http://schemas.microsoft.com/office/drawing/2014/main" id="{B85CDE60-CD79-CFD9-4470-CDF6A249BF35}"/>
                </a:ext>
              </a:extLst>
            </p:cNvPr>
            <p:cNvSpPr txBox="1"/>
            <p:nvPr/>
          </p:nvSpPr>
          <p:spPr>
            <a:xfrm>
              <a:off x="1912620" y="2193485"/>
              <a:ext cx="5166360" cy="15103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tIns="91440" bIns="91440" rtlCol="0">
              <a:no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Idea ①:</a:t>
              </a:r>
              <a:r>
                <a:rPr lang="en-US" dirty="0"/>
                <a:t> Poke implementation using </a:t>
              </a:r>
              <a:r>
                <a:rPr lang="en-US" dirty="0" err="1"/>
                <a:t>subspecs</a:t>
              </a:r>
              <a:r>
                <a:rPr lang="en-US" dirty="0"/>
                <a:t> / print statements</a:t>
              </a:r>
            </a:p>
          </p:txBody>
        </p:sp>
        <p:pic>
          <p:nvPicPr>
            <p:cNvPr id="12" name="Graphic">
              <a:extLst>
                <a:ext uri="{FF2B5EF4-FFF2-40B4-BE49-F238E27FC236}">
                  <a16:creationId xmlns:a16="http://schemas.microsoft.com/office/drawing/2014/main" id="{BA4E0654-F96E-DB23-D6E1-5FAD9929F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87190" y="2883857"/>
              <a:ext cx="3503271" cy="731520"/>
            </a:xfrm>
            <a:prstGeom prst="rect">
              <a:avLst/>
            </a:prstGeom>
          </p:spPr>
        </p:pic>
      </p:grpSp>
      <p:grpSp>
        <p:nvGrpSpPr>
          <p:cNvPr id="13" name="Sanity Check">
            <a:extLst>
              <a:ext uri="{FF2B5EF4-FFF2-40B4-BE49-F238E27FC236}">
                <a16:creationId xmlns:a16="http://schemas.microsoft.com/office/drawing/2014/main" id="{C1F1E2E8-DBFF-33FD-D3DB-AE8EA110661F}"/>
              </a:ext>
            </a:extLst>
          </p:cNvPr>
          <p:cNvGrpSpPr/>
          <p:nvPr/>
        </p:nvGrpSpPr>
        <p:grpSpPr>
          <a:xfrm>
            <a:off x="6730720" y="3606144"/>
            <a:ext cx="3765854" cy="2570819"/>
            <a:chOff x="5451718" y="2256548"/>
            <a:chExt cx="3765854" cy="2570819"/>
          </a:xfrm>
        </p:grpSpPr>
        <p:sp>
          <p:nvSpPr>
            <p:cNvPr id="14" name="TextBox">
              <a:extLst>
                <a:ext uri="{FF2B5EF4-FFF2-40B4-BE49-F238E27FC236}">
                  <a16:creationId xmlns:a16="http://schemas.microsoft.com/office/drawing/2014/main" id="{CA6FAF96-DB17-CC03-13AA-CE9DB640476E}"/>
                </a:ext>
              </a:extLst>
            </p:cNvPr>
            <p:cNvSpPr txBox="1"/>
            <p:nvPr/>
          </p:nvSpPr>
          <p:spPr>
            <a:xfrm>
              <a:off x="5451718" y="2256548"/>
              <a:ext cx="3765854" cy="257081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tIns="91440" bIns="91440" rtlCol="0">
              <a:no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Idea ②:</a:t>
              </a:r>
              <a:r>
                <a:rPr lang="en-US" dirty="0"/>
                <a:t> Validate suggestions by back-generating implementation</a:t>
              </a:r>
            </a:p>
          </p:txBody>
        </p:sp>
        <p:pic>
          <p:nvPicPr>
            <p:cNvPr id="15" name="Graphic">
              <a:extLst>
                <a:ext uri="{FF2B5EF4-FFF2-40B4-BE49-F238E27FC236}">
                  <a16:creationId xmlns:a16="http://schemas.microsoft.com/office/drawing/2014/main" id="{4C45900B-E1B7-55A2-EC14-B7528CC04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76084" y="2981481"/>
              <a:ext cx="2517120" cy="1737360"/>
            </a:xfrm>
            <a:prstGeom prst="rect">
              <a:avLst/>
            </a:prstGeom>
          </p:spPr>
        </p:pic>
      </p:grpSp>
      <p:grpSp>
        <p:nvGrpSpPr>
          <p:cNvPr id="16" name="Eval">
            <a:extLst>
              <a:ext uri="{FF2B5EF4-FFF2-40B4-BE49-F238E27FC236}">
                <a16:creationId xmlns:a16="http://schemas.microsoft.com/office/drawing/2014/main" id="{ACE3EF72-C08D-6F62-B008-4462CB6BF379}"/>
              </a:ext>
            </a:extLst>
          </p:cNvPr>
          <p:cNvGrpSpPr/>
          <p:nvPr/>
        </p:nvGrpSpPr>
        <p:grpSpPr>
          <a:xfrm>
            <a:off x="838200" y="4064699"/>
            <a:ext cx="5166360" cy="2112264"/>
            <a:chOff x="838200" y="1825624"/>
            <a:chExt cx="5166360" cy="2112264"/>
          </a:xfrm>
        </p:grpSpPr>
        <p:sp>
          <p:nvSpPr>
            <p:cNvPr id="17" name="TextBox">
              <a:extLst>
                <a:ext uri="{FF2B5EF4-FFF2-40B4-BE49-F238E27FC236}">
                  <a16:creationId xmlns:a16="http://schemas.microsoft.com/office/drawing/2014/main" id="{F8000927-40E8-1436-4EEB-6D260B2058FB}"/>
                </a:ext>
              </a:extLst>
            </p:cNvPr>
            <p:cNvSpPr txBox="1"/>
            <p:nvPr/>
          </p:nvSpPr>
          <p:spPr>
            <a:xfrm>
              <a:off x="838200" y="1825624"/>
              <a:ext cx="5166360" cy="21122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tIns="91440" bIns="91440" rtlCol="0">
              <a:noAutofit/>
            </a:bodyPr>
            <a:lstStyle/>
            <a:p>
              <a:pPr algn="ctr"/>
              <a:r>
                <a:rPr lang="en-US" dirty="0"/>
                <a:t>Massive increases in user performance</a:t>
              </a:r>
            </a:p>
          </p:txBody>
        </p:sp>
        <p:pic>
          <p:nvPicPr>
            <p:cNvPr id="18" name="Graphic">
              <a:extLst>
                <a:ext uri="{FF2B5EF4-FFF2-40B4-BE49-F238E27FC236}">
                  <a16:creationId xmlns:a16="http://schemas.microsoft.com/office/drawing/2014/main" id="{0675E438-41E9-2F1A-0F7B-EEA20311F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8280" y="2323332"/>
              <a:ext cx="3886200" cy="1614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278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4C30217-8771-618D-2611-354FE0514899}"/>
              </a:ext>
            </a:extLst>
          </p:cNvPr>
          <p:cNvGrpSpPr/>
          <p:nvPr/>
        </p:nvGrpSpPr>
        <p:grpSpPr>
          <a:xfrm>
            <a:off x="1461601" y="242142"/>
            <a:ext cx="9268798" cy="6373715"/>
            <a:chOff x="1161288" y="136524"/>
            <a:chExt cx="9268798" cy="63737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Spec">
                  <a:extLst>
                    <a:ext uri="{FF2B5EF4-FFF2-40B4-BE49-F238E27FC236}">
                      <a16:creationId xmlns:a16="http://schemas.microsoft.com/office/drawing/2014/main" id="{61ED1360-E5BA-4095-56DF-AA93E8A52EE0}"/>
                    </a:ext>
                  </a:extLst>
                </p:cNvPr>
                <p:cNvSpPr txBox="1"/>
                <p:nvPr/>
              </p:nvSpPr>
              <p:spPr>
                <a:xfrm>
                  <a:off x="2432304" y="136525"/>
                  <a:ext cx="1558632" cy="4924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tIns="91440" bIns="91440" rtlCol="0" anchor="ctr">
                  <a:spAutoFit/>
                </a:bodyPr>
                <a:lstStyle/>
                <a:p>
                  <a:pPr algn="ctr"/>
                  <a:r>
                    <a:rPr lang="en-US" sz="2000" dirty="0"/>
                    <a:t>Examples,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5" name="Spec">
                  <a:extLst>
                    <a:ext uri="{FF2B5EF4-FFF2-40B4-BE49-F238E27FC236}">
                      <a16:creationId xmlns:a16="http://schemas.microsoft.com/office/drawing/2014/main" id="{61ED1360-E5BA-4095-56DF-AA93E8A52E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2304" y="136525"/>
                  <a:ext cx="1558632" cy="492443"/>
                </a:xfrm>
                <a:prstGeom prst="rect">
                  <a:avLst/>
                </a:prstGeom>
                <a:blipFill>
                  <a:blip r:embed="rId2"/>
                  <a:stretch>
                    <a:fillRect l="-4065" b="-1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Synthesizer">
              <a:extLst>
                <a:ext uri="{FF2B5EF4-FFF2-40B4-BE49-F238E27FC236}">
                  <a16:creationId xmlns:a16="http://schemas.microsoft.com/office/drawing/2014/main" id="{03EF77B2-8BAB-DC87-35A4-603E2405BC93}"/>
                </a:ext>
              </a:extLst>
            </p:cNvPr>
            <p:cNvSpPr txBox="1"/>
            <p:nvPr/>
          </p:nvSpPr>
          <p:spPr>
            <a:xfrm>
              <a:off x="5364902" y="136525"/>
              <a:ext cx="1462195" cy="49244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tIns="91440" bIns="91440" rtlCol="0" anchor="ctr">
              <a:spAutoFit/>
            </a:bodyPr>
            <a:lstStyle/>
            <a:p>
              <a:pPr algn="ctr"/>
              <a:r>
                <a:rPr lang="en-US" sz="2000" dirty="0"/>
                <a:t>Synthesizer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Impl">
                  <a:extLst>
                    <a:ext uri="{FF2B5EF4-FFF2-40B4-BE49-F238E27FC236}">
                      <a16:creationId xmlns:a16="http://schemas.microsoft.com/office/drawing/2014/main" id="{4B013796-5C07-F39E-1F57-42DD032DBABE}"/>
                    </a:ext>
                  </a:extLst>
                </p:cNvPr>
                <p:cNvSpPr txBox="1"/>
                <p:nvPr/>
              </p:nvSpPr>
              <p:spPr>
                <a:xfrm>
                  <a:off x="8202168" y="136524"/>
                  <a:ext cx="2227918" cy="4924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tIns="91440" bIns="91440" rtlCol="0" anchor="ctr">
                  <a:spAutoFit/>
                </a:bodyPr>
                <a:lstStyle/>
                <a:p>
                  <a:pPr algn="ctr"/>
                  <a:r>
                    <a:rPr lang="en-US" sz="2000" dirty="0"/>
                    <a:t>Implementation,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" name="Impl">
                  <a:extLst>
                    <a:ext uri="{FF2B5EF4-FFF2-40B4-BE49-F238E27FC236}">
                      <a16:creationId xmlns:a16="http://schemas.microsoft.com/office/drawing/2014/main" id="{4B013796-5C07-F39E-1F57-42DD032DB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68" y="136524"/>
                  <a:ext cx="2227918" cy="492443"/>
                </a:xfrm>
                <a:prstGeom prst="rect">
                  <a:avLst/>
                </a:prstGeom>
                <a:blipFill>
                  <a:blip r:embed="rId3"/>
                  <a:stretch>
                    <a:fillRect l="-2273" r="-568" b="-1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">
              <a:extLst>
                <a:ext uri="{FF2B5EF4-FFF2-40B4-BE49-F238E27FC236}">
                  <a16:creationId xmlns:a16="http://schemas.microsoft.com/office/drawing/2014/main" id="{5D22EDFE-70F3-2310-3327-A473CBB5DC6A}"/>
                </a:ext>
              </a:extLst>
            </p:cNvPr>
            <p:cNvCxnSpPr>
              <a:cxnSpLocks/>
              <a:stCxn id="5" idx="3"/>
              <a:endCxn id="4" idx="1"/>
            </p:cNvCxnSpPr>
            <p:nvPr/>
          </p:nvCxnSpPr>
          <p:spPr>
            <a:xfrm>
              <a:off x="3990936" y="382747"/>
              <a:ext cx="137396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">
              <a:extLst>
                <a:ext uri="{FF2B5EF4-FFF2-40B4-BE49-F238E27FC236}">
                  <a16:creationId xmlns:a16="http://schemas.microsoft.com/office/drawing/2014/main" id="{D3DD6999-FB9D-9A53-B50B-B028A9D1149A}"/>
                </a:ext>
              </a:extLst>
            </p:cNvPr>
            <p:cNvCxnSpPr>
              <a:cxnSpLocks/>
              <a:stCxn id="4" idx="3"/>
              <a:endCxn id="6" idx="1"/>
            </p:cNvCxnSpPr>
            <p:nvPr/>
          </p:nvCxnSpPr>
          <p:spPr>
            <a:xfrm flipV="1">
              <a:off x="6827097" y="382746"/>
              <a:ext cx="1375071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NomNom">
              <a:extLst>
                <a:ext uri="{FF2B5EF4-FFF2-40B4-BE49-F238E27FC236}">
                  <a16:creationId xmlns:a16="http://schemas.microsoft.com/office/drawing/2014/main" id="{C46AA884-6488-99B8-AFC4-3155E29E44EF}"/>
                </a:ext>
              </a:extLst>
            </p:cNvPr>
            <p:cNvSpPr txBox="1"/>
            <p:nvPr/>
          </p:nvSpPr>
          <p:spPr>
            <a:xfrm>
              <a:off x="2558235" y="1316736"/>
              <a:ext cx="1306769" cy="4924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tIns="91440" bIns="91440" rtlCol="0" anchor="ctr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B050"/>
                  </a:solidFill>
                </a:rPr>
                <a:t>NomNom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24" name="Straight Arrow Connector">
              <a:extLst>
                <a:ext uri="{FF2B5EF4-FFF2-40B4-BE49-F238E27FC236}">
                  <a16:creationId xmlns:a16="http://schemas.microsoft.com/office/drawing/2014/main" id="{374999A9-5605-6CDC-2BCF-322627CE949A}"/>
                </a:ext>
              </a:extLst>
            </p:cNvPr>
            <p:cNvCxnSpPr>
              <a:cxnSpLocks/>
              <a:stCxn id="5" idx="2"/>
              <a:endCxn id="13" idx="0"/>
            </p:cNvCxnSpPr>
            <p:nvPr/>
          </p:nvCxnSpPr>
          <p:spPr>
            <a:xfrm>
              <a:off x="3211620" y="628968"/>
              <a:ext cx="0" cy="68776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">
              <a:extLst>
                <a:ext uri="{FF2B5EF4-FFF2-40B4-BE49-F238E27FC236}">
                  <a16:creationId xmlns:a16="http://schemas.microsoft.com/office/drawing/2014/main" id="{BDE98975-4323-8041-13E8-98CAACA6762A}"/>
                </a:ext>
              </a:extLst>
            </p:cNvPr>
            <p:cNvCxnSpPr>
              <a:cxnSpLocks/>
              <a:stCxn id="6" idx="2"/>
              <a:endCxn id="13" idx="0"/>
            </p:cNvCxnSpPr>
            <p:nvPr/>
          </p:nvCxnSpPr>
          <p:spPr>
            <a:xfrm rot="5400000">
              <a:off x="6032447" y="-1966945"/>
              <a:ext cx="687769" cy="5879592"/>
            </a:xfrm>
            <a:prstGeom prst="bentConnector3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M1">
              <a:extLst>
                <a:ext uri="{FF2B5EF4-FFF2-40B4-BE49-F238E27FC236}">
                  <a16:creationId xmlns:a16="http://schemas.microsoft.com/office/drawing/2014/main" id="{C1BAD978-3EE7-27F6-A08C-BF0030906E20}"/>
                </a:ext>
              </a:extLst>
            </p:cNvPr>
            <p:cNvSpPr txBox="1"/>
            <p:nvPr/>
          </p:nvSpPr>
          <p:spPr>
            <a:xfrm>
              <a:off x="5764818" y="1316736"/>
              <a:ext cx="662361" cy="4924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tIns="91440" bIns="91440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LM1</a:t>
              </a:r>
            </a:p>
          </p:txBody>
        </p:sp>
        <p:sp>
          <p:nvSpPr>
            <p:cNvPr id="15" name="LM2">
              <a:extLst>
                <a:ext uri="{FF2B5EF4-FFF2-40B4-BE49-F238E27FC236}">
                  <a16:creationId xmlns:a16="http://schemas.microsoft.com/office/drawing/2014/main" id="{721A1C8F-43F9-209F-DBC3-AB5975BB7D02}"/>
                </a:ext>
              </a:extLst>
            </p:cNvPr>
            <p:cNvSpPr txBox="1"/>
            <p:nvPr/>
          </p:nvSpPr>
          <p:spPr>
            <a:xfrm>
              <a:off x="8984946" y="1316736"/>
              <a:ext cx="662362" cy="4924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tIns="91440" bIns="91440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LM2</a:t>
              </a:r>
            </a:p>
          </p:txBody>
        </p:sp>
        <p:cxnSp>
          <p:nvCxnSpPr>
            <p:cNvPr id="17" name="NomNom Line">
              <a:extLst>
                <a:ext uri="{FF2B5EF4-FFF2-40B4-BE49-F238E27FC236}">
                  <a16:creationId xmlns:a16="http://schemas.microsoft.com/office/drawing/2014/main" id="{581FFEAA-7959-D9B0-DAA4-6046519A4672}"/>
                </a:ext>
              </a:extLst>
            </p:cNvPr>
            <p:cNvCxnSpPr>
              <a:stCxn id="13" idx="2"/>
            </p:cNvCxnSpPr>
            <p:nvPr/>
          </p:nvCxnSpPr>
          <p:spPr>
            <a:xfrm flipH="1">
              <a:off x="3211619" y="1809179"/>
              <a:ext cx="1" cy="3913632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LM1 Line">
              <a:extLst>
                <a:ext uri="{FF2B5EF4-FFF2-40B4-BE49-F238E27FC236}">
                  <a16:creationId xmlns:a16="http://schemas.microsoft.com/office/drawing/2014/main" id="{C74DCDBB-F713-237E-C6DF-A42D5E333750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6095999" y="1809179"/>
              <a:ext cx="0" cy="165506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LM2 Line">
              <a:extLst>
                <a:ext uri="{FF2B5EF4-FFF2-40B4-BE49-F238E27FC236}">
                  <a16:creationId xmlns:a16="http://schemas.microsoft.com/office/drawing/2014/main" id="{3612DC0A-5316-06DB-5747-0298359D3181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9316127" y="1809179"/>
              <a:ext cx="0" cy="3913632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Query">
                  <a:extLst>
                    <a:ext uri="{FF2B5EF4-FFF2-40B4-BE49-F238E27FC236}">
                      <a16:creationId xmlns:a16="http://schemas.microsoft.com/office/drawing/2014/main" id="{A062CD91-1276-2219-9C63-B43684A93207}"/>
                    </a:ext>
                  </a:extLst>
                </p:cNvPr>
                <p:cNvSpPr txBox="1"/>
                <p:nvPr/>
              </p:nvSpPr>
              <p:spPr>
                <a:xfrm>
                  <a:off x="1161288" y="1933956"/>
                  <a:ext cx="1684564" cy="4924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tIns="91440" bIns="91440" rtlCol="0" anchor="ctr">
                  <a:spAutoFit/>
                </a:bodyPr>
                <a:lstStyle/>
                <a:p>
                  <a:pPr algn="ctr"/>
                  <a:r>
                    <a:rPr lang="en-US" sz="2000" dirty="0"/>
                    <a:t>Subroutine,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0" name="Query">
                  <a:extLst>
                    <a:ext uri="{FF2B5EF4-FFF2-40B4-BE49-F238E27FC236}">
                      <a16:creationId xmlns:a16="http://schemas.microsoft.com/office/drawing/2014/main" id="{A062CD91-1276-2219-9C63-B43684A932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1288" y="1933956"/>
                  <a:ext cx="1684564" cy="492443"/>
                </a:xfrm>
                <a:prstGeom prst="rect">
                  <a:avLst/>
                </a:prstGeom>
                <a:blipFill>
                  <a:blip r:embed="rId4"/>
                  <a:stretch>
                    <a:fillRect l="-3759" b="-1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">
              <a:extLst>
                <a:ext uri="{FF2B5EF4-FFF2-40B4-BE49-F238E27FC236}">
                  <a16:creationId xmlns:a16="http://schemas.microsoft.com/office/drawing/2014/main" id="{C849E7AC-FAD6-CD24-1B7E-D1D7F6A76280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2845852" y="2180178"/>
              <a:ext cx="36119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">
              <a:extLst>
                <a:ext uri="{FF2B5EF4-FFF2-40B4-BE49-F238E27FC236}">
                  <a16:creationId xmlns:a16="http://schemas.microsoft.com/office/drawing/2014/main" id="{73198FD5-C2B8-93F7-ED5F-C79F02A4EF28}"/>
                </a:ext>
              </a:extLst>
            </p:cNvPr>
            <p:cNvCxnSpPr>
              <a:cxnSpLocks/>
            </p:cNvCxnSpPr>
            <p:nvPr/>
          </p:nvCxnSpPr>
          <p:spPr>
            <a:xfrm>
              <a:off x="3207051" y="2551176"/>
              <a:ext cx="288894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LM1 Request">
                  <a:extLst>
                    <a:ext uri="{FF2B5EF4-FFF2-40B4-BE49-F238E27FC236}">
                      <a16:creationId xmlns:a16="http://schemas.microsoft.com/office/drawing/2014/main" id="{D0A50BA2-D65D-1D46-7EFB-DFB3904A6E42}"/>
                    </a:ext>
                  </a:extLst>
                </p:cNvPr>
                <p:cNvSpPr txBox="1"/>
                <p:nvPr/>
              </p:nvSpPr>
              <p:spPr>
                <a:xfrm>
                  <a:off x="3970208" y="2026640"/>
                  <a:ext cx="1358064" cy="51738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tIns="91440" bIns="91440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6" name="LM1 Request">
                  <a:extLst>
                    <a:ext uri="{FF2B5EF4-FFF2-40B4-BE49-F238E27FC236}">
                      <a16:creationId xmlns:a16="http://schemas.microsoft.com/office/drawing/2014/main" id="{D0A50BA2-D65D-1D46-7EFB-DFB3904A6E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208" y="2026640"/>
                  <a:ext cx="1358064" cy="517386"/>
                </a:xfrm>
                <a:prstGeom prst="rect">
                  <a:avLst/>
                </a:prstGeom>
                <a:blipFill>
                  <a:blip r:embed="rId5"/>
                  <a:stretch>
                    <a:fillRect l="-185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">
              <a:extLst>
                <a:ext uri="{FF2B5EF4-FFF2-40B4-BE49-F238E27FC236}">
                  <a16:creationId xmlns:a16="http://schemas.microsoft.com/office/drawing/2014/main" id="{6BBC2436-AD5B-696C-38B3-22C5FAE697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7051" y="3008376"/>
              <a:ext cx="288894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LM1 Response">
                  <a:extLst>
                    <a:ext uri="{FF2B5EF4-FFF2-40B4-BE49-F238E27FC236}">
                      <a16:creationId xmlns:a16="http://schemas.microsoft.com/office/drawing/2014/main" id="{D881D069-F36D-64FF-E7B6-D7AFF7799E04}"/>
                    </a:ext>
                  </a:extLst>
                </p:cNvPr>
                <p:cNvSpPr txBox="1"/>
                <p:nvPr/>
              </p:nvSpPr>
              <p:spPr>
                <a:xfrm>
                  <a:off x="4092986" y="3007708"/>
                  <a:ext cx="1170257" cy="4924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tIns="91440" bIns="91440" rtlCol="0" anchor="ctr">
                  <a:spAutoFit/>
                </a:bodyPr>
                <a:lstStyle/>
                <a:p>
                  <a:pPr algn="ctr"/>
                  <a:r>
                    <a:rPr lang="en-US" sz="2000" dirty="0"/>
                    <a:t>Name,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1" name="LM1 Response">
                  <a:extLst>
                    <a:ext uri="{FF2B5EF4-FFF2-40B4-BE49-F238E27FC236}">
                      <a16:creationId xmlns:a16="http://schemas.microsoft.com/office/drawing/2014/main" id="{D881D069-F36D-64FF-E7B6-D7AFF7799E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2986" y="3007708"/>
                  <a:ext cx="1170257" cy="492443"/>
                </a:xfrm>
                <a:prstGeom prst="rect">
                  <a:avLst/>
                </a:prstGeom>
                <a:blipFill>
                  <a:blip r:embed="rId6"/>
                  <a:stretch>
                    <a:fillRect l="-5376" b="-1538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Label">
              <a:extLst>
                <a:ext uri="{FF2B5EF4-FFF2-40B4-BE49-F238E27FC236}">
                  <a16:creationId xmlns:a16="http://schemas.microsoft.com/office/drawing/2014/main" id="{71DF1CCE-7240-28E3-7C88-BF6A148F03A5}"/>
                </a:ext>
              </a:extLst>
            </p:cNvPr>
            <p:cNvSpPr txBox="1"/>
            <p:nvPr/>
          </p:nvSpPr>
          <p:spPr>
            <a:xfrm>
              <a:off x="5512152" y="3463909"/>
              <a:ext cx="1167692" cy="4924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tIns="91440" bIns="91440" rtlCol="0" anchor="ctr">
              <a:spAutoFit/>
            </a:bodyPr>
            <a:lstStyle/>
            <a:p>
              <a:pPr algn="ctr"/>
              <a:r>
                <a:rPr lang="en-US" sz="2000" dirty="0"/>
                <a:t>Proposal</a:t>
              </a:r>
            </a:p>
          </p:txBody>
        </p:sp>
        <p:cxnSp>
          <p:nvCxnSpPr>
            <p:cNvPr id="43" name="Straight Arrow Connector">
              <a:extLst>
                <a:ext uri="{FF2B5EF4-FFF2-40B4-BE49-F238E27FC236}">
                  <a16:creationId xmlns:a16="http://schemas.microsoft.com/office/drawing/2014/main" id="{49EEA545-D401-898D-A98D-6D6D3AADB6ED}"/>
                </a:ext>
              </a:extLst>
            </p:cNvPr>
            <p:cNvCxnSpPr>
              <a:cxnSpLocks/>
            </p:cNvCxnSpPr>
            <p:nvPr/>
          </p:nvCxnSpPr>
          <p:spPr>
            <a:xfrm>
              <a:off x="3209544" y="4542886"/>
              <a:ext cx="61065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LM2 Request">
                  <a:extLst>
                    <a:ext uri="{FF2B5EF4-FFF2-40B4-BE49-F238E27FC236}">
                      <a16:creationId xmlns:a16="http://schemas.microsoft.com/office/drawing/2014/main" id="{627C441D-F07B-E09A-E6C6-FB486AB7F6D0}"/>
                    </a:ext>
                  </a:extLst>
                </p:cNvPr>
                <p:cNvSpPr txBox="1"/>
                <p:nvPr/>
              </p:nvSpPr>
              <p:spPr>
                <a:xfrm>
                  <a:off x="5646291" y="4050443"/>
                  <a:ext cx="899413" cy="4924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tIns="91440" bIns="91440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5" name="LM2 Request">
                  <a:extLst>
                    <a:ext uri="{FF2B5EF4-FFF2-40B4-BE49-F238E27FC236}">
                      <a16:creationId xmlns:a16="http://schemas.microsoft.com/office/drawing/2014/main" id="{627C441D-F07B-E09A-E6C6-FB486AB7F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291" y="4050443"/>
                  <a:ext cx="899413" cy="492443"/>
                </a:xfrm>
                <a:prstGeom prst="rect">
                  <a:avLst/>
                </a:prstGeom>
                <a:blipFill>
                  <a:blip r:embed="rId7"/>
                  <a:stretch>
                    <a:fillRect l="-2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">
              <a:extLst>
                <a:ext uri="{FF2B5EF4-FFF2-40B4-BE49-F238E27FC236}">
                  <a16:creationId xmlns:a16="http://schemas.microsoft.com/office/drawing/2014/main" id="{FD11744F-1AC7-388C-3DAA-F9A19EEA20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9544" y="5001768"/>
              <a:ext cx="610819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LM2 Response">
                  <a:extLst>
                    <a:ext uri="{FF2B5EF4-FFF2-40B4-BE49-F238E27FC236}">
                      <a16:creationId xmlns:a16="http://schemas.microsoft.com/office/drawing/2014/main" id="{797938F2-A4A1-3111-528F-F025126727F4}"/>
                    </a:ext>
                  </a:extLst>
                </p:cNvPr>
                <p:cNvSpPr txBox="1"/>
                <p:nvPr/>
              </p:nvSpPr>
              <p:spPr>
                <a:xfrm>
                  <a:off x="3701751" y="4998752"/>
                  <a:ext cx="4788491" cy="4924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tIns="91440" bIns="91440" rtlCol="0" anchor="ctr">
                  <a:spAutoFit/>
                </a:bodyPr>
                <a:lstStyle/>
                <a:p>
                  <a:pPr algn="ctr"/>
                  <a:r>
                    <a:rPr lang="en-US" sz="2000" dirty="0"/>
                    <a:t>Alternative subroutine implementation,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8" name="LM2 Response">
                  <a:extLst>
                    <a:ext uri="{FF2B5EF4-FFF2-40B4-BE49-F238E27FC236}">
                      <a16:creationId xmlns:a16="http://schemas.microsoft.com/office/drawing/2014/main" id="{797938F2-A4A1-3111-528F-F025126727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1751" y="4998752"/>
                  <a:ext cx="4788491" cy="492443"/>
                </a:xfrm>
                <a:prstGeom prst="rect">
                  <a:avLst/>
                </a:prstGeom>
                <a:blipFill>
                  <a:blip r:embed="rId8"/>
                  <a:stretch>
                    <a:fillRect l="-794" r="-265" b="-1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Label Done">
                  <a:extLst>
                    <a:ext uri="{FF2B5EF4-FFF2-40B4-BE49-F238E27FC236}">
                      <a16:creationId xmlns:a16="http://schemas.microsoft.com/office/drawing/2014/main" id="{04B03E95-6DA1-8007-0270-3759E7214291}"/>
                    </a:ext>
                  </a:extLst>
                </p:cNvPr>
                <p:cNvSpPr txBox="1"/>
                <p:nvPr/>
              </p:nvSpPr>
              <p:spPr>
                <a:xfrm>
                  <a:off x="2283916" y="5710020"/>
                  <a:ext cx="1846270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tIns="91440" bIns="91440" rtlCol="0" anchor="ctr">
                  <a:spAutoFit/>
                </a:bodyPr>
                <a:lstStyle/>
                <a:p>
                  <a:pPr algn="ctr"/>
                  <a:r>
                    <a:rPr lang="en-US" sz="2000" dirty="0"/>
                    <a:t>If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 sz="2000" dirty="0"/>
                    <a:t>, 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done</a:t>
                  </a:r>
                  <a:r>
                    <a:rPr lang="en-US" sz="2000" dirty="0"/>
                    <a:t>!</a:t>
                  </a:r>
                </a:p>
              </p:txBody>
            </p:sp>
          </mc:Choice>
          <mc:Fallback>
            <p:sp>
              <p:nvSpPr>
                <p:cNvPr id="49" name="Label Done">
                  <a:extLst>
                    <a:ext uri="{FF2B5EF4-FFF2-40B4-BE49-F238E27FC236}">
                      <a16:creationId xmlns:a16="http://schemas.microsoft.com/office/drawing/2014/main" id="{04B03E95-6DA1-8007-0270-3759E7214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3916" y="5710020"/>
                  <a:ext cx="1846270" cy="800219"/>
                </a:xfrm>
                <a:prstGeom prst="rect">
                  <a:avLst/>
                </a:prstGeom>
                <a:blipFill>
                  <a:blip r:embed="rId9"/>
                  <a:stretch>
                    <a:fillRect l="-2055" r="-4795" b="-781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9" name="Group">
              <a:extLst>
                <a:ext uri="{FF2B5EF4-FFF2-40B4-BE49-F238E27FC236}">
                  <a16:creationId xmlns:a16="http://schemas.microsoft.com/office/drawing/2014/main" id="{B6310A3A-2B73-53C0-A51E-58DEE1D62A61}"/>
                </a:ext>
              </a:extLst>
            </p:cNvPr>
            <p:cNvGrpSpPr/>
            <p:nvPr/>
          </p:nvGrpSpPr>
          <p:grpSpPr>
            <a:xfrm>
              <a:off x="2606040" y="2359152"/>
              <a:ext cx="594360" cy="2990088"/>
              <a:chOff x="2426164" y="2359152"/>
              <a:chExt cx="780887" cy="2990088"/>
            </a:xfrm>
          </p:grpSpPr>
          <p:cxnSp>
            <p:nvCxnSpPr>
              <p:cNvPr id="60" name="Straight Connector">
                <a:extLst>
                  <a:ext uri="{FF2B5EF4-FFF2-40B4-BE49-F238E27FC236}">
                    <a16:creationId xmlns:a16="http://schemas.microsoft.com/office/drawing/2014/main" id="{1C7994F3-ED6F-C319-47CB-E856B8509E45}"/>
                  </a:ext>
                </a:extLst>
              </p:cNvPr>
              <p:cNvCxnSpPr/>
              <p:nvPr/>
            </p:nvCxnSpPr>
            <p:spPr>
              <a:xfrm flipH="1">
                <a:off x="2432304" y="5349240"/>
                <a:ext cx="77474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">
                <a:extLst>
                  <a:ext uri="{FF2B5EF4-FFF2-40B4-BE49-F238E27FC236}">
                    <a16:creationId xmlns:a16="http://schemas.microsoft.com/office/drawing/2014/main" id="{D9C63E22-09E9-D3DE-3DAA-5390077283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32304" y="2359152"/>
                <a:ext cx="0" cy="2990088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">
                <a:extLst>
                  <a:ext uri="{FF2B5EF4-FFF2-40B4-BE49-F238E27FC236}">
                    <a16:creationId xmlns:a16="http://schemas.microsoft.com/office/drawing/2014/main" id="{EE87D0F3-592D-F2FE-3A66-19401AB824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6164" y="2368296"/>
                <a:ext cx="76973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Label Retry">
              <a:extLst>
                <a:ext uri="{FF2B5EF4-FFF2-40B4-BE49-F238E27FC236}">
                  <a16:creationId xmlns:a16="http://schemas.microsoft.com/office/drawing/2014/main" id="{2CD886D3-F20E-4745-04F5-C697DE568997}"/>
                </a:ext>
              </a:extLst>
            </p:cNvPr>
            <p:cNvSpPr txBox="1"/>
            <p:nvPr/>
          </p:nvSpPr>
          <p:spPr>
            <a:xfrm>
              <a:off x="1254266" y="4542886"/>
              <a:ext cx="1345228" cy="80021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tIns="91440" bIns="91440" rtlCol="0" anchor="ctr">
              <a:norm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Retry</a:t>
              </a:r>
              <a:r>
                <a:rPr lang="en-US" sz="2000" dirty="0"/>
                <a:t> otherwise</a:t>
              </a:r>
            </a:p>
          </p:txBody>
        </p:sp>
      </p:grpSp>
      <p:sp>
        <p:nvSpPr>
          <p:cNvPr id="72" name="Footer Placeholder 71">
            <a:extLst>
              <a:ext uri="{FF2B5EF4-FFF2-40B4-BE49-F238E27FC236}">
                <a16:creationId xmlns:a16="http://schemas.microsoft.com/office/drawing/2014/main" id="{F76A512C-20DE-E36B-3474-08F0A699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73" name="Slide Number Placeholder 72">
            <a:extLst>
              <a:ext uri="{FF2B5EF4-FFF2-40B4-BE49-F238E27FC236}">
                <a16:creationId xmlns:a16="http://schemas.microsoft.com/office/drawing/2014/main" id="{5665C05B-7152-A9CE-88D5-557F2D80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26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2CBBA8-3BB5-FD1C-79CA-FAB86F81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1AD372-375D-A1AC-DA52-F805528D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28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97A1BA-F42D-DB6A-CBEF-28D0FC6C4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2975" y="1870075"/>
            <a:ext cx="6306049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47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6DD44B-BAE5-1A00-688C-A575625D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C8EAAF-B863-DD0E-3AEB-601FF027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8BADE5-2E52-AC51-0243-E7F62E45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10" name="2D Column Chart">
            <a:extLst>
              <a:ext uri="{FF2B5EF4-FFF2-40B4-BE49-F238E27FC236}">
                <a16:creationId xmlns:a16="http://schemas.microsoft.com/office/drawing/2014/main" id="{82C0CFD8-67AD-0B51-F818-33EDD97EB9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0219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903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DAA210-4051-5555-AC0F-B09156E89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745A6-FA45-3876-0AF1-09576EF6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Sorting a List of Numbers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8955B-3AE7-C703-FB71-E0FFDC11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8532-BE0E-5CFB-61B0-058424CF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151470-6BB0-43FA-7AA4-015AC2CCE92F}"/>
              </a:ext>
            </a:extLst>
          </p:cNvPr>
          <p:cNvGrpSpPr/>
          <p:nvPr/>
        </p:nvGrpSpPr>
        <p:grpSpPr>
          <a:xfrm>
            <a:off x="1981200" y="1825625"/>
            <a:ext cx="8229600" cy="2927799"/>
            <a:chOff x="1527048" y="1825625"/>
            <a:chExt cx="8229600" cy="292779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50B2EF8-05F7-6E9A-E028-4ECCBB3CD7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39935"/>
            <a:stretch/>
          </p:blipFill>
          <p:spPr>
            <a:xfrm>
              <a:off x="1527048" y="1825625"/>
              <a:ext cx="8229600" cy="258924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9FF89A-45B9-9075-AA79-F9C5A72DABA1}"/>
                </a:ext>
              </a:extLst>
            </p:cNvPr>
            <p:cNvSpPr txBox="1"/>
            <p:nvPr/>
          </p:nvSpPr>
          <p:spPr>
            <a:xfrm>
              <a:off x="1527048" y="4414870"/>
              <a:ext cx="2020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[Ellis et al., PLDI 2021]</a:t>
              </a:r>
            </a:p>
          </p:txBody>
        </p:sp>
      </p:grp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2028C3AB-2472-2081-97EE-DE85A620F07D}"/>
              </a:ext>
            </a:extLst>
          </p:cNvPr>
          <p:cNvSpPr/>
          <p:nvPr/>
        </p:nvSpPr>
        <p:spPr>
          <a:xfrm>
            <a:off x="3049128" y="5021595"/>
            <a:ext cx="1600200" cy="685799"/>
          </a:xfrm>
          <a:prstGeom prst="wedgeRectCallout">
            <a:avLst>
              <a:gd name="adj1" fmla="val 50578"/>
              <a:gd name="adj2" fmla="val -13050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is</a:t>
            </a:r>
          </a:p>
          <a:p>
            <a:pPr algn="ctr"/>
            <a:r>
              <a:rPr lang="en-US" dirty="0"/>
              <a:t>non-trivial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FD232-D457-EAE9-6F4F-62118B823567}"/>
              </a:ext>
            </a:extLst>
          </p:cNvPr>
          <p:cNvSpPr/>
          <p:nvPr/>
        </p:nvSpPr>
        <p:spPr>
          <a:xfrm>
            <a:off x="3143909" y="3352800"/>
            <a:ext cx="546348" cy="228600"/>
          </a:xfrm>
          <a:prstGeom prst="rect">
            <a:avLst/>
          </a:prstGeom>
          <a:solidFill>
            <a:srgbClr val="E8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C55EAB-B612-DDF4-796A-6457C3D3407F}"/>
              </a:ext>
            </a:extLst>
          </p:cNvPr>
          <p:cNvGrpSpPr/>
          <p:nvPr/>
        </p:nvGrpSpPr>
        <p:grpSpPr>
          <a:xfrm>
            <a:off x="2991509" y="3086100"/>
            <a:ext cx="4655827" cy="459677"/>
            <a:chOff x="2991509" y="3086100"/>
            <a:chExt cx="4655827" cy="45967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F6909C-C860-D187-E898-CD6247EF2DAD}"/>
                </a:ext>
              </a:extLst>
            </p:cNvPr>
            <p:cNvSpPr/>
            <p:nvPr/>
          </p:nvSpPr>
          <p:spPr>
            <a:xfrm>
              <a:off x="2991509" y="3200400"/>
              <a:ext cx="546348" cy="228600"/>
            </a:xfrm>
            <a:prstGeom prst="rect">
              <a:avLst/>
            </a:prstGeom>
            <a:solidFill>
              <a:srgbClr val="E8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720E53-225C-90DF-B814-F9444BBE66BA}"/>
                </a:ext>
              </a:extLst>
            </p:cNvPr>
            <p:cNvSpPr/>
            <p:nvPr/>
          </p:nvSpPr>
          <p:spPr>
            <a:xfrm>
              <a:off x="4680856" y="3086100"/>
              <a:ext cx="892629" cy="149154"/>
            </a:xfrm>
            <a:prstGeom prst="rect">
              <a:avLst/>
            </a:prstGeom>
            <a:solidFill>
              <a:srgbClr val="E8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7DF850-C488-E515-8C8D-2C8410722576}"/>
                </a:ext>
              </a:extLst>
            </p:cNvPr>
            <p:cNvSpPr/>
            <p:nvPr/>
          </p:nvSpPr>
          <p:spPr>
            <a:xfrm>
              <a:off x="6157701" y="3396623"/>
              <a:ext cx="1489635" cy="149154"/>
            </a:xfrm>
            <a:prstGeom prst="rect">
              <a:avLst/>
            </a:prstGeom>
            <a:solidFill>
              <a:srgbClr val="E8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FC7EC008-B2BD-0A06-C3EA-3427C801036B}"/>
              </a:ext>
            </a:extLst>
          </p:cNvPr>
          <p:cNvSpPr/>
          <p:nvPr/>
        </p:nvSpPr>
        <p:spPr>
          <a:xfrm>
            <a:off x="5867402" y="5021595"/>
            <a:ext cx="2743200" cy="685800"/>
          </a:xfrm>
          <a:prstGeom prst="wedgeRectCallout">
            <a:avLst>
              <a:gd name="adj1" fmla="val -8348"/>
              <a:gd name="adj2" fmla="val -258212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Authors provide helpful comments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120229-C9CB-BCD0-FBB0-600E55C581D3}"/>
              </a:ext>
            </a:extLst>
          </p:cNvPr>
          <p:cNvGrpSpPr/>
          <p:nvPr/>
        </p:nvGrpSpPr>
        <p:grpSpPr>
          <a:xfrm>
            <a:off x="838200" y="1700631"/>
            <a:ext cx="10515600" cy="4352544"/>
            <a:chOff x="838200" y="1700631"/>
            <a:chExt cx="10515600" cy="435254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5709A4-2C27-50B9-E920-BF0C2E0BEB71}"/>
                </a:ext>
              </a:extLst>
            </p:cNvPr>
            <p:cNvSpPr/>
            <p:nvPr/>
          </p:nvSpPr>
          <p:spPr>
            <a:xfrm>
              <a:off x="838200" y="1700631"/>
              <a:ext cx="10515600" cy="435254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66AE25-CA3E-EB9E-6E76-233867276FEF}"/>
                </a:ext>
              </a:extLst>
            </p:cNvPr>
            <p:cNvSpPr txBox="1"/>
            <p:nvPr/>
          </p:nvSpPr>
          <p:spPr>
            <a:xfrm>
              <a:off x="838200" y="3110260"/>
              <a:ext cx="10515599" cy="144655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Central Question of this Paper</a:t>
              </a:r>
            </a:p>
            <a:p>
              <a:pPr algn="ctr"/>
              <a:r>
                <a:rPr lang="en-US" sz="2800" i="1" dirty="0"/>
                <a:t>How do we help the programmer understand the synthesized implementation?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8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953FE-6E98-BA66-EE2B-D856338A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User Understanding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3DAF3-F8A7-0FCF-317B-3950935D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973D5-8D30-9E0C-F37A-D87CA221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6" name="2D Column Chart">
            <a:extLst>
              <a:ext uri="{FF2B5EF4-FFF2-40B4-BE49-F238E27FC236}">
                <a16:creationId xmlns:a16="http://schemas.microsoft.com/office/drawing/2014/main" id="{14509491-CE8A-931A-B16C-46ABD554C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7294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6776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F354-19BF-B45C-6DB5-5497369F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C50F9-2B10-C393-1B4F-38C0F45C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D2960-4C66-2CCE-9B21-5001048E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2D Column Chart">
            <a:extLst>
              <a:ext uri="{FF2B5EF4-FFF2-40B4-BE49-F238E27FC236}">
                <a16:creationId xmlns:a16="http://schemas.microsoft.com/office/drawing/2014/main" id="{37F6F498-469D-9194-0315-5A3556578C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6246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003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1248-9556-D63E-B65B-927832D5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Sorting a List of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BE0DF-3EA4-BF46-F897-D3779680E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Simple idea:</a:t>
            </a:r>
            <a:r>
              <a:rPr lang="en-US" dirty="0"/>
              <a:t> Ask an LLM to suggest meaningful function names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Question:</a:t>
            </a:r>
            <a:r>
              <a:rPr lang="en-US" dirty="0"/>
              <a:t> Are these names appropriate?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D133A-FE58-3654-77A8-C63E3D31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19EB2-ED6C-F734-C630-84E9115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5A8701-8B2B-4ED2-4DE0-FA15DCAB0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932864"/>
              </p:ext>
            </p:extLst>
          </p:nvPr>
        </p:nvGraphicFramePr>
        <p:xfrm>
          <a:off x="1298448" y="2517934"/>
          <a:ext cx="9601200" cy="148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6866133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72105505"/>
                    </a:ext>
                  </a:extLst>
                </a:gridCol>
                <a:gridCol w="8412480">
                  <a:extLst>
                    <a:ext uri="{9D8B030D-6E8A-4147-A177-3AD203B41FA5}">
                      <a16:colId xmlns:a16="http://schemas.microsoft.com/office/drawing/2014/main" val="2571313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(l)  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map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(n) (c15 l (+ 1 n)))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range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len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l))))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5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(l n) (c13 (c4 l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(z) (&gt; n (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len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(c4 l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(u) (&gt; z u)))))))))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1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(l)  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car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(c4 l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(y)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nil?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(c4 l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(z) (&gt; z y))))))))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42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(l p)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fold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l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nil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(z u)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if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(p z)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cons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z u) u))))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475909"/>
                  </a:ext>
                </a:extLst>
              </a:tr>
            </a:tbl>
          </a:graphicData>
        </a:graphic>
      </p:graphicFrame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3D4696F9-4E03-9B13-A118-23B25DCC7254}"/>
              </a:ext>
            </a:extLst>
          </p:cNvPr>
          <p:cNvSpPr/>
          <p:nvPr/>
        </p:nvSpPr>
        <p:spPr>
          <a:xfrm>
            <a:off x="838200" y="4387279"/>
            <a:ext cx="2743200" cy="612648"/>
          </a:xfrm>
          <a:prstGeom prst="wedgeRectCallout">
            <a:avLst>
              <a:gd name="adj1" fmla="val -15852"/>
              <a:gd name="adj2" fmla="val -29262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</a:t>
            </a:r>
            <a:r>
              <a:rPr lang="en-US" dirty="0" err="1"/>
              <a:t>largestSmallestIndices</a:t>
            </a:r>
            <a:r>
              <a:rPr lang="en-US" dirty="0"/>
              <a:t>”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E4EFE5E9-60A5-74B6-338A-F37C86000E53}"/>
              </a:ext>
            </a:extLst>
          </p:cNvPr>
          <p:cNvSpPr/>
          <p:nvPr/>
        </p:nvSpPr>
        <p:spPr>
          <a:xfrm>
            <a:off x="4017579" y="4387279"/>
            <a:ext cx="2743200" cy="612648"/>
          </a:xfrm>
          <a:prstGeom prst="wedgeRectCallout">
            <a:avLst>
              <a:gd name="adj1" fmla="val -64128"/>
              <a:gd name="adj2" fmla="val -23429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</a:t>
            </a:r>
            <a:r>
              <a:rPr lang="en-US" dirty="0" err="1"/>
              <a:t>getHighestValueInList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4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6DD44B-BAE5-1A00-688C-A575625D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Effectiveness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C8EAAF-B863-DD0E-3AEB-601FF027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8BADE5-2E52-AC51-0243-E7F62E45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0" name="2D Column Chart">
            <a:extLst>
              <a:ext uri="{FF2B5EF4-FFF2-40B4-BE49-F238E27FC236}">
                <a16:creationId xmlns:a16="http://schemas.microsoft.com/office/drawing/2014/main" id="{82C0CFD8-67AD-0B51-F818-33EDD97EB9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0621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0A08E9E-8230-F8D5-D05B-50E64330A9EE}"/>
              </a:ext>
            </a:extLst>
          </p:cNvPr>
          <p:cNvSpPr txBox="1"/>
          <p:nvPr/>
        </p:nvSpPr>
        <p:spPr>
          <a:xfrm>
            <a:off x="3889594" y="3354963"/>
            <a:ext cx="4412811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91440" bIns="9144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144 specification–implementation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344 subroutines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Manually written reference 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Credit if </a:t>
            </a:r>
            <a:r>
              <a:rPr lang="en-US" dirty="0" err="1"/>
              <a:t>Jaro</a:t>
            </a:r>
            <a:r>
              <a:rPr lang="en-US" dirty="0"/>
              <a:t> similarity &gt; 0.7</a:t>
            </a:r>
          </a:p>
        </p:txBody>
      </p:sp>
    </p:spTree>
    <p:extLst>
      <p:ext uri="{BB962C8B-B14F-4D97-AF65-F5344CB8AC3E}">
        <p14:creationId xmlns:p14="http://schemas.microsoft.com/office/powerpoint/2010/main" val="328225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953FE-6E98-BA66-EE2B-D856338A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User Understanding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3DAF3-F8A7-0FCF-317B-3950935D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973D5-8D30-9E0C-F37A-D87CA221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2D Column Chart">
            <a:extLst>
              <a:ext uri="{FF2B5EF4-FFF2-40B4-BE49-F238E27FC236}">
                <a16:creationId xmlns:a16="http://schemas.microsoft.com/office/drawing/2014/main" id="{14509491-CE8A-931A-B16C-46ABD554C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8984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3FE1D4B-9DD9-27F1-99B9-696C8EA6EF82}"/>
              </a:ext>
            </a:extLst>
          </p:cNvPr>
          <p:cNvSpPr txBox="1"/>
          <p:nvPr/>
        </p:nvSpPr>
        <p:spPr>
          <a:xfrm>
            <a:off x="2975305" y="2413337"/>
            <a:ext cx="624138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91440" bIns="9144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18 / 2 = 9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Mixture of experience: Undergrad, Masters, Ph.D.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scores from three experts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F9C09E4B-D91E-1464-EFA9-60CDFF0B3BF2}"/>
              </a:ext>
            </a:extLst>
          </p:cNvPr>
          <p:cNvSpPr/>
          <p:nvPr/>
        </p:nvSpPr>
        <p:spPr>
          <a:xfrm>
            <a:off x="2173013" y="3694970"/>
            <a:ext cx="2356946" cy="612648"/>
          </a:xfrm>
          <a:prstGeom prst="wedgeRectCallout">
            <a:avLst>
              <a:gd name="adj1" fmla="val 27577"/>
              <a:gd name="adj2" fmla="val 1928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</a:t>
            </a:r>
            <a:r>
              <a:rPr lang="en-US" i="1" dirty="0"/>
              <a:t>What does 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c13</a:t>
            </a:r>
            <a:r>
              <a:rPr lang="en-US" i="1" dirty="0"/>
              <a:t> do?</a:t>
            </a:r>
            <a:r>
              <a:rPr lang="en-US" dirty="0"/>
              <a:t>”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86DCD6E5-4BEE-F9FB-0ED6-D7762CF1ACFE}"/>
              </a:ext>
            </a:extLst>
          </p:cNvPr>
          <p:cNvSpPr/>
          <p:nvPr/>
        </p:nvSpPr>
        <p:spPr>
          <a:xfrm>
            <a:off x="4727448" y="3694970"/>
            <a:ext cx="948138" cy="612648"/>
          </a:xfrm>
          <a:prstGeom prst="wedgeRectCallout">
            <a:avLst>
              <a:gd name="adj1" fmla="val -53345"/>
              <a:gd name="adj2" fmla="val 15342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c15</a:t>
            </a:r>
            <a:r>
              <a:rPr lang="en-US" i="1" dirty="0"/>
              <a:t>?</a:t>
            </a:r>
            <a:r>
              <a:rPr lang="en-US" dirty="0"/>
              <a:t>”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965F6F2B-662E-D878-8524-559B03BE5A49}"/>
              </a:ext>
            </a:extLst>
          </p:cNvPr>
          <p:cNvSpPr/>
          <p:nvPr/>
        </p:nvSpPr>
        <p:spPr>
          <a:xfrm>
            <a:off x="5873075" y="3688091"/>
            <a:ext cx="822015" cy="612648"/>
          </a:xfrm>
          <a:prstGeom prst="wedgeRectCallout">
            <a:avLst>
              <a:gd name="adj1" fmla="val -128783"/>
              <a:gd name="adj2" fmla="val 1860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i="1" dirty="0"/>
              <a:t>?</a:t>
            </a:r>
            <a:r>
              <a:rPr lang="en-US" dirty="0"/>
              <a:t>”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2B55EFA8-6038-6538-CF06-2EED49AA6FD5}"/>
              </a:ext>
            </a:extLst>
          </p:cNvPr>
          <p:cNvSpPr/>
          <p:nvPr/>
        </p:nvSpPr>
        <p:spPr>
          <a:xfrm>
            <a:off x="6892579" y="3694969"/>
            <a:ext cx="2840000" cy="777240"/>
          </a:xfrm>
          <a:prstGeom prst="wedgeRectCallout">
            <a:avLst>
              <a:gd name="adj1" fmla="val -81412"/>
              <a:gd name="adj2" fmla="val 11570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</a:t>
            </a:r>
            <a:r>
              <a:rPr lang="en-US" i="1" dirty="0"/>
              <a:t>Result of evaluating</a:t>
            </a:r>
            <a:br>
              <a:rPr lang="en-US" i="1" dirty="0"/>
            </a:b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(f (3 8 9 4 2))</a:t>
            </a:r>
            <a:r>
              <a:rPr lang="en-US" i="1" dirty="0"/>
              <a:t>?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403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F354-19BF-B45C-6DB5-5497369F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C50F9-2B10-C393-1B4F-38C0F45C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D2960-4C66-2CCE-9B21-5001048E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2D Column Chart">
            <a:extLst>
              <a:ext uri="{FF2B5EF4-FFF2-40B4-BE49-F238E27FC236}">
                <a16:creationId xmlns:a16="http://schemas.microsoft.com/office/drawing/2014/main" id="{37F6F498-469D-9194-0315-5A3556578C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0940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F7D19F-268C-DF91-6BAD-B7449A83794C}"/>
              </a:ext>
            </a:extLst>
          </p:cNvPr>
          <p:cNvSpPr txBox="1"/>
          <p:nvPr/>
        </p:nvSpPr>
        <p:spPr>
          <a:xfrm>
            <a:off x="3442933" y="2413337"/>
            <a:ext cx="530613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91440" bIns="9144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18 participants, different from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 subroutines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i="1" dirty="0"/>
              <a:t>How appropriate is this name for this function?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744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5D2B-5CCE-5B20-3094-A118D501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This Talk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810BAC8-D066-CC94-3696-6527B1EE2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Question:</a:t>
            </a:r>
            <a:r>
              <a:rPr lang="en-US" dirty="0"/>
              <a:t> How to get more trustworthy name suggestions?</a:t>
            </a:r>
          </a:p>
          <a:p>
            <a:endParaRPr lang="en-US" dirty="0"/>
          </a:p>
          <a:p>
            <a:r>
              <a:rPr lang="en-US" dirty="0"/>
              <a:t>Introduction</a:t>
            </a:r>
          </a:p>
          <a:p>
            <a:r>
              <a:rPr lang="en-US" dirty="0"/>
              <a:t>Reverse-engineering with print statements</a:t>
            </a:r>
          </a:p>
          <a:p>
            <a:r>
              <a:rPr lang="en-US" dirty="0"/>
              <a:t>Validating name proposals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3E334-6250-426A-7FA5-47718F5B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6A12F-EA01-3B4E-B364-82ACACCF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(HL)">
            <a:extLst>
              <a:ext uri="{FF2B5EF4-FFF2-40B4-BE49-F238E27FC236}">
                <a16:creationId xmlns:a16="http://schemas.microsoft.com/office/drawing/2014/main" id="{2F31A7F2-BD9C-E0D3-AD76-AE235C3CADD6}"/>
              </a:ext>
            </a:extLst>
          </p:cNvPr>
          <p:cNvSpPr txBox="1">
            <a:spLocks/>
          </p:cNvSpPr>
          <p:nvPr/>
        </p:nvSpPr>
        <p:spPr>
          <a:xfrm>
            <a:off x="841248" y="1828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Question:</a:t>
            </a:r>
            <a:r>
              <a:rPr lang="en-US" dirty="0"/>
              <a:t> How to get more trustworthy name suggestions?</a:t>
            </a:r>
          </a:p>
          <a:p>
            <a:endParaRPr lang="en-US" dirty="0"/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dirty="0"/>
              <a:t>Reverse-engineering with print statements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Validating name proposals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115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B3474-C61F-3B4E-8E5E-32FE897D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Interventions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A88F5-2097-2A6E-389C-7E56AC3CF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Generating Functions Names to Improve Comprehension of Synthesized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60D47-0C7C-5578-C85B-7C6D6867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30A3-B413-5C43-94A5-3455A830771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Implementation">
            <a:extLst>
              <a:ext uri="{FF2B5EF4-FFF2-40B4-BE49-F238E27FC236}">
                <a16:creationId xmlns:a16="http://schemas.microsoft.com/office/drawing/2014/main" id="{89A37B31-1D0C-457D-9B63-A7068299B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43797"/>
              </p:ext>
            </p:extLst>
          </p:nvPr>
        </p:nvGraphicFramePr>
        <p:xfrm>
          <a:off x="1298448" y="1945640"/>
          <a:ext cx="9601200" cy="148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6866133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72105505"/>
                    </a:ext>
                  </a:extLst>
                </a:gridCol>
                <a:gridCol w="8412480">
                  <a:extLst>
                    <a:ext uri="{9D8B030D-6E8A-4147-A177-3AD203B41FA5}">
                      <a16:colId xmlns:a16="http://schemas.microsoft.com/office/drawing/2014/main" val="2571313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(l)  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map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(n) (c15 l (+ 1 n)))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range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len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l))))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5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(l n) (c13 (c4 l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(z) (&gt; n (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len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(c4 l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(u) (&gt; z u)))))))))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1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(l)  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car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(c4 l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(y)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nil?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(c4 l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(z) (&gt; z y))))))))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42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(l p)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fold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l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nil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</a:t>
                      </a:r>
                      <a:r>
                        <a:rPr lang="el-GR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λ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(z u)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if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(p z) (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cons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z u) u))))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475909"/>
                  </a:ext>
                </a:extLst>
              </a:tr>
            </a:tbl>
          </a:graphicData>
        </a:graphic>
      </p:graphicFrame>
      <p:sp>
        <p:nvSpPr>
          <p:cNvPr id="18" name="Overlay">
            <a:extLst>
              <a:ext uri="{FF2B5EF4-FFF2-40B4-BE49-F238E27FC236}">
                <a16:creationId xmlns:a16="http://schemas.microsoft.com/office/drawing/2014/main" id="{EB4B2144-8039-3752-D5EB-A3C9E7C6AC5C}"/>
              </a:ext>
            </a:extLst>
          </p:cNvPr>
          <p:cNvSpPr/>
          <p:nvPr/>
        </p:nvSpPr>
        <p:spPr>
          <a:xfrm>
            <a:off x="1286252" y="1883807"/>
            <a:ext cx="9607299" cy="1612636"/>
          </a:xfrm>
          <a:custGeom>
            <a:avLst/>
            <a:gdLst>
              <a:gd name="connsiteX0" fmla="*/ 6100 w 9607299"/>
              <a:gd name="connsiteY0" fmla="*/ 1193093 h 1612636"/>
              <a:gd name="connsiteX1" fmla="*/ 9607299 w 9607299"/>
              <a:gd name="connsiteY1" fmla="*/ 1193093 h 1612636"/>
              <a:gd name="connsiteX2" fmla="*/ 9607299 w 9607299"/>
              <a:gd name="connsiteY2" fmla="*/ 1612636 h 1612636"/>
              <a:gd name="connsiteX3" fmla="*/ 6100 w 9607299"/>
              <a:gd name="connsiteY3" fmla="*/ 1612636 h 1612636"/>
              <a:gd name="connsiteX4" fmla="*/ 0 w 9607299"/>
              <a:gd name="connsiteY4" fmla="*/ 0 h 1612636"/>
              <a:gd name="connsiteX5" fmla="*/ 9601199 w 9607299"/>
              <a:gd name="connsiteY5" fmla="*/ 0 h 1612636"/>
              <a:gd name="connsiteX6" fmla="*/ 9601199 w 9607299"/>
              <a:gd name="connsiteY6" fmla="*/ 830482 h 1612636"/>
              <a:gd name="connsiteX7" fmla="*/ 0 w 9607299"/>
              <a:gd name="connsiteY7" fmla="*/ 830482 h 161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7299" h="1612636">
                <a:moveTo>
                  <a:pt x="6100" y="1193093"/>
                </a:moveTo>
                <a:lnTo>
                  <a:pt x="9607299" y="1193093"/>
                </a:lnTo>
                <a:lnTo>
                  <a:pt x="9607299" y="1612636"/>
                </a:lnTo>
                <a:lnTo>
                  <a:pt x="6100" y="1612636"/>
                </a:lnTo>
                <a:close/>
                <a:moveTo>
                  <a:pt x="0" y="0"/>
                </a:moveTo>
                <a:lnTo>
                  <a:pt x="9601199" y="0"/>
                </a:lnTo>
                <a:lnTo>
                  <a:pt x="9601199" y="830482"/>
                </a:lnTo>
                <a:lnTo>
                  <a:pt x="0" y="830482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8" name="Spec">
            <a:extLst>
              <a:ext uri="{FF2B5EF4-FFF2-40B4-BE49-F238E27FC236}">
                <a16:creationId xmlns:a16="http://schemas.microsoft.com/office/drawing/2014/main" id="{FD18CF16-C7B0-CDE6-E25C-95EE92638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767302"/>
              </p:ext>
            </p:extLst>
          </p:nvPr>
        </p:nvGraphicFramePr>
        <p:xfrm>
          <a:off x="2148840" y="3951923"/>
          <a:ext cx="3291840" cy="1112520"/>
        </p:xfrm>
        <a:graphic>
          <a:graphicData uri="http://schemas.openxmlformats.org/drawingml/2006/table">
            <a:tbl>
              <a:tblPr firstRow="1" lastRow="1" bandRow="1">
                <a:tableStyleId>{D27102A9-8310-4765-A935-A1911B00CA55}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21258088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82922029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41779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↦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(f 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55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(9 2 7 1)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(1 2 7 9)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346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Global Specification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71084"/>
                  </a:ext>
                </a:extLst>
              </a:tr>
            </a:tbl>
          </a:graphicData>
        </a:graphic>
      </p:graphicFrame>
      <p:graphicFrame>
        <p:nvGraphicFramePr>
          <p:cNvPr id="7" name="Subspec">
            <a:extLst>
              <a:ext uri="{FF2B5EF4-FFF2-40B4-BE49-F238E27FC236}">
                <a16:creationId xmlns:a16="http://schemas.microsoft.com/office/drawing/2014/main" id="{CA5A282A-7BF1-191B-EDD6-773245526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956694"/>
              </p:ext>
            </p:extLst>
          </p:nvPr>
        </p:nvGraphicFramePr>
        <p:xfrm>
          <a:off x="6757416" y="3951923"/>
          <a:ext cx="3291840" cy="2225040"/>
        </p:xfrm>
        <a:graphic>
          <a:graphicData uri="http://schemas.openxmlformats.org/drawingml/2006/table">
            <a:tbl>
              <a:tblPr firstRow="1" lastRow="1" bandRow="1">
                <a:tableStyleId>{D27102A9-8310-4765-A935-A1911B00CA55}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21258088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82922029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41779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↦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(c13 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55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507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(2 7 1)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216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(9 2 7 1)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14376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Observations of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c13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591108"/>
                  </a:ext>
                </a:extLst>
              </a:tr>
            </a:tbl>
          </a:graphicData>
        </a:graphic>
      </p:graphicFrame>
      <p:grpSp>
        <p:nvGrpSpPr>
          <p:cNvPr id="9" name="Callouts">
            <a:extLst>
              <a:ext uri="{FF2B5EF4-FFF2-40B4-BE49-F238E27FC236}">
                <a16:creationId xmlns:a16="http://schemas.microsoft.com/office/drawing/2014/main" id="{C74C1195-576C-B928-D3A9-641A3C44382D}"/>
              </a:ext>
            </a:extLst>
          </p:cNvPr>
          <p:cNvGrpSpPr/>
          <p:nvPr/>
        </p:nvGrpSpPr>
        <p:grpSpPr>
          <a:xfrm>
            <a:off x="3108960" y="3401854"/>
            <a:ext cx="6940296" cy="457200"/>
            <a:chOff x="3108960" y="3401854"/>
            <a:chExt cx="6940296" cy="457200"/>
          </a:xfrm>
        </p:grpSpPr>
        <p:sp>
          <p:nvSpPr>
            <p:cNvPr id="10" name="Rectangular Callout">
              <a:extLst>
                <a:ext uri="{FF2B5EF4-FFF2-40B4-BE49-F238E27FC236}">
                  <a16:creationId xmlns:a16="http://schemas.microsoft.com/office/drawing/2014/main" id="{95BA5736-BF70-ECFF-90EB-24E5F29798B5}"/>
                </a:ext>
              </a:extLst>
            </p:cNvPr>
            <p:cNvSpPr/>
            <p:nvPr/>
          </p:nvSpPr>
          <p:spPr>
            <a:xfrm>
              <a:off x="3108960" y="3401854"/>
              <a:ext cx="1371600" cy="457200"/>
            </a:xfrm>
            <a:prstGeom prst="wedgeRectCallout">
              <a:avLst>
                <a:gd name="adj1" fmla="val -8934"/>
                <a:gd name="adj2" fmla="val -15871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print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l)</a:t>
              </a:r>
            </a:p>
          </p:txBody>
        </p:sp>
        <p:sp>
          <p:nvSpPr>
            <p:cNvPr id="11" name="Rectangular Callout">
              <a:extLst>
                <a:ext uri="{FF2B5EF4-FFF2-40B4-BE49-F238E27FC236}">
                  <a16:creationId xmlns:a16="http://schemas.microsoft.com/office/drawing/2014/main" id="{F85CAAC4-21C6-959E-6FF2-E2F49426D003}"/>
                </a:ext>
              </a:extLst>
            </p:cNvPr>
            <p:cNvSpPr/>
            <p:nvPr/>
          </p:nvSpPr>
          <p:spPr>
            <a:xfrm>
              <a:off x="8403336" y="3401854"/>
              <a:ext cx="1645920" cy="457200"/>
            </a:xfrm>
            <a:prstGeom prst="wedgeRectCallout">
              <a:avLst>
                <a:gd name="adj1" fmla="val 45355"/>
                <a:gd name="adj2" fmla="val -15857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print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out)</a:t>
              </a:r>
            </a:p>
          </p:txBody>
        </p:sp>
      </p:grpSp>
      <p:sp>
        <p:nvSpPr>
          <p:cNvPr id="15" name="Conclusion">
            <a:extLst>
              <a:ext uri="{FF2B5EF4-FFF2-40B4-BE49-F238E27FC236}">
                <a16:creationId xmlns:a16="http://schemas.microsoft.com/office/drawing/2014/main" id="{3DA36E23-CA8E-92CB-3AC3-F10FD1F3E376}"/>
              </a:ext>
            </a:extLst>
          </p:cNvPr>
          <p:cNvSpPr txBox="1"/>
          <p:nvPr/>
        </p:nvSpPr>
        <p:spPr>
          <a:xfrm>
            <a:off x="835150" y="1645920"/>
            <a:ext cx="10515600" cy="5486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b="1" dirty="0"/>
              <a:t>Possible Conclusion:</a:t>
            </a:r>
            <a:r>
              <a:rPr lang="en-US" sz="2400" dirty="0"/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(c13 l)</a:t>
            </a:r>
            <a:r>
              <a:rPr lang="en-US" sz="2400" dirty="0"/>
              <a:t> identifies the largest element of the list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</a:p>
        </p:txBody>
      </p:sp>
      <p:sp>
        <p:nvSpPr>
          <p:cNvPr id="21" name="Rectangular Callout">
            <a:extLst>
              <a:ext uri="{FF2B5EF4-FFF2-40B4-BE49-F238E27FC236}">
                <a16:creationId xmlns:a16="http://schemas.microsoft.com/office/drawing/2014/main" id="{92CB4405-1360-D385-FD18-8B739D1B75AD}"/>
              </a:ext>
            </a:extLst>
          </p:cNvPr>
          <p:cNvSpPr/>
          <p:nvPr/>
        </p:nvSpPr>
        <p:spPr>
          <a:xfrm>
            <a:off x="2834640" y="5481796"/>
            <a:ext cx="3291840" cy="457200"/>
          </a:xfrm>
          <a:prstGeom prst="wedgeRectCallout">
            <a:avLst>
              <a:gd name="adj1" fmla="val 67705"/>
              <a:gd name="adj2" fmla="val 5062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</a:t>
            </a:r>
            <a:r>
              <a:rPr lang="en-US" sz="2000" b="1" dirty="0" err="1">
                <a:solidFill>
                  <a:srgbClr val="00B050"/>
                </a:solidFill>
              </a:rPr>
              <a:t>Subspecification</a:t>
            </a:r>
            <a:r>
              <a:rPr lang="en-US" sz="2000" dirty="0"/>
              <a:t>” of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c13</a:t>
            </a:r>
          </a:p>
        </p:txBody>
      </p:sp>
    </p:spTree>
    <p:extLst>
      <p:ext uri="{BB962C8B-B14F-4D97-AF65-F5344CB8AC3E}">
        <p14:creationId xmlns:p14="http://schemas.microsoft.com/office/powerpoint/2010/main" val="17369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1780</Words>
  <Application>Microsoft Macintosh PowerPoint</Application>
  <PresentationFormat>Widescreen</PresentationFormat>
  <Paragraphs>320</Paragraphs>
  <Slides>31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Aptos Display</vt:lpstr>
      <vt:lpstr>Arial</vt:lpstr>
      <vt:lpstr>Cambria Math</vt:lpstr>
      <vt:lpstr>Consolas</vt:lpstr>
      <vt:lpstr>Office Theme</vt:lpstr>
      <vt:lpstr>Generating Function Names to Improve Comprehension of Synthesized Programs</vt:lpstr>
      <vt:lpstr>Program Synthesis</vt:lpstr>
      <vt:lpstr>Example: Sorting a List of Numbers</vt:lpstr>
      <vt:lpstr>Example: Sorting a List of Numbers</vt:lpstr>
      <vt:lpstr>Baseline Effectiveness</vt:lpstr>
      <vt:lpstr>Baseline User Understanding</vt:lpstr>
      <vt:lpstr>User Preferences</vt:lpstr>
      <vt:lpstr>Rest of This Talk</vt:lpstr>
      <vt:lpstr>Simple Interventions</vt:lpstr>
      <vt:lpstr>Prompt Expansion Using Subspecs</vt:lpstr>
      <vt:lpstr>Effectiveness of Prompt Expansion</vt:lpstr>
      <vt:lpstr>User Preferences</vt:lpstr>
      <vt:lpstr>Rest of This Talk</vt:lpstr>
      <vt:lpstr>Validating Suggested Names</vt:lpstr>
      <vt:lpstr>Validating Suggested Names</vt:lpstr>
      <vt:lpstr>Algorithmic Sanity Checks</vt:lpstr>
      <vt:lpstr>Effectiveness of Algorithmic Sanity Checks</vt:lpstr>
      <vt:lpstr>User Preferences</vt:lpstr>
      <vt:lpstr>Final Loop: NomNom</vt:lpstr>
      <vt:lpstr>Effectiveness</vt:lpstr>
      <vt:lpstr>User Preferences</vt:lpstr>
      <vt:lpstr>Measuring User Understanding</vt:lpstr>
      <vt:lpstr>Quotations and Anecdotes</vt:lpstr>
      <vt:lpstr>Rest of This Talk</vt:lpstr>
      <vt:lpstr>Limitations and Threats to Validity</vt:lpstr>
      <vt:lpstr>Conclusion</vt:lpstr>
      <vt:lpstr>PowerPoint Presentation</vt:lpstr>
      <vt:lpstr>PowerPoint Presentation</vt:lpstr>
      <vt:lpstr>Effectiveness</vt:lpstr>
      <vt:lpstr>Measuring User Understanding</vt:lpstr>
      <vt:lpstr>User Preferences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Mukund Raghothaman</dc:creator>
  <cp:lastModifiedBy>Mukund Raghothaman</cp:lastModifiedBy>
  <cp:revision>12</cp:revision>
  <dcterms:created xsi:type="dcterms:W3CDTF">2024-09-03T01:06:59Z</dcterms:created>
  <dcterms:modified xsi:type="dcterms:W3CDTF">2024-09-04T16:19:10Z</dcterms:modified>
</cp:coreProperties>
</file>