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287" r:id="rId4"/>
    <p:sldId id="286" r:id="rId5"/>
    <p:sldId id="288" r:id="rId6"/>
    <p:sldId id="289" r:id="rId7"/>
    <p:sldId id="290" r:id="rId8"/>
    <p:sldId id="272" r:id="rId9"/>
    <p:sldId id="279" r:id="rId10"/>
    <p:sldId id="271" r:id="rId11"/>
    <p:sldId id="275" r:id="rId12"/>
    <p:sldId id="274" r:id="rId13"/>
    <p:sldId id="258" r:id="rId14"/>
    <p:sldId id="261" r:id="rId15"/>
    <p:sldId id="276" r:id="rId16"/>
    <p:sldId id="264" r:id="rId17"/>
    <p:sldId id="265" r:id="rId18"/>
    <p:sldId id="291" r:id="rId19"/>
    <p:sldId id="278" r:id="rId20"/>
    <p:sldId id="263" r:id="rId21"/>
    <p:sldId id="26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E12BFD-B75E-45A0-8D5A-C71A22F29D3C}">
          <p14:sldIdLst>
            <p14:sldId id="256"/>
          </p14:sldIdLst>
        </p14:section>
        <p14:section name="Motivation and Overview" id="{83AC9EC0-F71A-4157-AAAE-7E6E104C1D72}">
          <p14:sldIdLst>
            <p14:sldId id="285"/>
            <p14:sldId id="287"/>
            <p14:sldId id="286"/>
            <p14:sldId id="288"/>
            <p14:sldId id="289"/>
            <p14:sldId id="290"/>
            <p14:sldId id="272"/>
            <p14:sldId id="279"/>
            <p14:sldId id="271"/>
            <p14:sldId id="275"/>
            <p14:sldId id="274"/>
            <p14:sldId id="258"/>
          </p14:sldIdLst>
        </p14:section>
        <p14:section name="Course Logistics" id="{DEC0CC09-C9D5-40B5-9B75-AA76389FC5FA}">
          <p14:sldIdLst>
            <p14:sldId id="261"/>
            <p14:sldId id="276"/>
            <p14:sldId id="264"/>
            <p14:sldId id="265"/>
            <p14:sldId id="291"/>
            <p14:sldId id="278"/>
            <p14:sldId id="263"/>
            <p14:sldId id="268"/>
          </p14:sldIdLst>
        </p14:section>
        <p14:section name="For Next Class" id="{C050A14C-60E2-44D7-8B0C-65C946FB5600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7" autoAdjust="0"/>
    <p:restoredTop sz="94694"/>
  </p:normalViewPr>
  <p:slideViewPr>
    <p:cSldViewPr snapToGrid="0">
      <p:cViewPr varScale="1">
        <p:scale>
          <a:sx n="151" d="100"/>
          <a:sy n="151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0403B-4194-4597-89C8-160B2685F55D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92A0A-0C00-4CAB-B42D-0B9FBE05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08C17-9528-4385-A4F5-26D82667D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83A5C-8645-482B-9BE6-2943C978F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4EEC7-5C9E-4E4E-9FB0-6C0A7B1D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A04-A04E-4FD9-80C6-2BB2902F03D1}" type="datetime1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C59B7-1466-4C42-988C-492F3DF5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A0D7C-33C9-45D5-82E2-76517E44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2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176E-2E32-4218-A938-06870811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B1436-148A-4B06-B3A2-7A8B05213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CA889-9E38-4D36-B255-CF43EDD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EFB6-922F-4F72-B791-C7D044F4CF3F}" type="datetime1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DB735-8D3D-41E6-913F-9E3BB486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59A44-87E1-4F1F-A7CD-B059DDC6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0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A8DCE-6129-4D0C-A8B6-1C7FFD8AF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D6A5E-0151-4D6F-9801-05B12C47E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193E-6D33-4E4A-A20D-1B05FA24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3BF-7C68-44E0-B4AA-89D869D93145}" type="datetime1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75B0-61CE-4955-B919-97E7C399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04486-1C57-435B-8AB4-816CD86C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BC958-04B8-42EB-A47A-86F94049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5027D-D77D-47A8-8566-A72DADCEC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A3FC-9859-49AA-A9D1-38046171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B67-7E58-47A9-A35F-D195887F8D27}" type="datetime1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8EECD-058A-4253-8EF3-23310908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01A7D-8457-4F4E-8219-25430D23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2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6240-545A-4ACB-8682-611D0FE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6DCF0-95C7-4648-8AE2-3B99E88A9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D5A3D-B63C-40BE-9E6F-25238163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38A5-D8E8-4499-862F-7CFCE3043EA0}" type="datetime1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402A-DE91-4AA8-996B-3D37711B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DEA58-FE5F-45E9-B5F2-C061D96D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0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6540-4536-4934-94B6-1E3AB49E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B24F3-2134-4328-AB18-62ED9090C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DCA91-A78C-49D5-9246-D80A79A7B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4B90A-893F-407D-858B-DBC93289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F5A4-B01B-4227-8447-0F18E31E26FF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99DBD-6014-406F-88F0-0A2DC080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53511-6A4B-46B8-B176-1C8AAC25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EAB7-E111-4E62-872F-AA32713B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B90ED-8748-4432-93B0-CFABE6A53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719C7-B055-49E2-ACAD-075845DE1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71FEF-DD27-49CC-8D91-FA401B031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7AD181-06AC-4C45-A90D-3160C1950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199C2-6E86-4BE1-BF6A-6E18F495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B166-9096-451A-88B8-D71ADB43BEB5}" type="datetime1">
              <a:rPr lang="en-US" smtClean="0"/>
              <a:t>8/27/24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FD175-1F8F-4DE0-8A5F-F859D02A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D96AC8-CA01-45CB-9936-14B15FF5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9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73F9-5E8A-4D2F-930F-71B57A8F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D35B2-67E1-4697-B288-B5E3FA12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075-2FF3-4EF7-BAD3-4C309CF2633B}" type="datetime1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31B56-DBDC-4CB5-AFB8-3FAB7437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C91D8-BE29-4B0F-A4E3-8CCF9AC1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1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541B0-DADC-42CA-8C9B-DA222E0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127-D93B-4DFF-A138-78E18E138E74}" type="datetime1">
              <a:rPr lang="en-US" smtClean="0"/>
              <a:t>8/27/24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C292B-7F3B-4E80-8446-C0F34FCE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68D64-F9AE-448A-8A64-D8D59BC4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E38F-80D1-4413-868C-052CC05D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09D71-6E7D-41A3-9ADE-32712CB2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6BE28-0EDE-4A46-B9D7-522E15CA1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D20-EB30-42E3-A3D2-C09A36F9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40DA-C339-446B-9B9D-72C4D77A8073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C3EDD-1BBD-46E1-AA56-5B3F0E67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CDFA8-1AEA-44A3-B54E-5EDCC54F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A8C7-0136-4A40-B113-925CEF83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E59BD-6E68-42BC-8AA5-5B055B8A5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18690-36D0-4B49-8147-7C7B23CEA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CF24F-1779-48F4-8A96-9D402A0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4747-7317-4161-A478-EEEC947DD95D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077D8-79E6-4621-9C41-D12F079C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AC5E8-7D1A-4B60-B005-5E52C800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E6E50-9751-4716-B7EE-AF69265D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17E3D-90B1-40FE-9D99-C621B081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83BAC-5E4E-49F0-AE19-82A9720CF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D5B4-B601-4D49-96C5-25AD948AB131}" type="datetime1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0CA3-E2F3-47A2-81F6-8B7C32EA8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66C79-E346-4DDD-A08B-17A098A77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F162-8783-488D-95F0-7727C8D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bin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radiolab.org/episodes/211213-sky-isnt-blu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4A16C31-E098-4C8E-8BB4-124A31F73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8221"/>
            <a:ext cx="9144000" cy="1181862"/>
          </a:xfrm>
        </p:spPr>
        <p:txBody>
          <a:bodyPr lIns="182880" tIns="91440" rIns="182880" bIns="91440">
            <a:spAutoFit/>
          </a:bodyPr>
          <a:lstStyle/>
          <a:p>
            <a:r>
              <a:rPr lang="en-US" sz="3600" dirty="0"/>
              <a:t>CSCI 431: An Introduction to Functional Programming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CA6DD4E5-6C8E-4B72-A35A-B294460F9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7248"/>
            <a:ext cx="9144000" cy="1371600"/>
          </a:xfrm>
        </p:spPr>
        <p:txBody>
          <a:bodyPr/>
          <a:lstStyle/>
          <a:p>
            <a:r>
              <a:rPr lang="en-US" b="1" dirty="0"/>
              <a:t>Welcome and Introduction</a:t>
            </a:r>
          </a:p>
          <a:p>
            <a:r>
              <a:rPr lang="en-US" dirty="0"/>
              <a:t>Mukund Raghothaman</a:t>
            </a:r>
          </a:p>
          <a:p>
            <a:r>
              <a:rPr lang="en-US" dirty="0"/>
              <a:t>Fall 2024</a:t>
            </a:r>
          </a:p>
        </p:txBody>
      </p:sp>
    </p:spTree>
    <p:extLst>
      <p:ext uri="{BB962C8B-B14F-4D97-AF65-F5344CB8AC3E}">
        <p14:creationId xmlns:p14="http://schemas.microsoft.com/office/powerpoint/2010/main" val="132087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E3A3-8A86-479B-9279-D52DB041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B60C8-2101-4BED-885C-CBA35B57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10</a:t>
            </a:fld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5283C7-3763-496D-A02D-B27152070E69}"/>
              </a:ext>
            </a:extLst>
          </p:cNvPr>
          <p:cNvGrpSpPr/>
          <p:nvPr/>
        </p:nvGrpSpPr>
        <p:grpSpPr>
          <a:xfrm>
            <a:off x="1686176" y="1824419"/>
            <a:ext cx="8819648" cy="4663595"/>
            <a:chOff x="837282" y="1824419"/>
            <a:chExt cx="8819648" cy="4663595"/>
          </a:xfrm>
        </p:grpSpPr>
        <p:pic>
          <p:nvPicPr>
            <p:cNvPr id="44" name="Picture 43" descr="A close up of a map&#10;&#10;Description automatically generated">
              <a:extLst>
                <a:ext uri="{FF2B5EF4-FFF2-40B4-BE49-F238E27FC236}">
                  <a16:creationId xmlns:a16="http://schemas.microsoft.com/office/drawing/2014/main" id="{5F50050F-B4D6-43D6-B44F-935B7C0F1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82" y="1824419"/>
              <a:ext cx="3309747" cy="43525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9FE924-0197-4BEF-8AA0-592E10803EC5}"/>
                </a:ext>
              </a:extLst>
            </p:cNvPr>
            <p:cNvSpPr txBox="1"/>
            <p:nvPr/>
          </p:nvSpPr>
          <p:spPr>
            <a:xfrm>
              <a:off x="838200" y="6180237"/>
              <a:ext cx="1343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</a:rPr>
                <a:t>[Pascal Rigaux]</a:t>
              </a:r>
            </a:p>
          </p:txBody>
        </p:sp>
        <p:pic>
          <p:nvPicPr>
            <p:cNvPr id="18" name="Picture 17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id="{387589C6-A764-4E68-8A83-30FE5332C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980"/>
            <a:stretch/>
          </p:blipFill>
          <p:spPr>
            <a:xfrm>
              <a:off x="7696200" y="1825625"/>
              <a:ext cx="1828800" cy="16033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6DE7F2-6882-46AA-98A5-27F3C37A140C}"/>
                </a:ext>
              </a:extLst>
            </p:cNvPr>
            <p:cNvSpPr txBox="1"/>
            <p:nvPr/>
          </p:nvSpPr>
          <p:spPr>
            <a:xfrm>
              <a:off x="5237275" y="3429000"/>
              <a:ext cx="19318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 McCarthy</a:t>
              </a:r>
            </a:p>
            <a:p>
              <a:r>
                <a:rPr lang="en-US" dirty="0"/>
                <a:t>1927—2011</a:t>
              </a:r>
            </a:p>
            <a:p>
              <a:r>
                <a:rPr lang="en-US" dirty="0"/>
                <a:t>Turing Award 1971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7553B7-40EE-4EB6-B958-15A7A5FE0B1C}"/>
                </a:ext>
              </a:extLst>
            </p:cNvPr>
            <p:cNvSpPr txBox="1"/>
            <p:nvPr/>
          </p:nvSpPr>
          <p:spPr>
            <a:xfrm>
              <a:off x="7696200" y="3429000"/>
              <a:ext cx="19607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 Backus</a:t>
              </a:r>
            </a:p>
            <a:p>
              <a:r>
                <a:rPr lang="en-US" dirty="0"/>
                <a:t>1924—2007</a:t>
              </a:r>
            </a:p>
            <a:p>
              <a:r>
                <a:rPr lang="en-US" dirty="0"/>
                <a:t>Turing Award 1977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268DC8-F987-4C1D-88C2-ADFB937D2F98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2047875" y="2043113"/>
              <a:ext cx="3189400" cy="5842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49CCDF7-5CB4-4906-84A9-8603B4A9FCA6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3624263" y="1885950"/>
              <a:ext cx="4071937" cy="7413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A person wearing glasses&#10;&#10;Description automatically generated">
              <a:extLst>
                <a:ext uri="{FF2B5EF4-FFF2-40B4-BE49-F238E27FC236}">
                  <a16:creationId xmlns:a16="http://schemas.microsoft.com/office/drawing/2014/main" id="{85A42926-24A2-4A03-8739-93A4A31D7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275" y="1825625"/>
              <a:ext cx="1717449" cy="1603375"/>
            </a:xfrm>
            <a:prstGeom prst="rect">
              <a:avLst/>
            </a:prstGeom>
          </p:spPr>
        </p:pic>
        <p:pic>
          <p:nvPicPr>
            <p:cNvPr id="29" name="Picture 28" descr="A person wearing glasses and smiling at the camera&#10;&#10;Description automatically generated">
              <a:extLst>
                <a:ext uri="{FF2B5EF4-FFF2-40B4-BE49-F238E27FC236}">
                  <a16:creationId xmlns:a16="http://schemas.microsoft.com/office/drawing/2014/main" id="{BD42D980-BC35-4718-A6B6-F27CF6459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3" b="12401"/>
            <a:stretch/>
          </p:blipFill>
          <p:spPr>
            <a:xfrm>
              <a:off x="5237275" y="4573588"/>
              <a:ext cx="1440682" cy="16033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FD890B-477D-4E4B-BA7C-D9663354B328}"/>
                </a:ext>
              </a:extLst>
            </p:cNvPr>
            <p:cNvSpPr txBox="1"/>
            <p:nvPr/>
          </p:nvSpPr>
          <p:spPr>
            <a:xfrm>
              <a:off x="6677957" y="5253633"/>
              <a:ext cx="19495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Robin Milner</a:t>
              </a:r>
            </a:p>
            <a:p>
              <a:r>
                <a:rPr lang="en-US" dirty="0"/>
                <a:t>1934—2010</a:t>
              </a:r>
            </a:p>
            <a:p>
              <a:r>
                <a:rPr lang="en-US" dirty="0"/>
                <a:t>Turing Award 1991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5161EF-B9F8-4BC2-A1CA-D5DDF818C0F2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2826871" y="3275106"/>
              <a:ext cx="2410404" cy="210017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4B8291-B963-4E17-A45B-8226A06D630F}"/>
                </a:ext>
              </a:extLst>
            </p:cNvPr>
            <p:cNvSpPr/>
            <p:nvPr/>
          </p:nvSpPr>
          <p:spPr>
            <a:xfrm>
              <a:off x="2288988" y="4500282"/>
              <a:ext cx="490071" cy="274918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04AB48-EE1E-40A9-ABF5-2B4FA24B2CDF}"/>
                </a:ext>
              </a:extLst>
            </p:cNvPr>
            <p:cNvSpPr txBox="1"/>
            <p:nvPr/>
          </p:nvSpPr>
          <p:spPr>
            <a:xfrm>
              <a:off x="3732172" y="5807631"/>
              <a:ext cx="829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OCaml</a:t>
              </a:r>
              <a:endParaRPr lang="en-US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89CBFA-0FA3-46AE-BBA0-C61D967C25C0}"/>
                </a:ext>
              </a:extLst>
            </p:cNvPr>
            <p:cNvCxnSpPr>
              <a:cxnSpLocks/>
              <a:stCxn id="35" idx="2"/>
              <a:endCxn id="36" idx="0"/>
            </p:cNvCxnSpPr>
            <p:nvPr/>
          </p:nvCxnSpPr>
          <p:spPr>
            <a:xfrm>
              <a:off x="2534024" y="4775200"/>
              <a:ext cx="1613005" cy="10324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942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1D53-D9F7-4575-BCD0-776F47E0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Functional Programming?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6B4D9-7D7F-4FC0-A115-907FAFF37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Encourage immutability</a:t>
            </a:r>
            <a:br>
              <a:rPr lang="en-US" b="1" dirty="0"/>
            </a:br>
            <a:r>
              <a:rPr lang="en-US" dirty="0"/>
              <a:t>Programs are easier to think about</a:t>
            </a:r>
          </a:p>
          <a:p>
            <a:r>
              <a:rPr lang="en-US" b="1" dirty="0"/>
              <a:t>Algebraic data types and pattern matching</a:t>
            </a:r>
            <a:br>
              <a:rPr lang="en-US" b="1" dirty="0"/>
            </a:br>
            <a:r>
              <a:rPr lang="en-US" dirty="0"/>
              <a:t>Elegant ways to construct and destruct data</a:t>
            </a:r>
          </a:p>
          <a:p>
            <a:r>
              <a:rPr lang="en-US" b="1" dirty="0"/>
              <a:t>First-class functions</a:t>
            </a:r>
            <a:br>
              <a:rPr lang="en-US" b="1" dirty="0"/>
            </a:br>
            <a:r>
              <a:rPr lang="en-US" dirty="0" err="1"/>
              <a:t>Functions</a:t>
            </a:r>
            <a:r>
              <a:rPr lang="en-US" dirty="0"/>
              <a:t> can be passed around just like values</a:t>
            </a:r>
          </a:p>
          <a:p>
            <a:r>
              <a:rPr lang="en-US" b="1" dirty="0"/>
              <a:t>Static type checking</a:t>
            </a:r>
            <a:br>
              <a:rPr lang="en-US" b="1" dirty="0"/>
            </a:br>
            <a:r>
              <a:rPr lang="en-US" dirty="0"/>
              <a:t>Programs have fewer bugs</a:t>
            </a:r>
          </a:p>
          <a:p>
            <a:r>
              <a:rPr lang="en-US" b="1" dirty="0"/>
              <a:t>Automatic type inference</a:t>
            </a:r>
            <a:br>
              <a:rPr lang="en-US" b="1" dirty="0"/>
            </a:br>
            <a:r>
              <a:rPr lang="en-US" dirty="0"/>
              <a:t>Make the compiler work for you</a:t>
            </a:r>
          </a:p>
          <a:p>
            <a:r>
              <a:rPr lang="en-US" b="1" dirty="0"/>
              <a:t>Parametric polymorphism</a:t>
            </a:r>
            <a:br>
              <a:rPr lang="en-US" b="1" dirty="0"/>
            </a:br>
            <a:r>
              <a:rPr lang="en-US" dirty="0"/>
              <a:t>Can generalize computation across many types</a:t>
            </a:r>
          </a:p>
          <a:p>
            <a:r>
              <a:rPr lang="en-US" b="1" dirty="0"/>
              <a:t>Garbage collection</a:t>
            </a:r>
            <a:br>
              <a:rPr lang="en-US" b="1" dirty="0"/>
            </a:br>
            <a:r>
              <a:rPr lang="en-US" dirty="0"/>
              <a:t>Make the runtime work for you</a:t>
            </a:r>
          </a:p>
          <a:p>
            <a:r>
              <a:rPr lang="en-US" b="1" dirty="0"/>
              <a:t>Modules</a:t>
            </a:r>
            <a:br>
              <a:rPr lang="en-US" dirty="0"/>
            </a:br>
            <a:r>
              <a:rPr lang="en-US" dirty="0"/>
              <a:t>Elegant ways of structuring large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93B86-7B5A-4F71-A371-47DDF18E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9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05CA-7395-42E8-8017-12E07D51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Influences on Programming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C0EBE0-D717-43B8-A715-C7FE0B887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Garbage collection:</a:t>
                </a:r>
                <a:br>
                  <a:rPr lang="en-US" dirty="0"/>
                </a:br>
                <a:r>
                  <a:rPr lang="en-US" dirty="0"/>
                  <a:t>Lisp (1958)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Python (1990), Java (1995)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Parametric polymorphism / Generics / Templates: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ML (1975)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C++ (1986), Java (2004)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Higher-order functions: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Lisp (1958)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C# (2007), C++ (2011), Java (2014)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Type inference: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ML (1982)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C++ (2011), Java (2011), TypeScript (2012)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Linear and affine types, resource ownership: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Linear logic (1987)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Cyclone (2002)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C++ </a:t>
                </a:r>
                <a:r>
                  <a:rPr lang="en-US" dirty="0" err="1">
                    <a:sym typeface="Wingdings" panose="05000000000000000000" pitchFamily="2" charset="2"/>
                  </a:rPr>
                  <a:t>unique_ptr</a:t>
                </a:r>
                <a:r>
                  <a:rPr lang="en-US" dirty="0">
                    <a:sym typeface="Wingdings" panose="05000000000000000000" pitchFamily="2" charset="2"/>
                  </a:rPr>
                  <a:t> (2011), Rust (2006)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C0EBE0-D717-43B8-A715-C7FE0B887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2907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F90B1-4E9A-450A-9269-179BA5DC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59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626F5F2-51AF-4794-941F-948E0F7B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Programming in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9F965-5C9F-4EBA-834F-EAF31CA0A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OCaml</a:t>
            </a:r>
            <a:r>
              <a:rPr lang="en-US" dirty="0"/>
              <a:t>: Jane Street, Bloomberg, Citrix</a:t>
            </a:r>
          </a:p>
          <a:p>
            <a:r>
              <a:rPr lang="en-US" dirty="0"/>
              <a:t>Scala: X (formerly Twitter), Foursquare, LinkedIn</a:t>
            </a:r>
          </a:p>
          <a:p>
            <a:r>
              <a:rPr lang="en-US" dirty="0"/>
              <a:t>Haskell: Facebook, Barclays, AT&amp;T</a:t>
            </a:r>
          </a:p>
          <a:p>
            <a:r>
              <a:rPr lang="en-US" dirty="0"/>
              <a:t>Erlang: WhatsApp, Amazon, T-Mobile</a:t>
            </a:r>
          </a:p>
          <a:p>
            <a:endParaRPr lang="en-US" dirty="0"/>
          </a:p>
          <a:p>
            <a:r>
              <a:rPr lang="en-US" dirty="0"/>
              <a:t>See </a:t>
            </a:r>
            <a:r>
              <a:rPr lang="en-US" dirty="0" err="1"/>
              <a:t>StackOverflow</a:t>
            </a:r>
            <a:r>
              <a:rPr lang="en-US" dirty="0"/>
              <a:t> Developer Survey for</a:t>
            </a:r>
            <a:br>
              <a:rPr lang="en-US" dirty="0"/>
            </a:br>
            <a:r>
              <a:rPr lang="en-US" dirty="0"/>
              <a:t>economic motivation </a:t>
            </a:r>
            <a:r>
              <a:rPr lang="en-US" dirty="0">
                <a:sym typeface="Wingdings" pitchFamily="2" charset="2"/>
              </a:rPr>
              <a:t>🤑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More recently: Lean + </a:t>
            </a:r>
            <a:r>
              <a:rPr lang="en-US" dirty="0" err="1">
                <a:sym typeface="Wingdings" pitchFamily="2" charset="2"/>
              </a:rPr>
              <a:t>Mathlib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AlphaProof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ECBB313-B6AC-4078-96D7-389F322E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13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E40E51-7FE6-02A6-3D32-C6D81CA91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400" y="2971800"/>
            <a:ext cx="914400" cy="914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5599CD6-FFA5-5D64-A491-2C6811FEC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6360" y="1825625"/>
            <a:ext cx="2377440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F0FE32-E5AD-A7B0-F30A-BECFB909F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51583" y="2971800"/>
            <a:ext cx="1013497" cy="914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509F4E-DF24-F774-B5E2-89C3D842FB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76360" y="4117975"/>
            <a:ext cx="2377440" cy="123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3004-2F92-491D-B5F9-CCD60B413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8BD89-B8DB-400D-8CEA-AD6773758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Motivation and Overview</a:t>
            </a:r>
          </a:p>
          <a:p>
            <a:pPr marL="342900" indent="-342900"/>
            <a:r>
              <a:rPr lang="en-US" b="1" dirty="0">
                <a:solidFill>
                  <a:srgbClr val="FF0000"/>
                </a:solidFill>
              </a:rPr>
              <a:t>Course Logistics</a:t>
            </a:r>
          </a:p>
          <a:p>
            <a:pPr marL="342900" indent="-342900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Diving into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OCaml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45592-523A-45DD-818A-A68507B1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6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DBC0-F9B4-4DA7-8C56-C3A70B38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6D8DE-CCCC-4E13-B401-368BC042E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Yaron</a:t>
            </a:r>
            <a:r>
              <a:rPr lang="en-US" dirty="0"/>
              <a:t> Minsky, Anil </a:t>
            </a:r>
            <a:r>
              <a:rPr lang="en-US" dirty="0" err="1"/>
              <a:t>Madhavapeddy</a:t>
            </a:r>
            <a:r>
              <a:rPr lang="en-US" dirty="0"/>
              <a:t>, and Jason Hickey</a:t>
            </a:r>
            <a:br>
              <a:rPr lang="en-US" dirty="0"/>
            </a:br>
            <a:r>
              <a:rPr lang="en-US" dirty="0"/>
              <a:t>Real World </a:t>
            </a:r>
            <a:r>
              <a:rPr lang="en-US" dirty="0" err="1"/>
              <a:t>OCaml</a:t>
            </a:r>
            <a:endParaRPr lang="en-US" dirty="0"/>
          </a:p>
          <a:p>
            <a:endParaRPr lang="en-US" dirty="0"/>
          </a:p>
          <a:p>
            <a:r>
              <a:rPr lang="en-US" dirty="0"/>
              <a:t>Michael Clarkson</a:t>
            </a:r>
            <a:br>
              <a:rPr lang="en-US" dirty="0"/>
            </a:br>
            <a:r>
              <a:rPr lang="en-US" dirty="0" err="1"/>
              <a:t>OCaml</a:t>
            </a:r>
            <a:r>
              <a:rPr lang="en-US" dirty="0"/>
              <a:t> Programming: Correct + Efficient + Beautiful</a:t>
            </a:r>
          </a:p>
          <a:p>
            <a:endParaRPr lang="en-US" dirty="0"/>
          </a:p>
          <a:p>
            <a:r>
              <a:rPr lang="en-US" dirty="0"/>
              <a:t>Harold Abelson, Gerald Jay Sussman, and Julie Sussman</a:t>
            </a:r>
            <a:br>
              <a:rPr lang="en-US" dirty="0"/>
            </a:br>
            <a:r>
              <a:rPr lang="en-US" dirty="0"/>
              <a:t>Structure and Interpretation of Computer Programs</a:t>
            </a:r>
          </a:p>
          <a:p>
            <a:endParaRPr lang="en-US" dirty="0"/>
          </a:p>
          <a:p>
            <a:r>
              <a:rPr lang="en-US" dirty="0"/>
              <a:t>All books are open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4333C-D10D-4142-9183-A8D7C1DD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6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C726-B3F5-4BCB-9FA8-1811A9FC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and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9E25-3CD9-4E83-A443-05591ACE4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Tuesdays and Thursdays</a:t>
            </a:r>
          </a:p>
          <a:p>
            <a:r>
              <a:rPr lang="en-US" dirty="0"/>
              <a:t>4pm—5:50pm Los Angeles time</a:t>
            </a:r>
          </a:p>
          <a:p>
            <a:r>
              <a:rPr lang="en-US" dirty="0"/>
              <a:t>Will be streamed over Zoom, recorded*</a:t>
            </a:r>
          </a:p>
          <a:p>
            <a:endParaRPr lang="en-US" dirty="0"/>
          </a:p>
          <a:p>
            <a:r>
              <a:rPr lang="en-US" dirty="0"/>
              <a:t>Website: https://</a:t>
            </a:r>
            <a:r>
              <a:rPr lang="en-US" b="1" dirty="0">
                <a:solidFill>
                  <a:schemeClr val="accent1"/>
                </a:solidFill>
              </a:rPr>
              <a:t>r-mukund.github.io</a:t>
            </a:r>
            <a:r>
              <a:rPr lang="en-US" dirty="0"/>
              <a:t>/teaching/fa2024-csci431/</a:t>
            </a:r>
          </a:p>
          <a:p>
            <a:endParaRPr lang="en-US" dirty="0"/>
          </a:p>
          <a:p>
            <a:r>
              <a:rPr lang="en-US" dirty="0"/>
              <a:t>Office Hours:</a:t>
            </a:r>
          </a:p>
          <a:p>
            <a:pPr lvl="1"/>
            <a:r>
              <a:rPr lang="en-US" dirty="0"/>
              <a:t>Fridays, 4pm—5:50pm</a:t>
            </a:r>
          </a:p>
          <a:p>
            <a:pPr lvl="1"/>
            <a:r>
              <a:rPr lang="en-US" dirty="0"/>
              <a:t>Or by appointment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95936-C5EF-42A2-B3A3-B352B702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2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D010-FB76-4E16-AF66-AA404BF5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9FAB-E09F-44C9-8692-C8712F76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3 homework assignments × 17% each = 50%</a:t>
            </a:r>
          </a:p>
          <a:p>
            <a:r>
              <a:rPr lang="en-US" dirty="0"/>
              <a:t>2 quizzes and 1 final exam, 17% each = 50%</a:t>
            </a:r>
          </a:p>
          <a:p>
            <a:pPr lvl="1"/>
            <a:r>
              <a:rPr lang="en-US" dirty="0"/>
              <a:t>You are allowed to consult one handwritten letter paper-sized crib sheet</a:t>
            </a:r>
          </a:p>
          <a:p>
            <a:endParaRPr lang="en-US" dirty="0"/>
          </a:p>
          <a:p>
            <a:r>
              <a:rPr lang="en-US" dirty="0"/>
              <a:t>Welcome to collaborate with a partner on </a:t>
            </a:r>
            <a:r>
              <a:rPr lang="en-US" dirty="0" err="1"/>
              <a:t>homeworks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But! Identify your partner, write answers by yourselves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GPT / LLM policy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Welcome to use</a:t>
            </a:r>
          </a:p>
          <a:p>
            <a:pPr lvl="1"/>
            <a:r>
              <a:rPr lang="en-US" dirty="0"/>
              <a:t>But… (1) clearly reflect on why you used it (or not). And how it was helpful. Tell us</a:t>
            </a:r>
          </a:p>
          <a:p>
            <a:pPr lvl="1"/>
            <a:r>
              <a:rPr lang="en-US" dirty="0"/>
              <a:t>That said, </a:t>
            </a:r>
            <a:r>
              <a:rPr lang="en-US" b="1" dirty="0">
                <a:solidFill>
                  <a:srgbClr val="FF0000"/>
                </a:solidFill>
              </a:rPr>
              <a:t>(2) this policy is experimental. Subject to change at any time</a:t>
            </a:r>
          </a:p>
          <a:p>
            <a:pPr lvl="1"/>
            <a:r>
              <a:rPr lang="en-US" dirty="0"/>
              <a:t>(2) No technology access during quizzes or exams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C2EA8-691B-40F5-8A8D-64DBC50E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33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D010-FB76-4E16-AF66-AA404BF5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9FAB-E09F-44C9-8692-C8712F76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HW0 is posted to Brightspace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Not graded</a:t>
            </a:r>
          </a:p>
          <a:p>
            <a:r>
              <a:rPr lang="en-US" dirty="0"/>
              <a:t>Due at 10pm, Monday, 2 September 2024</a:t>
            </a:r>
          </a:p>
          <a:p>
            <a:endParaRPr lang="en-US" dirty="0"/>
          </a:p>
          <a:p>
            <a:r>
              <a:rPr lang="en-US" dirty="0"/>
              <a:t>Going forward…</a:t>
            </a:r>
          </a:p>
          <a:p>
            <a:endParaRPr lang="en-US" dirty="0"/>
          </a:p>
          <a:p>
            <a:r>
              <a:rPr lang="en-US" dirty="0"/>
              <a:t>Assignments due 10pm on Monday after unit is complete</a:t>
            </a:r>
          </a:p>
          <a:p>
            <a:r>
              <a:rPr lang="en-US" dirty="0"/>
              <a:t>Reference solutions will be posted on Wednesday at 2pm</a:t>
            </a:r>
          </a:p>
          <a:p>
            <a:r>
              <a:rPr lang="en-US" dirty="0"/>
              <a:t>Submissions after reference solutions are posted will not be graded</a:t>
            </a:r>
          </a:p>
          <a:p>
            <a:r>
              <a:rPr lang="en-US" dirty="0"/>
              <a:t>Talk to us in advance if you are unable to submit an assignment 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C2EA8-691B-40F5-8A8D-64DBC50E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6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7D33-0924-4DFE-A914-B672AC25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ABCB2-9194-439F-91DA-0E83E3313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me if you:</a:t>
            </a:r>
          </a:p>
          <a:p>
            <a:pPr lvl="1"/>
            <a:r>
              <a:rPr lang="en-US" dirty="0"/>
              <a:t>are unable to submit an assignment on time,</a:t>
            </a:r>
          </a:p>
          <a:p>
            <a:pPr lvl="1"/>
            <a:r>
              <a:rPr lang="en-US" dirty="0"/>
              <a:t>are finding it difficult to keep up,</a:t>
            </a:r>
          </a:p>
          <a:p>
            <a:pPr lvl="1"/>
            <a:r>
              <a:rPr lang="en-US" dirty="0"/>
              <a:t>need any help to make the most of this course, or</a:t>
            </a:r>
          </a:p>
          <a:p>
            <a:pPr lvl="1"/>
            <a:r>
              <a:rPr lang="en-US" dirty="0"/>
              <a:t>want to bring anything to my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030F5-A7C0-4B1F-81C6-C5916504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FB1D-1D86-42AA-BFF4-DCD86A54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1E7EB-209D-4ADA-BDF9-E87CC44F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study several different </a:t>
            </a:r>
            <a:r>
              <a:rPr lang="en-US" b="1" dirty="0">
                <a:solidFill>
                  <a:srgbClr val="FF0000"/>
                </a:solidFill>
              </a:rPr>
              <a:t>programming languages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languages do you know?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makes them different?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37D46-7F55-4A55-8AE9-2873D06B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E07D-1882-4F63-BCD7-360CDA2B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BA49F-E40F-4ECA-A621-4CB5D568C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Mukund Raghothaman</a:t>
            </a:r>
          </a:p>
          <a:p>
            <a:r>
              <a:rPr lang="en-US" dirty="0"/>
              <a:t>PhD from UPenn, 2017</a:t>
            </a:r>
          </a:p>
          <a:p>
            <a:r>
              <a:rPr lang="en-US" dirty="0"/>
              <a:t>Joined USC in Fall 2019</a:t>
            </a:r>
          </a:p>
          <a:p>
            <a:endParaRPr lang="en-US" dirty="0"/>
          </a:p>
          <a:p>
            <a:r>
              <a:rPr lang="en-US" dirty="0"/>
              <a:t>Research Area: “How do we reason about programs?”</a:t>
            </a:r>
          </a:p>
          <a:p>
            <a:r>
              <a:rPr lang="en-US" dirty="0"/>
              <a:t>Find bugs; prove correctness; </a:t>
            </a:r>
            <a:r>
              <a:rPr lang="en-US" b="1" dirty="0">
                <a:solidFill>
                  <a:srgbClr val="00B050"/>
                </a:solidFill>
              </a:rPr>
              <a:t>synthesize</a:t>
            </a:r>
            <a:r>
              <a:rPr lang="en-US" dirty="0"/>
              <a:t> code!</a:t>
            </a:r>
          </a:p>
          <a:p>
            <a:r>
              <a:rPr lang="en-US" dirty="0"/>
              <a:t>Can data (i.e., GitHub) help?</a:t>
            </a:r>
          </a:p>
          <a:p>
            <a:r>
              <a:rPr lang="en-US" dirty="0"/>
              <a:t>Can we use probabilities and / or machine learning?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A53F1-E3FA-4189-981B-98BFE5E4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72DA-C850-418D-B05C-96DF5CAD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Us About Yourselves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43C77-0F01-4DDC-856F-8FE3E415E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Name, program</a:t>
            </a:r>
          </a:p>
          <a:p>
            <a:r>
              <a:rPr lang="en-US" dirty="0"/>
              <a:t>Background in programming</a:t>
            </a:r>
          </a:p>
          <a:p>
            <a:r>
              <a:rPr lang="en-US" dirty="0"/>
              <a:t>Languages you have used + Familiarity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B3835-AA4D-4C6A-870E-C5DBFD9E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8692-260D-4FC8-B738-21D87A56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40D2D-7126-4195-A1B7-51E6A5FCA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OCaml</a:t>
            </a:r>
            <a:r>
              <a:rPr lang="en-US" dirty="0"/>
              <a:t> on your computers</a:t>
            </a:r>
          </a:p>
          <a:p>
            <a:endParaRPr lang="en-US" dirty="0"/>
          </a:p>
          <a:p>
            <a:r>
              <a:rPr lang="en-US" dirty="0"/>
              <a:t>Start work on Homework 0, due 10pm, Monday, 2 September</a:t>
            </a:r>
          </a:p>
          <a:p>
            <a:endParaRPr lang="en-US" dirty="0"/>
          </a:p>
          <a:p>
            <a:r>
              <a:rPr lang="en-US" b="1" dirty="0"/>
              <a:t>Reading:</a:t>
            </a:r>
            <a:endParaRPr lang="en-US" dirty="0"/>
          </a:p>
          <a:p>
            <a:pPr lvl="1"/>
            <a:r>
              <a:rPr lang="en-US" dirty="0"/>
              <a:t>RWO, Chapter 1: Guided Tour</a:t>
            </a:r>
          </a:p>
          <a:p>
            <a:pPr lvl="1"/>
            <a:r>
              <a:rPr lang="en-US" dirty="0"/>
              <a:t>MC, Chapters 1,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8814D-45AB-43BC-80BE-EC7359D5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0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A953-C9AC-BB02-DF26-1A840DDB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D04BC-3112-0510-2E6F-653839624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programming language?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Notation for specifying computations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6E7E-DACE-6A2C-C8DC-A18C468B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2ECEC4C0-E151-368D-92B5-68B717884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64026"/>
            <a:ext cx="2108541" cy="2612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ACCAE-DF2E-F75F-CA43-6CF53276C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99" y="3563566"/>
            <a:ext cx="2869610" cy="2613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2AC190-A97C-555B-FDE2-C541BC1C7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6668" y="3563566"/>
            <a:ext cx="4577132" cy="2613395"/>
          </a:xfrm>
          <a:prstGeom prst="rect">
            <a:avLst/>
          </a:prstGeom>
        </p:spPr>
      </p:pic>
      <p:pic>
        <p:nvPicPr>
          <p:cNvPr id="8" name="Picture 7" descr="Factorio">
            <a:extLst>
              <a:ext uri="{FF2B5EF4-FFF2-40B4-BE49-F238E27FC236}">
                <a16:creationId xmlns:a16="http://schemas.microsoft.com/office/drawing/2014/main" id="{EE16BA1D-34B7-38B0-F0B6-DF87BCAB5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18" y="1307825"/>
            <a:ext cx="391278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3B08-1571-6FBA-3D2A-44FDD70C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43024-CEA0-141B-7553-917C7DB21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so many languages?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97A10-C944-F45C-618C-F1040649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4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AC4E69-1B27-8C54-5D41-B271754DB984}"/>
              </a:ext>
            </a:extLst>
          </p:cNvPr>
          <p:cNvGrpSpPr/>
          <p:nvPr/>
        </p:nvGrpSpPr>
        <p:grpSpPr>
          <a:xfrm>
            <a:off x="838200" y="2720543"/>
            <a:ext cx="10515600" cy="2561501"/>
            <a:chOff x="838200" y="1825625"/>
            <a:chExt cx="10515600" cy="2561501"/>
          </a:xfrm>
        </p:grpSpPr>
        <p:pic>
          <p:nvPicPr>
            <p:cNvPr id="5" name="Content Placeholder 11">
              <a:extLst>
                <a:ext uri="{FF2B5EF4-FFF2-40B4-BE49-F238E27FC236}">
                  <a16:creationId xmlns:a16="http://schemas.microsoft.com/office/drawing/2014/main" id="{EAE2914F-9DD6-C4AE-2EE5-9A8555A66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8200" y="1825625"/>
              <a:ext cx="3383280" cy="2561501"/>
            </a:xfrm>
            <a:prstGeom prst="rect">
              <a:avLst/>
            </a:prstGeom>
          </p:spPr>
        </p:pic>
        <p:pic>
          <p:nvPicPr>
            <p:cNvPr id="7" name="Picture 6" descr="A large mountain in the background&#10;&#10;Description automatically generated">
              <a:extLst>
                <a:ext uri="{FF2B5EF4-FFF2-40B4-BE49-F238E27FC236}">
                  <a16:creationId xmlns:a16="http://schemas.microsoft.com/office/drawing/2014/main" id="{9432DC7C-2554-8C7B-1B05-4868726C2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041" y="1871297"/>
              <a:ext cx="3375759" cy="247015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A12DFC-7802-37CD-5100-460D8B3DD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360" y="2091391"/>
              <a:ext cx="3383280" cy="2029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239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6953-5216-ED41-9226-6CDC71F9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Many Languages?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A6E8-A820-9906-9695-CB1C4F212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languages for different tasks</a:t>
            </a:r>
          </a:p>
          <a:p>
            <a:pPr lvl="1"/>
            <a:r>
              <a:rPr lang="en-US" dirty="0"/>
              <a:t>Verilog for describing hardware</a:t>
            </a:r>
          </a:p>
          <a:p>
            <a:pPr lvl="1"/>
            <a:r>
              <a:rPr lang="en-US" dirty="0"/>
              <a:t>Assembly for low-level computations</a:t>
            </a:r>
          </a:p>
          <a:p>
            <a:pPr lvl="1"/>
            <a:r>
              <a:rPr lang="en-US" dirty="0"/>
              <a:t>JavaScript for manipulating the DOM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73B1F-BD46-E357-1994-228227A9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65565-04B2-D236-8E82-E1C49D406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33" y="1690687"/>
            <a:ext cx="338586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5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4533-022D-9488-FB8A-8E56D274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Programming Languages?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2ADC3-4733-9B12-B848-BC2FFD300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Linguistic Relativity:</a:t>
            </a:r>
            <a:r>
              <a:rPr lang="en-US" dirty="0"/>
              <a:t> Structure of a language affects the speaker’s thought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Radiolab podcast on colors in ancient texts: </a:t>
            </a:r>
            <a:r>
              <a:rPr lang="en-US" dirty="0">
                <a:hlinkClick r:id="rId2"/>
              </a:rPr>
              <a:t>https://radiolab.org/episodes/211213-sky-isnt-blue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“A language that doesn't affect the way you think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about programming, is not worth knowing.”</a:t>
            </a:r>
            <a:br>
              <a:rPr lang="en-US" dirty="0"/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 Alan Perlis, Epigrams on Programming</a:t>
            </a:r>
            <a:r>
              <a:rPr lang="en-US" dirty="0"/>
              <a:t> 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597CF-0308-CFDD-F140-3CCC968B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EB945-8161-364A-76AC-A3F0E140D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39" y="2747963"/>
            <a:ext cx="22708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E3B5-97AA-5401-37BD-C4A849FB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Programming Languages?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8BFE8D-C739-A199-E9AF-A215F93C3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1290" b="3457"/>
          <a:stretch/>
        </p:blipFill>
        <p:spPr>
          <a:xfrm>
            <a:off x="3052463" y="1828800"/>
            <a:ext cx="6087074" cy="43525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F5B59-ECD0-3E51-41F1-A993D70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9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109474-5997-4ED6-BFBD-0BD2D6E2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Goals in this Course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4366CB-E701-42B8-82C0-68980739E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you </a:t>
            </a:r>
            <a:r>
              <a:rPr lang="en-US" b="1" dirty="0">
                <a:solidFill>
                  <a:srgbClr val="00B050"/>
                </a:solidFill>
              </a:rPr>
              <a:t>better programmers</a:t>
            </a:r>
            <a:r>
              <a:rPr lang="en-US" dirty="0"/>
              <a:t> …</a:t>
            </a:r>
          </a:p>
          <a:p>
            <a:r>
              <a:rPr lang="en-US" dirty="0"/>
              <a:t>… by exposing you to </a:t>
            </a:r>
            <a:r>
              <a:rPr lang="en-US" b="1" dirty="0">
                <a:solidFill>
                  <a:srgbClr val="00B050"/>
                </a:solidFill>
              </a:rPr>
              <a:t>powerful new languages</a:t>
            </a:r>
            <a:r>
              <a:rPr lang="en-US" dirty="0"/>
              <a:t> and programming </a:t>
            </a:r>
            <a:r>
              <a:rPr lang="en-US" b="1" dirty="0">
                <a:solidFill>
                  <a:srgbClr val="00B050"/>
                </a:solidFill>
              </a:rPr>
              <a:t>constructs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Demystify</a:t>
            </a:r>
            <a:r>
              <a:rPr lang="en-US" dirty="0"/>
              <a:t> some of the magic</a:t>
            </a:r>
          </a:p>
          <a:p>
            <a:endParaRPr lang="en-US" dirty="0"/>
          </a:p>
          <a:p>
            <a:r>
              <a:rPr lang="en-US" dirty="0"/>
              <a:t>Make you </a:t>
            </a:r>
            <a:r>
              <a:rPr lang="en-US" b="1" dirty="0">
                <a:solidFill>
                  <a:srgbClr val="00B050"/>
                </a:solidFill>
              </a:rPr>
              <a:t>informed leaders</a:t>
            </a:r>
            <a:r>
              <a:rPr lang="en-US" dirty="0"/>
              <a:t> who can influence technical decisions</a:t>
            </a:r>
          </a:p>
          <a:p>
            <a:r>
              <a:rPr lang="en-US" dirty="0"/>
              <a:t>Change the way you </a:t>
            </a:r>
            <a:r>
              <a:rPr lang="en-US" b="1" dirty="0">
                <a:solidFill>
                  <a:srgbClr val="00B050"/>
                </a:solidFill>
              </a:rPr>
              <a:t>think</a:t>
            </a:r>
            <a:r>
              <a:rPr lang="en-US" dirty="0"/>
              <a:t> about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A884-7781-44BB-AF5F-1068C89F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8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9403F7-015A-44D5-8E4F-66091B402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3429000"/>
            <a:ext cx="41433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E506-99A8-4503-B278-D01AC4FA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to Take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A7461-F2F4-493A-8FA3-CC75B8424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563FC-0DC1-4F1F-B44A-080F5782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162-8783-488D-95F0-7727C8DA6FB7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81B3E-0216-47D1-9411-E7C039F7E102}"/>
              </a:ext>
            </a:extLst>
          </p:cNvPr>
          <p:cNvSpPr txBox="1"/>
          <p:nvPr/>
        </p:nvSpPr>
        <p:spPr>
          <a:xfrm>
            <a:off x="838199" y="1825625"/>
            <a:ext cx="3410712" cy="2112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Unit 1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Functional Programming</a:t>
            </a:r>
          </a:p>
          <a:p>
            <a:pPr algn="ctr"/>
            <a:endParaRPr lang="en-US" sz="3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Immutable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First-class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Static types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Pattern matching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277A5-E104-4C55-8584-0470847C0CD5}"/>
              </a:ext>
            </a:extLst>
          </p:cNvPr>
          <p:cNvSpPr txBox="1"/>
          <p:nvPr/>
        </p:nvSpPr>
        <p:spPr>
          <a:xfrm>
            <a:off x="4390644" y="1825625"/>
            <a:ext cx="3410712" cy="2112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Unit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Language Implementation</a:t>
            </a:r>
          </a:p>
          <a:p>
            <a:pPr algn="ctr"/>
            <a:endParaRPr lang="en-US" sz="3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Processing syntax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Type inference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Garbage collection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B1352-AB75-4E80-85A8-B8734489B492}"/>
              </a:ext>
            </a:extLst>
          </p:cNvPr>
          <p:cNvSpPr txBox="1"/>
          <p:nvPr/>
        </p:nvSpPr>
        <p:spPr>
          <a:xfrm>
            <a:off x="7943088" y="1825625"/>
            <a:ext cx="3410712" cy="2112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Unit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Relational Programming</a:t>
            </a:r>
          </a:p>
          <a:p>
            <a:pPr algn="ctr"/>
            <a:endParaRPr lang="en-US" sz="3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Spreadsheets and DAGs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Declarative languages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Recursive queries</a:t>
            </a:r>
          </a:p>
          <a:p>
            <a:endParaRPr lang="en-US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56F00D-FD62-48D7-9A84-137665DD27CE}"/>
              </a:ext>
            </a:extLst>
          </p:cNvPr>
          <p:cNvGrpSpPr/>
          <p:nvPr/>
        </p:nvGrpSpPr>
        <p:grpSpPr>
          <a:xfrm>
            <a:off x="3623458" y="4371626"/>
            <a:ext cx="4945084" cy="1371600"/>
            <a:chOff x="1181360" y="4289789"/>
            <a:chExt cx="4945084" cy="1371600"/>
          </a:xfrm>
        </p:grpSpPr>
        <p:pic>
          <p:nvPicPr>
            <p:cNvPr id="8" name="Picture 7" descr="A close up&#10;&#10;Description automatically generated">
              <a:extLst>
                <a:ext uri="{FF2B5EF4-FFF2-40B4-BE49-F238E27FC236}">
                  <a16:creationId xmlns:a16="http://schemas.microsoft.com/office/drawing/2014/main" id="{115393FE-E0DA-4721-A441-4B7D27CB2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360" y="4289789"/>
              <a:ext cx="2433946" cy="13716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45441522-82E3-405E-B883-B77387F02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332"/>
            <a:stretch/>
          </p:blipFill>
          <p:spPr>
            <a:xfrm>
              <a:off x="5232959" y="4518389"/>
              <a:ext cx="893485" cy="9144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34E8491-C1F3-49BA-A2FD-EB304400C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58466" y="4518389"/>
              <a:ext cx="931333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72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9994</TotalTime>
  <Words>968</Words>
  <Application>Microsoft Macintosh PowerPoint</Application>
  <PresentationFormat>Widescreen</PresentationFormat>
  <Paragraphs>184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Candara</vt:lpstr>
      <vt:lpstr>Wingdings</vt:lpstr>
      <vt:lpstr>Office Theme</vt:lpstr>
      <vt:lpstr>CSCI 431: An Introduction to Functional Programming</vt:lpstr>
      <vt:lpstr>About This Course</vt:lpstr>
      <vt:lpstr>About This Course</vt:lpstr>
      <vt:lpstr>About This Course</vt:lpstr>
      <vt:lpstr>Why So Many Languages?</vt:lpstr>
      <vt:lpstr>Why Study Programming Languages?</vt:lpstr>
      <vt:lpstr>Why Study Programming Languages?</vt:lpstr>
      <vt:lpstr>Our Goals in this Course</vt:lpstr>
      <vt:lpstr>Ideas to Take Away</vt:lpstr>
      <vt:lpstr>History of Programming Languages</vt:lpstr>
      <vt:lpstr>Why Functional Programming?</vt:lpstr>
      <vt:lpstr>Functional Influences on Programming Practice</vt:lpstr>
      <vt:lpstr>Functional Programming in Industry</vt:lpstr>
      <vt:lpstr>Today’s Plan</vt:lpstr>
      <vt:lpstr>Textbooks</vt:lpstr>
      <vt:lpstr>Classes and Office Hours</vt:lpstr>
      <vt:lpstr>Assessment (1)</vt:lpstr>
      <vt:lpstr>Assessment (2)</vt:lpstr>
      <vt:lpstr>Accommodations</vt:lpstr>
      <vt:lpstr>About Me</vt:lpstr>
      <vt:lpstr>Tell Us About Yourselves</vt:lpstr>
      <vt:lpstr>For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599: An Introduction to Programming Languages</dc:title>
  <dc:creator>Mukund Raghothaman</dc:creator>
  <cp:lastModifiedBy>Mukund Raghothaman</cp:lastModifiedBy>
  <cp:revision>84</cp:revision>
  <cp:lastPrinted>2024-08-27T22:04:48Z</cp:lastPrinted>
  <dcterms:created xsi:type="dcterms:W3CDTF">2020-08-25T16:09:23Z</dcterms:created>
  <dcterms:modified xsi:type="dcterms:W3CDTF">2024-08-27T22:09:05Z</dcterms:modified>
</cp:coreProperties>
</file>