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256" r:id="rId2"/>
    <p:sldId id="264" r:id="rId3"/>
    <p:sldId id="267" r:id="rId4"/>
    <p:sldId id="265" r:id="rId5"/>
    <p:sldId id="266" r:id="rId6"/>
    <p:sldId id="270" r:id="rId7"/>
    <p:sldId id="271" r:id="rId8"/>
    <p:sldId id="282" r:id="rId9"/>
    <p:sldId id="283" r:id="rId10"/>
    <p:sldId id="272" r:id="rId11"/>
    <p:sldId id="284" r:id="rId12"/>
    <p:sldId id="285" r:id="rId13"/>
    <p:sldId id="279" r:id="rId14"/>
    <p:sldId id="273" r:id="rId15"/>
    <p:sldId id="275" r:id="rId16"/>
    <p:sldId id="276" r:id="rId17"/>
    <p:sldId id="274" r:id="rId18"/>
    <p:sldId id="278" r:id="rId19"/>
    <p:sldId id="277" r:id="rId20"/>
    <p:sldId id="262" r:id="rId21"/>
    <p:sldId id="269" r:id="rId22"/>
    <p:sldId id="263" r:id="rId23"/>
    <p:sldId id="258" r:id="rId24"/>
    <p:sldId id="260" r:id="rId25"/>
    <p:sldId id="257" r:id="rId26"/>
    <p:sldId id="268" r:id="rId27"/>
    <p:sldId id="261" r:id="rId28"/>
  </p:sldIdLst>
  <p:sldSz cx="12192000" cy="6858000"/>
  <p:notesSz cx="7004050" cy="9290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72C26A7-D49B-477F-A5AD-727F69E24AC8}">
          <p14:sldIdLst>
            <p14:sldId id="256"/>
          </p14:sldIdLst>
        </p14:section>
        <p14:section name="Motivation" id="{E7D3D45E-1183-4ED6-BEAC-68DBC3EAD08B}">
          <p14:sldIdLst>
            <p14:sldId id="264"/>
            <p14:sldId id="267"/>
            <p14:sldId id="265"/>
            <p14:sldId id="266"/>
            <p14:sldId id="270"/>
            <p14:sldId id="271"/>
            <p14:sldId id="282"/>
            <p14:sldId id="283"/>
            <p14:sldId id="272"/>
            <p14:sldId id="284"/>
            <p14:sldId id="285"/>
            <p14:sldId id="279"/>
            <p14:sldId id="273"/>
          </p14:sldIdLst>
        </p14:section>
        <p14:section name="Course Outline" id="{0CE4620C-4E35-4A8C-853F-F99461C23784}">
          <p14:sldIdLst>
            <p14:sldId id="275"/>
            <p14:sldId id="276"/>
            <p14:sldId id="274"/>
            <p14:sldId id="278"/>
            <p14:sldId id="277"/>
          </p14:sldIdLst>
        </p14:section>
        <p14:section name="Reading" id="{A2BC703B-325B-4E55-98F2-38E5872D5349}">
          <p14:sldIdLst>
            <p14:sldId id="262"/>
            <p14:sldId id="269"/>
            <p14:sldId id="263"/>
          </p14:sldIdLst>
        </p14:section>
        <p14:section name="Administrivia" id="{203C3676-B8B2-4C55-B919-755EB4E98270}">
          <p14:sldIdLst>
            <p14:sldId id="258"/>
            <p14:sldId id="260"/>
          </p14:sldIdLst>
        </p14:section>
        <p14:section name="The Project" id="{5050C51B-302D-45E9-AE7F-039529C4610A}">
          <p14:sldIdLst>
            <p14:sldId id="257"/>
            <p14:sldId id="268"/>
          </p14:sldIdLst>
        </p14:section>
        <p14:section name="Introductions" id="{D0946FD7-0E1F-4302-B5D9-D3A39CE33607}">
          <p14:sldIdLst>
            <p14:sldId id="2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7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08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6116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6116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r">
              <a:defRPr sz="1200"/>
            </a:lvl1pPr>
          </a:lstStyle>
          <a:p>
            <a:fld id="{106D9AEF-E879-423F-90DB-0E4F2845D14F}" type="datetimeFigureOut">
              <a:rPr lang="en-US" smtClean="0"/>
              <a:t>1/13/25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1160463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04" tIns="46552" rIns="93104" bIns="4655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05" y="4470837"/>
            <a:ext cx="5603240" cy="3657957"/>
          </a:xfrm>
          <a:prstGeom prst="rect">
            <a:avLst/>
          </a:prstGeom>
        </p:spPr>
        <p:txBody>
          <a:bodyPr vert="horz" lIns="93104" tIns="46552" rIns="93104" bIns="4655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3936"/>
            <a:ext cx="3035088" cy="466115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7341" y="8823936"/>
            <a:ext cx="3035088" cy="466115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r">
              <a:defRPr sz="1200"/>
            </a:lvl1pPr>
          </a:lstStyle>
          <a:p>
            <a:fld id="{9FD3F3FD-BEC9-4CFD-B69F-5D92767E7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493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CDDBC-2518-41A2-B887-4A9DE3BBE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0D134E-E19E-4289-82D3-4E8C413BBF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D92BC-1C8B-4426-87E5-1859FFEE1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CSCI 625: Spring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82307-1BA7-48BB-8218-EE45FD612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ED993-352C-4B88-BEA5-643D4C9D3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869B-74BD-4304-B776-E2A74F9B9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19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67B14-3DF4-496B-84FC-28BB1969B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3ABE41-3847-41EB-9D51-9518370CCC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92840-D007-4A9C-9862-12618FE8B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CSCI 625: Spring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DC71D-4780-4A8A-BA9E-AE57AB7A9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E706C-CC52-4F7B-AFCF-0565A6495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869B-74BD-4304-B776-E2A74F9B9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094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B3A799-6CBA-4342-9E89-19E582924D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A7AFC7-1CF4-4DCD-A0BC-6E744368F9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DF5AD-2A2E-4651-BAF1-9D46021BF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CSCI 625: Spring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F54FB-5095-49C0-B1C6-A82F4A4DC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06CA8-AF37-4608-9FD4-65F1D5743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869B-74BD-4304-B776-E2A74F9B9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3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F7780-0AB0-4FD5-8065-7A3C1B25E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8B970-6586-4F5E-B2EE-1FCC36888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18EA5E-36EA-432B-A5FA-65F30A5BC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CSCI 625: Spring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563DE-EC06-41C1-BA26-43275F32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5CB65-60AA-4D35-AC3E-A90AF3FBA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869B-74BD-4304-B776-E2A74F9B9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643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8DA16-0FE8-4EAA-B891-8BE3618B4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CD4C01-50A3-4B71-A25F-4A6C12559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78687-0590-4BDE-975A-9309528FB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CSCI 625: Spring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92F49-F5CD-4BA2-8299-AB44F3A35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A1709-C22A-4CAE-ABFD-3711CCAB0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869B-74BD-4304-B776-E2A74F9B9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109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0DD6E-4C34-4B21-A004-9112E5327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834F4-AF77-4658-A7E4-E9857435EF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4B6913-024B-4104-B697-5A24AFB5EC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715E19-EA5C-4B1B-A128-A249855FE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CSCI 625: Spring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7AAF40-EE46-4F54-9857-D9EA65819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B3E86-634E-45F2-8C68-FE100DE4C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869B-74BD-4304-B776-E2A74F9B9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800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5D3B4-8B8E-4285-A1A5-0EFE88726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C77CDC-BCD5-4946-909A-A5B16DBFF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C60AC6-B369-400D-A1D0-F002805517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E740D5-0EA1-4A75-945A-343F0B6089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FE4BB1-5343-4F11-880E-8D48C9DF57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E0C449-5CE4-41E2-8A46-7A3E4AB02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CSCI 625: Spring 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638467-E887-418E-BC35-0ECB72DF2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E019F4-83E4-4788-A308-DB27DAA69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869B-74BD-4304-B776-E2A74F9B9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504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0AC60-E07C-4708-A255-2052BC459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738BD4-C44E-4B21-A2FF-CD8B20A85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CSCI 625: Spring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6FC189-4199-450A-ACFA-3755DCC89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02160D-87C6-41B8-8518-0068A65B8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869B-74BD-4304-B776-E2A74F9B9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787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04D66C-178B-4449-9E7E-EF70C64C5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CSCI 625: Spring 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C12B11-46B7-4BCA-90E6-C338BA89D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20591-7ABA-43CD-AEF6-C9A7EC28E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869B-74BD-4304-B776-E2A74F9B9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13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818D3-632B-445B-9401-39DB21D06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378AA-5AC5-4D44-9793-0E1A2C521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B49DA-4EDC-47F2-B0D0-A3F016E8B3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85443F-422F-4C1D-A228-2D123140A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CSCI 625: Spring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6EE14E-1B63-424B-AE98-4BA290A1E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C262E-ED87-48F5-879E-8D7FE7AB8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869B-74BD-4304-B776-E2A74F9B9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71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6C89F-E8B5-416B-9434-E0C005F8C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50F80E-FA8E-495E-85E5-031F23E2EA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A123-DE19-4012-AB72-96B16B0515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DAC074-4599-4604-8B2D-68AA16F6C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CSCI 625: Spring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39ECD2-59B4-4327-87B3-F216CA380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F156C2-999E-446C-AA49-2D99C9B04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869B-74BD-4304-B776-E2A74F9B9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503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9AE8D8-9ABD-425D-B600-2DB9511B0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56AEBA-1B36-46E0-94B3-61188E89F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22706-4C23-4404-A8FD-107FFB0157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CSCI 625: Spring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853E4-CE78-46D4-B446-B706DEA5B0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591CC-B0C5-46A2-BCF9-AB0EC5B79F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7869B-74BD-4304-B776-E2A74F9B9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547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r-mukund.github.io/teaching/sp2021-csci699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openxmlformats.org/officeDocument/2006/relationships/image" Target="../media/image23.sv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5" Type="http://schemas.openxmlformats.org/officeDocument/2006/relationships/image" Target="../media/image25.jpeg"/><Relationship Id="rId4" Type="http://schemas.openxmlformats.org/officeDocument/2006/relationships/image" Target="../media/image24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csail.mit.edu/asolar/SynthesisCourse/" TargetMode="External"/><Relationship Id="rId2" Type="http://schemas.openxmlformats.org/officeDocument/2006/relationships/hyperlink" Target="https://www.cs.utexas.edu/~isil/cs389L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ages.cs.wisc.edu/~loris/cs703/" TargetMode="External"/><Relationship Id="rId5" Type="http://schemas.openxmlformats.org/officeDocument/2006/relationships/hyperlink" Target="https://github.com/nadia-polikarpova/cse291-program-synthesis/wiki" TargetMode="External"/><Relationship Id="rId4" Type="http://schemas.openxmlformats.org/officeDocument/2006/relationships/hyperlink" Target="https://www.cis.upenn.edu/~alur/cis673.htm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iazza.com/usc/spring2022/csci625" TargetMode="External"/><Relationship Id="rId2" Type="http://schemas.openxmlformats.org/officeDocument/2006/relationships/hyperlink" Target="https://r-mukund.github.io/teaching/sp2024-csci625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bloomberg.com/features/2017-the-ether-thief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040D2-9D36-40C2-897C-E0C3E246EB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28216"/>
            <a:ext cx="9372600" cy="1655762"/>
          </a:xfrm>
        </p:spPr>
        <p:txBody>
          <a:bodyPr>
            <a:normAutofit fontScale="90000"/>
          </a:bodyPr>
          <a:lstStyle/>
          <a:p>
            <a:r>
              <a:rPr lang="en-US" dirty="0"/>
              <a:t>Program Synthesis and Computer-Aided Verification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DDF44-D2E9-445F-ADD3-356474448B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74720"/>
            <a:ext cx="9372600" cy="1655762"/>
          </a:xfrm>
        </p:spPr>
        <p:txBody>
          <a:bodyPr/>
          <a:lstStyle/>
          <a:p>
            <a:r>
              <a:rPr lang="en-US" sz="2800" b="1" dirty="0"/>
              <a:t>CSCI 625 · Spring 2025</a:t>
            </a:r>
          </a:p>
          <a:p>
            <a:r>
              <a:rPr lang="en-US" sz="2800" b="1" dirty="0"/>
              <a:t>Mukund Raghothaman</a:t>
            </a:r>
          </a:p>
          <a:p>
            <a:r>
              <a:rPr lang="en-US" dirty="0">
                <a:hlinkClick r:id="rId2"/>
              </a:rPr>
              <a:t>https://r-mukund.github.io/teaching/sp2025-csci625/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164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C12CF-3BB8-4269-B8CA-5173D75C3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Reasoning in Mathematics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3B109-EE89-42F7-95A3-36EEF94D8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Boolean Pythagorean Triples Problem</a:t>
            </a:r>
          </a:p>
          <a:p>
            <a:r>
              <a:rPr lang="en-US" dirty="0"/>
              <a:t>Can the positive integers be </a:t>
            </a:r>
            <a:r>
              <a:rPr lang="en-US" dirty="0" err="1"/>
              <a:t>coloured</a:t>
            </a:r>
            <a:r>
              <a:rPr lang="en-US" dirty="0"/>
              <a:t> red and blue so that every Pythagorean triple has a mixture of </a:t>
            </a:r>
            <a:r>
              <a:rPr lang="en-US" dirty="0" err="1"/>
              <a:t>colours</a:t>
            </a:r>
            <a:r>
              <a:rPr lang="en-US" dirty="0"/>
              <a:t>?</a:t>
            </a:r>
          </a:p>
          <a:p>
            <a:r>
              <a:rPr lang="en-US" dirty="0"/>
              <a:t>Affirmative answer by </a:t>
            </a:r>
            <a:r>
              <a:rPr lang="en-US" dirty="0" err="1"/>
              <a:t>Heule</a:t>
            </a:r>
            <a:r>
              <a:rPr lang="en-US" dirty="0"/>
              <a:t> et al., SAT 2016</a:t>
            </a:r>
          </a:p>
          <a:p>
            <a:r>
              <a:rPr lang="en-US" dirty="0"/>
              <a:t>Largest proof ever of a mathematical statement (200 TB)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5C68B-445D-4BC9-B0B8-762D714F1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CSCI 625: Spring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CED520-9741-4C94-AD54-1B8951999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869B-74BD-4304-B776-E2A74F9B9B78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387F18-EE39-4C66-8152-F92FA8851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408" y="4375752"/>
            <a:ext cx="6325184" cy="1801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063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59C24B-C2D1-5C7B-DE2F-6354BFFDF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Mechanized Reasoning in Mathematics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34D6C3-4264-8C6A-3C34-C795272D8C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Four Color Theorem</a:t>
            </a:r>
          </a:p>
          <a:p>
            <a:r>
              <a:rPr lang="en-US" dirty="0"/>
              <a:t>Conjectured ~1852 (Guthrie)</a:t>
            </a:r>
          </a:p>
          <a:p>
            <a:r>
              <a:rPr lang="en-US" dirty="0"/>
              <a:t>First proved by Appel and Haken (1976)</a:t>
            </a:r>
          </a:p>
          <a:p>
            <a:r>
              <a:rPr lang="en-US" b="1" dirty="0"/>
              <a:t>1000 hours of computation, 400 pages of microfilm</a:t>
            </a:r>
          </a:p>
          <a:p>
            <a:r>
              <a:rPr lang="en-US" b="1" dirty="0">
                <a:solidFill>
                  <a:srgbClr val="FF0000"/>
                </a:solidFill>
              </a:rPr>
              <a:t>Rumors of a bug (Schmidt, 1981)</a:t>
            </a:r>
            <a:endParaRPr lang="en-US" b="1" dirty="0">
              <a:solidFill>
                <a:srgbClr val="00B050"/>
              </a:solidFill>
            </a:endParaRPr>
          </a:p>
          <a:p>
            <a:r>
              <a:rPr lang="en-US" b="1" dirty="0">
                <a:solidFill>
                  <a:srgbClr val="00B050"/>
                </a:solidFill>
              </a:rPr>
              <a:t>Certified proof by </a:t>
            </a:r>
            <a:r>
              <a:rPr lang="en-US" b="1" dirty="0" err="1">
                <a:solidFill>
                  <a:srgbClr val="00B050"/>
                </a:solidFill>
              </a:rPr>
              <a:t>Gonthier</a:t>
            </a:r>
            <a:r>
              <a:rPr lang="en-US" b="1" dirty="0">
                <a:solidFill>
                  <a:srgbClr val="00B050"/>
                </a:solidFill>
              </a:rPr>
              <a:t> (2005)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27FFCC-0E4C-B454-1285-1265EC0E4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CSCI 625: Spring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3A525-A3F9-E154-E68C-B85084A29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869B-74BD-4304-B776-E2A74F9B9B78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555034-2951-7027-3A55-6660080F5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154" y="4381812"/>
            <a:ext cx="4721646" cy="874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19F9021-A39B-F7E1-30D7-8204BA01C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25050" y="1690688"/>
            <a:ext cx="14287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7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B98AF-4695-DE1B-0BA1-BBC548AE9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Mechanized Reasoning in Mathematics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44EE9-0AC7-2500-BA81-C6D7611C7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Feit-Thompson Theorem </a:t>
            </a:r>
            <a:r>
              <a:rPr lang="en-US" b="1" dirty="0">
                <a:solidFill>
                  <a:srgbClr val="FF0000"/>
                </a:solidFill>
              </a:rPr>
              <a:t>(255 pages!)</a:t>
            </a:r>
          </a:p>
          <a:p>
            <a:r>
              <a:rPr lang="en-US" dirty="0"/>
              <a:t>Important step towards classification of finite simple groups</a:t>
            </a:r>
          </a:p>
          <a:p>
            <a:r>
              <a:rPr lang="en-US" dirty="0"/>
              <a:t>“Major project of 20</a:t>
            </a:r>
            <a:r>
              <a:rPr lang="en-US" baseline="30000" dirty="0"/>
              <a:t>th</a:t>
            </a:r>
            <a:r>
              <a:rPr lang="en-US" dirty="0"/>
              <a:t> century mathematics research”</a:t>
            </a:r>
          </a:p>
          <a:p>
            <a:r>
              <a:rPr lang="en-US" b="1" dirty="0">
                <a:solidFill>
                  <a:srgbClr val="00B050"/>
                </a:solidFill>
              </a:rPr>
              <a:t>Certified proof by </a:t>
            </a:r>
            <a:r>
              <a:rPr lang="en-US" b="1" dirty="0" err="1">
                <a:solidFill>
                  <a:srgbClr val="00B050"/>
                </a:solidFill>
              </a:rPr>
              <a:t>Gonthier</a:t>
            </a:r>
            <a:r>
              <a:rPr lang="en-US" b="1" dirty="0">
                <a:solidFill>
                  <a:srgbClr val="00B050"/>
                </a:solidFill>
              </a:rPr>
              <a:t> et al., 2012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F4B23-5B12-EE42-5376-CA0889D44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CSCI 625: Spring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3CA9D6-29E0-5FE2-E0FF-D3892AE4B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869B-74BD-4304-B776-E2A74F9B9B78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F841D5-EBC6-4BD6-2470-75BF95F3E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489" y="4001294"/>
            <a:ext cx="4659021" cy="2011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3782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13950-4978-DEE1-3A1E-486EF948C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Reasoning in Mathematics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8AD09-3C61-0B13-60B8-514DA6CE12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35198D-7554-31F5-AAE5-D4F5FAB4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CSCI 625: Spring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46DFFE-4686-A318-7CF6-996EE15E8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869B-74BD-4304-B776-E2A74F9B9B78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702B2E-CFB9-48E5-744C-0D6F4ABC4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825625"/>
            <a:ext cx="7772400" cy="357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0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018C7-F724-4C4F-AF25-C7C3AC7F2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Growing Industrial Adoption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EE9A6-3183-4333-91DA-942417132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66033-2A7B-40C9-8CA2-B604636B1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CSCI 625: Spring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18DA15-03C7-40E7-8DBE-C1DE285BF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869B-74BD-4304-B776-E2A74F9B9B78}" type="slidenum">
              <a:rPr lang="en-US" smtClean="0"/>
              <a:t>14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83596D6-FBDF-4842-A340-C0753C2D6032}"/>
              </a:ext>
            </a:extLst>
          </p:cNvPr>
          <p:cNvGrpSpPr/>
          <p:nvPr/>
        </p:nvGrpSpPr>
        <p:grpSpPr>
          <a:xfrm>
            <a:off x="2942382" y="2020726"/>
            <a:ext cx="6307235" cy="3961136"/>
            <a:chOff x="1418383" y="2215685"/>
            <a:chExt cx="6307235" cy="3961136"/>
          </a:xfrm>
        </p:grpSpPr>
        <p:grpSp>
          <p:nvGrpSpPr>
            <p:cNvPr id="7" name="SonarQube">
              <a:extLst>
                <a:ext uri="{FF2B5EF4-FFF2-40B4-BE49-F238E27FC236}">
                  <a16:creationId xmlns:a16="http://schemas.microsoft.com/office/drawing/2014/main" id="{80351B17-62EA-4A58-9E1C-C125CEFF993A}"/>
                </a:ext>
              </a:extLst>
            </p:cNvPr>
            <p:cNvGrpSpPr/>
            <p:nvPr/>
          </p:nvGrpSpPr>
          <p:grpSpPr>
            <a:xfrm>
              <a:off x="1452169" y="2215685"/>
              <a:ext cx="2599977" cy="1143000"/>
              <a:chOff x="4382826" y="2363896"/>
              <a:chExt cx="2784143" cy="1223963"/>
            </a:xfrm>
          </p:grpSpPr>
          <p:pic>
            <p:nvPicPr>
              <p:cNvPr id="26" name="Logo">
                <a:extLst>
                  <a:ext uri="{FF2B5EF4-FFF2-40B4-BE49-F238E27FC236}">
                    <a16:creationId xmlns:a16="http://schemas.microsoft.com/office/drawing/2014/main" id="{0A97B0A2-3EC8-4400-88EE-73F3C87A9F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382826" y="2363896"/>
                <a:ext cx="2784143" cy="731520"/>
              </a:xfrm>
              <a:prstGeom prst="rect">
                <a:avLst/>
              </a:prstGeom>
            </p:spPr>
          </p:pic>
          <p:sp>
            <p:nvSpPr>
              <p:cNvPr id="27" name="Company">
                <a:extLst>
                  <a:ext uri="{FF2B5EF4-FFF2-40B4-BE49-F238E27FC236}">
                    <a16:creationId xmlns:a16="http://schemas.microsoft.com/office/drawing/2014/main" id="{D040B26A-F963-4DC7-9AB9-99F34105EB3C}"/>
                  </a:ext>
                </a:extLst>
              </p:cNvPr>
              <p:cNvSpPr txBox="1"/>
              <p:nvPr/>
            </p:nvSpPr>
            <p:spPr>
              <a:xfrm>
                <a:off x="4659894" y="3095416"/>
                <a:ext cx="1948549" cy="492443"/>
              </a:xfrm>
              <a:prstGeom prst="rect">
                <a:avLst/>
              </a:prstGeom>
              <a:noFill/>
            </p:spPr>
            <p:txBody>
              <a:bodyPr wrap="square" lIns="182880" tIns="91440" rIns="182880" bIns="91440" rtlCol="0" anchor="ctr">
                <a:spAutoFit/>
              </a:bodyPr>
              <a:lstStyle/>
              <a:p>
                <a:pPr algn="ctr"/>
                <a:r>
                  <a:rPr lang="en-US" sz="2000" dirty="0" err="1"/>
                  <a:t>SonarSource</a:t>
                </a:r>
                <a:endParaRPr lang="en-US" dirty="0"/>
              </a:p>
            </p:txBody>
          </p:sp>
        </p:grpSp>
        <p:grpSp>
          <p:nvGrpSpPr>
            <p:cNvPr id="8" name="Coverity">
              <a:extLst>
                <a:ext uri="{FF2B5EF4-FFF2-40B4-BE49-F238E27FC236}">
                  <a16:creationId xmlns:a16="http://schemas.microsoft.com/office/drawing/2014/main" id="{9B502EEB-D33A-4BDD-90F7-257043CD85AB}"/>
                </a:ext>
              </a:extLst>
            </p:cNvPr>
            <p:cNvGrpSpPr/>
            <p:nvPr/>
          </p:nvGrpSpPr>
          <p:grpSpPr>
            <a:xfrm>
              <a:off x="4860115" y="2301076"/>
              <a:ext cx="2852850" cy="1057609"/>
              <a:chOff x="628650" y="4486771"/>
              <a:chExt cx="3054927" cy="1132523"/>
            </a:xfrm>
          </p:grpSpPr>
          <p:pic>
            <p:nvPicPr>
              <p:cNvPr id="24" name="Logo">
                <a:extLst>
                  <a:ext uri="{FF2B5EF4-FFF2-40B4-BE49-F238E27FC236}">
                    <a16:creationId xmlns:a16="http://schemas.microsoft.com/office/drawing/2014/main" id="{3645F9A7-ACCD-45B5-B027-6566341689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8650" y="4486771"/>
                <a:ext cx="3054927" cy="640080"/>
              </a:xfrm>
              <a:prstGeom prst="rect">
                <a:avLst/>
              </a:prstGeom>
            </p:spPr>
          </p:pic>
          <p:sp>
            <p:nvSpPr>
              <p:cNvPr id="25" name="Company">
                <a:extLst>
                  <a:ext uri="{FF2B5EF4-FFF2-40B4-BE49-F238E27FC236}">
                    <a16:creationId xmlns:a16="http://schemas.microsoft.com/office/drawing/2014/main" id="{156FBD9D-AB2E-41BE-9956-8F58591EFC33}"/>
                  </a:ext>
                </a:extLst>
              </p:cNvPr>
              <p:cNvSpPr txBox="1"/>
              <p:nvPr/>
            </p:nvSpPr>
            <p:spPr>
              <a:xfrm>
                <a:off x="1279713" y="5126851"/>
                <a:ext cx="2154174" cy="492443"/>
              </a:xfrm>
              <a:prstGeom prst="rect">
                <a:avLst/>
              </a:prstGeom>
              <a:noFill/>
            </p:spPr>
            <p:txBody>
              <a:bodyPr wrap="square" lIns="182880" tIns="91440" rIns="182880" bIns="91440" rtlCol="0" anchor="ctr">
                <a:spAutoFit/>
              </a:bodyPr>
              <a:lstStyle/>
              <a:p>
                <a:pPr algn="ctr"/>
                <a:r>
                  <a:rPr lang="en-US" sz="2000" dirty="0"/>
                  <a:t>Synopsis</a:t>
                </a:r>
              </a:p>
            </p:txBody>
          </p:sp>
        </p:grpSp>
        <p:grpSp>
          <p:nvGrpSpPr>
            <p:cNvPr id="9" name="Amazon">
              <a:extLst>
                <a:ext uri="{FF2B5EF4-FFF2-40B4-BE49-F238E27FC236}">
                  <a16:creationId xmlns:a16="http://schemas.microsoft.com/office/drawing/2014/main" id="{ADBAEC8A-75F7-48F3-ADA6-533F1CE84A44}"/>
                </a:ext>
              </a:extLst>
            </p:cNvPr>
            <p:cNvGrpSpPr/>
            <p:nvPr/>
          </p:nvGrpSpPr>
          <p:grpSpPr>
            <a:xfrm>
              <a:off x="1418383" y="3671247"/>
              <a:ext cx="1426598" cy="1112081"/>
              <a:chOff x="2332857" y="4698087"/>
              <a:chExt cx="2023110" cy="1577082"/>
            </a:xfrm>
          </p:grpSpPr>
          <p:pic>
            <p:nvPicPr>
              <p:cNvPr id="22" name="Logo" descr="A screenshot of text&#10;&#10;Description automatically generated">
                <a:extLst>
                  <a:ext uri="{FF2B5EF4-FFF2-40B4-BE49-F238E27FC236}">
                    <a16:creationId xmlns:a16="http://schemas.microsoft.com/office/drawing/2014/main" id="{1A33DB96-1234-4E43-ABED-38BB3243EC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56" t="75345" b="2801"/>
              <a:stretch/>
            </p:blipFill>
            <p:spPr>
              <a:xfrm>
                <a:off x="2332857" y="4698087"/>
                <a:ext cx="2022764" cy="1086610"/>
              </a:xfrm>
              <a:prstGeom prst="rect">
                <a:avLst/>
              </a:prstGeom>
            </p:spPr>
          </p:pic>
          <p:sp>
            <p:nvSpPr>
              <p:cNvPr id="23" name="Company">
                <a:extLst>
                  <a:ext uri="{FF2B5EF4-FFF2-40B4-BE49-F238E27FC236}">
                    <a16:creationId xmlns:a16="http://schemas.microsoft.com/office/drawing/2014/main" id="{860279E1-200A-4E4C-B502-161761C9F0F1}"/>
                  </a:ext>
                </a:extLst>
              </p:cNvPr>
              <p:cNvSpPr txBox="1"/>
              <p:nvPr/>
            </p:nvSpPr>
            <p:spPr>
              <a:xfrm>
                <a:off x="2335143" y="5782726"/>
                <a:ext cx="2020824" cy="492443"/>
              </a:xfrm>
              <a:prstGeom prst="rect">
                <a:avLst/>
              </a:prstGeom>
              <a:noFill/>
            </p:spPr>
            <p:txBody>
              <a:bodyPr wrap="square" lIns="182880" tIns="91440" rIns="182880" bIns="91440" rtlCol="0" anchor="ctr">
                <a:spAutoFit/>
              </a:bodyPr>
              <a:lstStyle/>
              <a:p>
                <a:pPr algn="ctr"/>
                <a:r>
                  <a:rPr lang="en-US" sz="2000" dirty="0"/>
                  <a:t>Amazon</a:t>
                </a:r>
                <a:endParaRPr lang="en-US" dirty="0"/>
              </a:p>
            </p:txBody>
          </p:sp>
        </p:grpSp>
        <p:grpSp>
          <p:nvGrpSpPr>
            <p:cNvPr id="10" name="Infer">
              <a:extLst>
                <a:ext uri="{FF2B5EF4-FFF2-40B4-BE49-F238E27FC236}">
                  <a16:creationId xmlns:a16="http://schemas.microsoft.com/office/drawing/2014/main" id="{F8A04296-A26E-4400-9CA7-D7A69400058C}"/>
                </a:ext>
              </a:extLst>
            </p:cNvPr>
            <p:cNvGrpSpPr/>
            <p:nvPr/>
          </p:nvGrpSpPr>
          <p:grpSpPr>
            <a:xfrm>
              <a:off x="3627141" y="3649468"/>
              <a:ext cx="1545336" cy="1133860"/>
              <a:chOff x="4329364" y="4148487"/>
              <a:chExt cx="2191497" cy="1607967"/>
            </a:xfrm>
          </p:grpSpPr>
          <p:pic>
            <p:nvPicPr>
              <p:cNvPr id="20" name="Logo">
                <a:extLst>
                  <a:ext uri="{FF2B5EF4-FFF2-40B4-BE49-F238E27FC236}">
                    <a16:creationId xmlns:a16="http://schemas.microsoft.com/office/drawing/2014/main" id="{0506589E-4F0D-48CD-86A7-161CC5604E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55255" y="4148487"/>
                <a:ext cx="1143000" cy="1115524"/>
              </a:xfrm>
              <a:prstGeom prst="rect">
                <a:avLst/>
              </a:prstGeom>
            </p:spPr>
          </p:pic>
          <p:sp>
            <p:nvSpPr>
              <p:cNvPr id="21" name="Company">
                <a:extLst>
                  <a:ext uri="{FF2B5EF4-FFF2-40B4-BE49-F238E27FC236}">
                    <a16:creationId xmlns:a16="http://schemas.microsoft.com/office/drawing/2014/main" id="{70F1D5A1-8EE6-4F36-B2B6-A33FAD5967C3}"/>
                  </a:ext>
                </a:extLst>
              </p:cNvPr>
              <p:cNvSpPr txBox="1"/>
              <p:nvPr/>
            </p:nvSpPr>
            <p:spPr>
              <a:xfrm>
                <a:off x="4329364" y="5264011"/>
                <a:ext cx="2191497" cy="492443"/>
              </a:xfrm>
              <a:prstGeom prst="rect">
                <a:avLst/>
              </a:prstGeom>
              <a:noFill/>
            </p:spPr>
            <p:txBody>
              <a:bodyPr wrap="square" lIns="182880" tIns="91440" rIns="182880" bIns="91440" rtlCol="0" anchor="ctr">
                <a:spAutoFit/>
              </a:bodyPr>
              <a:lstStyle/>
              <a:p>
                <a:pPr algn="ctr"/>
                <a:r>
                  <a:rPr lang="en-US" sz="2000" dirty="0"/>
                  <a:t>Facebook</a:t>
                </a:r>
              </a:p>
            </p:txBody>
          </p:sp>
        </p:grpSp>
        <p:grpSp>
          <p:nvGrpSpPr>
            <p:cNvPr id="11" name="Uber">
              <a:extLst>
                <a:ext uri="{FF2B5EF4-FFF2-40B4-BE49-F238E27FC236}">
                  <a16:creationId xmlns:a16="http://schemas.microsoft.com/office/drawing/2014/main" id="{3EF33D9E-1357-43AE-B857-B3904A8B3947}"/>
                </a:ext>
              </a:extLst>
            </p:cNvPr>
            <p:cNvGrpSpPr/>
            <p:nvPr/>
          </p:nvGrpSpPr>
          <p:grpSpPr>
            <a:xfrm>
              <a:off x="5958861" y="3675889"/>
              <a:ext cx="1766757" cy="1102151"/>
              <a:chOff x="4757195" y="4736326"/>
              <a:chExt cx="2505501" cy="1562998"/>
            </a:xfrm>
          </p:grpSpPr>
          <p:pic>
            <p:nvPicPr>
              <p:cNvPr id="18" name="Logo">
                <a:extLst>
                  <a:ext uri="{FF2B5EF4-FFF2-40B4-BE49-F238E27FC236}">
                    <a16:creationId xmlns:a16="http://schemas.microsoft.com/office/drawing/2014/main" id="{8BDF1591-6EC1-47F0-82B2-AD2E275301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57195" y="4736326"/>
                <a:ext cx="2505501" cy="1089264"/>
              </a:xfrm>
              <a:prstGeom prst="rect">
                <a:avLst/>
              </a:prstGeom>
            </p:spPr>
          </p:pic>
          <p:sp>
            <p:nvSpPr>
              <p:cNvPr id="19" name="Company">
                <a:extLst>
                  <a:ext uri="{FF2B5EF4-FFF2-40B4-BE49-F238E27FC236}">
                    <a16:creationId xmlns:a16="http://schemas.microsoft.com/office/drawing/2014/main" id="{02B2A73D-1A2A-4A0A-8B1D-9DCEE5AB373E}"/>
                  </a:ext>
                </a:extLst>
              </p:cNvPr>
              <p:cNvSpPr txBox="1"/>
              <p:nvPr/>
            </p:nvSpPr>
            <p:spPr>
              <a:xfrm>
                <a:off x="4759982" y="5806881"/>
                <a:ext cx="2502714" cy="492443"/>
              </a:xfrm>
              <a:prstGeom prst="rect">
                <a:avLst/>
              </a:prstGeom>
              <a:noFill/>
            </p:spPr>
            <p:txBody>
              <a:bodyPr wrap="square" lIns="182880" tIns="91440" rIns="182880" bIns="91440" rtlCol="0" anchor="ctr">
                <a:spAutoFit/>
              </a:bodyPr>
              <a:lstStyle/>
              <a:p>
                <a:pPr algn="ctr"/>
                <a:r>
                  <a:rPr lang="en-US" sz="2000" dirty="0"/>
                  <a:t>Uber</a:t>
                </a:r>
                <a:endParaRPr lang="en-US" dirty="0"/>
              </a:p>
            </p:txBody>
          </p:sp>
        </p:grpSp>
        <p:grpSp>
          <p:nvGrpSpPr>
            <p:cNvPr id="12" name="Astree">
              <a:extLst>
                <a:ext uri="{FF2B5EF4-FFF2-40B4-BE49-F238E27FC236}">
                  <a16:creationId xmlns:a16="http://schemas.microsoft.com/office/drawing/2014/main" id="{66C8EAC9-C87B-4E0C-BF33-C3A761B6D09D}"/>
                </a:ext>
              </a:extLst>
            </p:cNvPr>
            <p:cNvGrpSpPr/>
            <p:nvPr/>
          </p:nvGrpSpPr>
          <p:grpSpPr>
            <a:xfrm>
              <a:off x="2076990" y="5037206"/>
              <a:ext cx="1913615" cy="1139615"/>
              <a:chOff x="1273302" y="248991"/>
              <a:chExt cx="2370293" cy="1411580"/>
            </a:xfrm>
          </p:grpSpPr>
          <p:sp>
            <p:nvSpPr>
              <p:cNvPr id="16" name="Logo">
                <a:extLst>
                  <a:ext uri="{FF2B5EF4-FFF2-40B4-BE49-F238E27FC236}">
                    <a16:creationId xmlns:a16="http://schemas.microsoft.com/office/drawing/2014/main" id="{8478DAA8-7BB1-4589-B243-B26FC0A766DC}"/>
                  </a:ext>
                </a:extLst>
              </p:cNvPr>
              <p:cNvSpPr txBox="1"/>
              <p:nvPr/>
            </p:nvSpPr>
            <p:spPr>
              <a:xfrm>
                <a:off x="1273302" y="248991"/>
                <a:ext cx="2366936" cy="914944"/>
              </a:xfrm>
              <a:prstGeom prst="rect">
                <a:avLst/>
              </a:prstGeom>
              <a:noFill/>
            </p:spPr>
            <p:txBody>
              <a:bodyPr wrap="square" lIns="182880" tIns="91440" rIns="182880" bIns="91440" rtlCol="0" anchor="ctr">
                <a:spAutoFit/>
              </a:bodyPr>
              <a:lstStyle/>
              <a:p>
                <a:pPr algn="ctr"/>
                <a:r>
                  <a:rPr lang="en-US" sz="3600" b="1" dirty="0" err="1">
                    <a:solidFill>
                      <a:srgbClr val="A92666"/>
                    </a:solidFill>
                    <a:latin typeface="Tahoma" charset="0"/>
                  </a:rPr>
                  <a:t>Astrée</a:t>
                </a:r>
                <a:endParaRPr lang="en-US" sz="1200" dirty="0">
                  <a:solidFill>
                    <a:srgbClr val="A92666"/>
                  </a:solidFill>
                  <a:latin typeface="Tahoma" charset="0"/>
                </a:endParaRPr>
              </a:p>
            </p:txBody>
          </p:sp>
          <p:sp>
            <p:nvSpPr>
              <p:cNvPr id="17" name="Company">
                <a:extLst>
                  <a:ext uri="{FF2B5EF4-FFF2-40B4-BE49-F238E27FC236}">
                    <a16:creationId xmlns:a16="http://schemas.microsoft.com/office/drawing/2014/main" id="{4254D005-D165-4D3E-90A9-D1E7B76E5856}"/>
                  </a:ext>
                </a:extLst>
              </p:cNvPr>
              <p:cNvSpPr txBox="1"/>
              <p:nvPr/>
            </p:nvSpPr>
            <p:spPr>
              <a:xfrm>
                <a:off x="1276422" y="1168129"/>
                <a:ext cx="2367173" cy="492442"/>
              </a:xfrm>
              <a:prstGeom prst="rect">
                <a:avLst/>
              </a:prstGeom>
              <a:noFill/>
            </p:spPr>
            <p:txBody>
              <a:bodyPr wrap="square" lIns="182880" tIns="91440" rIns="182880" bIns="91440" rtlCol="0" anchor="ctr">
                <a:spAutoFit/>
              </a:bodyPr>
              <a:lstStyle/>
              <a:p>
                <a:pPr algn="ctr"/>
                <a:r>
                  <a:rPr lang="en-US" sz="2000" dirty="0"/>
                  <a:t>Airbus</a:t>
                </a:r>
              </a:p>
            </p:txBody>
          </p:sp>
        </p:grpSp>
        <p:grpSp>
          <p:nvGrpSpPr>
            <p:cNvPr id="13" name="SLAM">
              <a:extLst>
                <a:ext uri="{FF2B5EF4-FFF2-40B4-BE49-F238E27FC236}">
                  <a16:creationId xmlns:a16="http://schemas.microsoft.com/office/drawing/2014/main" id="{4A4A23BB-3FAE-415C-BC97-5EA173B59A37}"/>
                </a:ext>
              </a:extLst>
            </p:cNvPr>
            <p:cNvGrpSpPr/>
            <p:nvPr/>
          </p:nvGrpSpPr>
          <p:grpSpPr>
            <a:xfrm>
              <a:off x="5429525" y="5033821"/>
              <a:ext cx="1637484" cy="1143000"/>
              <a:chOff x="1275588" y="2450832"/>
              <a:chExt cx="2028264" cy="1415773"/>
            </a:xfrm>
          </p:grpSpPr>
          <p:pic>
            <p:nvPicPr>
              <p:cNvPr id="14" name="Logo">
                <a:extLst>
                  <a:ext uri="{FF2B5EF4-FFF2-40B4-BE49-F238E27FC236}">
                    <a16:creationId xmlns:a16="http://schemas.microsoft.com/office/drawing/2014/main" id="{E01AF742-9951-4A87-97D4-CB8FFC141A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75588" y="2450832"/>
                <a:ext cx="2022764" cy="914400"/>
              </a:xfrm>
              <a:prstGeom prst="rect">
                <a:avLst/>
              </a:prstGeom>
            </p:spPr>
          </p:pic>
          <p:sp>
            <p:nvSpPr>
              <p:cNvPr id="15" name="Company">
                <a:extLst>
                  <a:ext uri="{FF2B5EF4-FFF2-40B4-BE49-F238E27FC236}">
                    <a16:creationId xmlns:a16="http://schemas.microsoft.com/office/drawing/2014/main" id="{6F2ADEF8-0D97-43B0-B989-C3254703CB7B}"/>
                  </a:ext>
                </a:extLst>
              </p:cNvPr>
              <p:cNvSpPr txBox="1"/>
              <p:nvPr/>
            </p:nvSpPr>
            <p:spPr>
              <a:xfrm>
                <a:off x="1276465" y="3374162"/>
                <a:ext cx="2027387" cy="492443"/>
              </a:xfrm>
              <a:prstGeom prst="rect">
                <a:avLst/>
              </a:prstGeom>
              <a:noFill/>
            </p:spPr>
            <p:txBody>
              <a:bodyPr wrap="square" lIns="182880" tIns="91440" rIns="182880" bIns="91440" rtlCol="0" anchor="ctr">
                <a:spAutoFit/>
              </a:bodyPr>
              <a:lstStyle/>
              <a:p>
                <a:pPr algn="ctr"/>
                <a:r>
                  <a:rPr lang="en-US" sz="2000" dirty="0"/>
                  <a:t>Microsoft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4703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AB2BD-BD69-4F4D-A168-1B4D1BB06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Verifying a Simple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59649-F133-417B-85AD-6AC993F6F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2100" y="1825625"/>
            <a:ext cx="5981700" cy="4351338"/>
          </a:xfrm>
        </p:spPr>
        <p:txBody>
          <a:bodyPr/>
          <a:lstStyle/>
          <a:p>
            <a:r>
              <a:rPr lang="en-US" dirty="0"/>
              <a:t>Does this program ever crash?</a:t>
            </a:r>
          </a:p>
          <a:p>
            <a:endParaRPr lang="en-US" dirty="0"/>
          </a:p>
          <a:p>
            <a:r>
              <a:rPr lang="en-US" b="1" dirty="0"/>
              <a:t>Invariant:</a:t>
            </a:r>
            <a:r>
              <a:rPr lang="en-US" dirty="0"/>
              <a:t> At the beginning of the loop body, in every iteration,</a:t>
            </a:r>
          </a:p>
          <a:p>
            <a:pPr marL="0" indent="0" algn="ctr">
              <a:buNone/>
            </a:pPr>
            <a:r>
              <a:rPr lang="en-US" dirty="0"/>
              <a:t>0 &lt; </a:t>
            </a:r>
            <a:r>
              <a:rPr lang="en-US" dirty="0" err="1"/>
              <a:t>i</a:t>
            </a:r>
            <a:r>
              <a:rPr lang="en-US" dirty="0"/>
              <a:t> &lt; j &lt; hi</a:t>
            </a:r>
          </a:p>
          <a:p>
            <a:endParaRPr lang="en-US" dirty="0"/>
          </a:p>
          <a:p>
            <a:r>
              <a:rPr lang="en-US" dirty="0"/>
              <a:t>Does the invariant originally hold?</a:t>
            </a:r>
          </a:p>
          <a:p>
            <a:r>
              <a:rPr lang="en-US" dirty="0"/>
              <a:t>Does the loop preserve the invariant?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35F7DA-08DD-4D70-9BB2-54F25338F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CSCI 625: Spring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D746A1-D69F-405B-A6BD-5B8B26191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869B-74BD-4304-B776-E2A74F9B9B78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EAAD5D-D773-4CB6-A8F7-7DDAF2338F1D}"/>
              </a:ext>
            </a:extLst>
          </p:cNvPr>
          <p:cNvSpPr txBox="1"/>
          <p:nvPr/>
        </p:nvSpPr>
        <p:spPr>
          <a:xfrm>
            <a:off x="838200" y="2662466"/>
            <a:ext cx="4279761" cy="26776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/>
              <a:t>algorithm</a:t>
            </a:r>
            <a:r>
              <a:rPr lang="en-US" sz="2800" dirty="0"/>
              <a:t> countBy2(hi) </a:t>
            </a:r>
            <a:r>
              <a:rPr lang="en-US" sz="2800" b="1" dirty="0"/>
              <a:t>is</a:t>
            </a:r>
          </a:p>
          <a:p>
            <a:r>
              <a:rPr lang="en-US" sz="2800" dirty="0"/>
              <a:t>    </a:t>
            </a:r>
            <a:r>
              <a:rPr lang="en-US" sz="2800" dirty="0" err="1"/>
              <a:t>i</a:t>
            </a:r>
            <a:r>
              <a:rPr lang="en-US" sz="2800" dirty="0"/>
              <a:t> := 1, j := 2</a:t>
            </a:r>
          </a:p>
          <a:p>
            <a:r>
              <a:rPr lang="en-US" sz="2800" dirty="0"/>
              <a:t>    </a:t>
            </a:r>
            <a:r>
              <a:rPr lang="en-US" sz="2800" b="1" dirty="0"/>
              <a:t>while</a:t>
            </a:r>
            <a:r>
              <a:rPr lang="en-US" sz="2800" dirty="0"/>
              <a:t> j &lt; hi </a:t>
            </a:r>
            <a:r>
              <a:rPr lang="en-US" sz="2800" b="1" dirty="0"/>
              <a:t>do</a:t>
            </a:r>
          </a:p>
          <a:p>
            <a:r>
              <a:rPr lang="en-US" sz="2800" dirty="0"/>
              <a:t>        </a:t>
            </a:r>
            <a:r>
              <a:rPr lang="en-US" sz="2800" dirty="0" err="1"/>
              <a:t>i</a:t>
            </a:r>
            <a:r>
              <a:rPr lang="en-US" sz="2800" dirty="0"/>
              <a:t> := </a:t>
            </a:r>
            <a:r>
              <a:rPr lang="en-US" sz="2800" dirty="0" err="1"/>
              <a:t>i</a:t>
            </a:r>
            <a:r>
              <a:rPr lang="en-US" sz="2800" dirty="0"/>
              <a:t> + 1</a:t>
            </a:r>
          </a:p>
          <a:p>
            <a:r>
              <a:rPr lang="en-US" sz="2800" dirty="0"/>
              <a:t>        j := j + 2</a:t>
            </a:r>
          </a:p>
          <a:p>
            <a:r>
              <a:rPr lang="en-US" sz="2800" dirty="0"/>
              <a:t>        </a:t>
            </a:r>
            <a:r>
              <a:rPr lang="en-US" sz="2800" b="1" dirty="0"/>
              <a:t>if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&gt;= hi, </a:t>
            </a:r>
            <a:r>
              <a:rPr lang="en-US" sz="2800" b="1" dirty="0">
                <a:solidFill>
                  <a:srgbClr val="FF0000"/>
                </a:solidFill>
              </a:rPr>
              <a:t>crash!</a:t>
            </a:r>
          </a:p>
        </p:txBody>
      </p:sp>
    </p:spTree>
    <p:extLst>
      <p:ext uri="{BB962C8B-B14F-4D97-AF65-F5344CB8AC3E}">
        <p14:creationId xmlns:p14="http://schemas.microsoft.com/office/powerpoint/2010/main" val="147252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AB2BD-BD69-4F4D-A168-1B4D1BB06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Verifying a Simple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59649-F133-417B-85AD-6AC993F6F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2100" y="1825625"/>
            <a:ext cx="59817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Does this program always terminate?</a:t>
            </a:r>
          </a:p>
          <a:p>
            <a:endParaRPr lang="en-US" dirty="0"/>
          </a:p>
          <a:p>
            <a:r>
              <a:rPr lang="en-US" b="1" dirty="0"/>
              <a:t>Ranking function:</a:t>
            </a:r>
            <a:r>
              <a:rPr lang="en-US" dirty="0"/>
              <a:t> The program will never run for more than (hi – j) / 2 iterations</a:t>
            </a:r>
          </a:p>
          <a:p>
            <a:endParaRPr lang="en-US" dirty="0"/>
          </a:p>
          <a:p>
            <a:r>
              <a:rPr lang="en-US" dirty="0"/>
              <a:t>Is the ranking function always positive?</a:t>
            </a:r>
          </a:p>
          <a:p>
            <a:r>
              <a:rPr lang="en-US" dirty="0"/>
              <a:t>Does it strictly decrease in every iteration?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35F7DA-08DD-4D70-9BB2-54F25338F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CSCI 625: Spring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D746A1-D69F-405B-A6BD-5B8B26191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869B-74BD-4304-B776-E2A74F9B9B78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EAAD5D-D773-4CB6-A8F7-7DDAF2338F1D}"/>
              </a:ext>
            </a:extLst>
          </p:cNvPr>
          <p:cNvSpPr txBox="1"/>
          <p:nvPr/>
        </p:nvSpPr>
        <p:spPr>
          <a:xfrm>
            <a:off x="838200" y="2662466"/>
            <a:ext cx="4279761" cy="26776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/>
              <a:t>algorithm</a:t>
            </a:r>
            <a:r>
              <a:rPr lang="en-US" sz="2800" dirty="0"/>
              <a:t> countBy2(hi) </a:t>
            </a:r>
            <a:r>
              <a:rPr lang="en-US" sz="2800" b="1" dirty="0"/>
              <a:t>is</a:t>
            </a:r>
          </a:p>
          <a:p>
            <a:r>
              <a:rPr lang="en-US" sz="2800" dirty="0"/>
              <a:t>    </a:t>
            </a:r>
            <a:r>
              <a:rPr lang="en-US" sz="2800" dirty="0" err="1"/>
              <a:t>i</a:t>
            </a:r>
            <a:r>
              <a:rPr lang="en-US" sz="2800" dirty="0"/>
              <a:t> := 1, j := 2</a:t>
            </a:r>
          </a:p>
          <a:p>
            <a:r>
              <a:rPr lang="en-US" sz="2800" dirty="0"/>
              <a:t>    </a:t>
            </a:r>
            <a:r>
              <a:rPr lang="en-US" sz="2800" b="1" dirty="0"/>
              <a:t>while</a:t>
            </a:r>
            <a:r>
              <a:rPr lang="en-US" sz="2800" dirty="0"/>
              <a:t> j &lt; hi </a:t>
            </a:r>
            <a:r>
              <a:rPr lang="en-US" sz="2800" b="1" dirty="0"/>
              <a:t>do</a:t>
            </a:r>
          </a:p>
          <a:p>
            <a:r>
              <a:rPr lang="en-US" sz="2800" dirty="0"/>
              <a:t>        </a:t>
            </a:r>
            <a:r>
              <a:rPr lang="en-US" sz="2800" dirty="0" err="1"/>
              <a:t>i</a:t>
            </a:r>
            <a:r>
              <a:rPr lang="en-US" sz="2800" dirty="0"/>
              <a:t> := </a:t>
            </a:r>
            <a:r>
              <a:rPr lang="en-US" sz="2800" dirty="0" err="1"/>
              <a:t>i</a:t>
            </a:r>
            <a:r>
              <a:rPr lang="en-US" sz="2800" dirty="0"/>
              <a:t> + 1</a:t>
            </a:r>
          </a:p>
          <a:p>
            <a:r>
              <a:rPr lang="en-US" sz="2800" dirty="0"/>
              <a:t>        j := j + 2</a:t>
            </a:r>
          </a:p>
          <a:p>
            <a:r>
              <a:rPr lang="en-US" sz="2800" dirty="0"/>
              <a:t>        </a:t>
            </a:r>
            <a:r>
              <a:rPr lang="en-US" sz="2800" b="1" dirty="0"/>
              <a:t>if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&gt;= hi, </a:t>
            </a:r>
            <a:r>
              <a:rPr lang="en-US" sz="2800" b="1" dirty="0">
                <a:solidFill>
                  <a:srgbClr val="FF0000"/>
                </a:solidFill>
              </a:rPr>
              <a:t>crash!</a:t>
            </a:r>
          </a:p>
        </p:txBody>
      </p:sp>
    </p:spTree>
    <p:extLst>
      <p:ext uri="{BB962C8B-B14F-4D97-AF65-F5344CB8AC3E}">
        <p14:creationId xmlns:p14="http://schemas.microsoft.com/office/powerpoint/2010/main" val="266273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82C4F-5961-48F2-B702-C4D8CBAA6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0A4EB-0C75-469D-92E4-B854BA64A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5C980-C8B9-488D-8B88-302EE0D62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CSCI 625: Spring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9BA1B7-3417-4794-A55A-C0B46D06D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869B-74BD-4304-B776-E2A74F9B9B78}" type="slidenum">
              <a:rPr lang="en-US" smtClean="0"/>
              <a:t>17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889DD-DCD6-4CA6-A313-83258E555612}"/>
              </a:ext>
            </a:extLst>
          </p:cNvPr>
          <p:cNvSpPr txBox="1"/>
          <p:nvPr/>
        </p:nvSpPr>
        <p:spPr>
          <a:xfrm>
            <a:off x="1238250" y="1825625"/>
            <a:ext cx="97155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800" dirty="0"/>
              <a:t>❷ Program Synthesis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74DE17-098E-45FF-BA89-7E57CD93D69B}"/>
              </a:ext>
            </a:extLst>
          </p:cNvPr>
          <p:cNvSpPr txBox="1"/>
          <p:nvPr/>
        </p:nvSpPr>
        <p:spPr>
          <a:xfrm>
            <a:off x="1238250" y="2948422"/>
            <a:ext cx="9715500" cy="21057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en-US" sz="2800" dirty="0"/>
              <a:t>Proof synthesis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048711-80EE-409B-843F-1E0133963A96}"/>
              </a:ext>
            </a:extLst>
          </p:cNvPr>
          <p:cNvSpPr txBox="1"/>
          <p:nvPr/>
        </p:nvSpPr>
        <p:spPr>
          <a:xfrm>
            <a:off x="2611412" y="3817478"/>
            <a:ext cx="18288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dirty="0"/>
              <a:t>Program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8FC0FC-64DB-42E2-B243-6B857FA4789E}"/>
              </a:ext>
            </a:extLst>
          </p:cNvPr>
          <p:cNvSpPr txBox="1"/>
          <p:nvPr/>
        </p:nvSpPr>
        <p:spPr>
          <a:xfrm>
            <a:off x="5181601" y="3817478"/>
            <a:ext cx="18288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dirty="0"/>
              <a:t>Verification Conditions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079F63-4F64-4EE1-AA41-848761AF56CE}"/>
              </a:ext>
            </a:extLst>
          </p:cNvPr>
          <p:cNvSpPr txBox="1"/>
          <p:nvPr/>
        </p:nvSpPr>
        <p:spPr>
          <a:xfrm>
            <a:off x="7751789" y="3817478"/>
            <a:ext cx="18288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dirty="0"/>
              <a:t>Proof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E064E5-4D41-4284-928E-90ED520646C1}"/>
              </a:ext>
            </a:extLst>
          </p:cNvPr>
          <p:cNvSpPr txBox="1"/>
          <p:nvPr/>
        </p:nvSpPr>
        <p:spPr>
          <a:xfrm>
            <a:off x="1238250" y="5262563"/>
            <a:ext cx="97155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800" dirty="0"/>
              <a:t>❹ Abstract Interpretation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1B45238-3503-46C9-9168-8A10A4A0B11F}"/>
              </a:ext>
            </a:extLst>
          </p:cNvPr>
          <p:cNvCxnSpPr>
            <a:stCxn id="9" idx="3"/>
            <a:endCxn id="10" idx="1"/>
          </p:cNvCxnSpPr>
          <p:nvPr/>
        </p:nvCxnSpPr>
        <p:spPr>
          <a:xfrm>
            <a:off x="4440212" y="4274678"/>
            <a:ext cx="74138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C0203AD-8386-4D11-88D9-23A587918889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>
            <a:off x="7010401" y="4274678"/>
            <a:ext cx="74138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23A2C30-6AF5-4928-804D-DA2304CE983B}"/>
              </a:ext>
            </a:extLst>
          </p:cNvPr>
          <p:cNvSpPr txBox="1"/>
          <p:nvPr/>
        </p:nvSpPr>
        <p:spPr>
          <a:xfrm>
            <a:off x="7130064" y="3751458"/>
            <a:ext cx="5020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❶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359281-901B-4954-AB31-C564DF616EF8}"/>
              </a:ext>
            </a:extLst>
          </p:cNvPr>
          <p:cNvSpPr txBox="1"/>
          <p:nvPr/>
        </p:nvSpPr>
        <p:spPr>
          <a:xfrm>
            <a:off x="4559876" y="3739684"/>
            <a:ext cx="5020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❸</a:t>
            </a:r>
          </a:p>
        </p:txBody>
      </p:sp>
    </p:spTree>
    <p:extLst>
      <p:ext uri="{BB962C8B-B14F-4D97-AF65-F5344CB8AC3E}">
        <p14:creationId xmlns:p14="http://schemas.microsoft.com/office/powerpoint/2010/main" val="69554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9" grpId="0" animBg="1"/>
      <p:bldP spid="10" grpId="0" animBg="1"/>
      <p:bldP spid="11" grpId="0" animBg="1"/>
      <p:bldP spid="12" grpId="0" animBg="1"/>
      <p:bldP spid="20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F77C0-EACF-46DB-B7A9-ED2D0E280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Using Constraint Solvers for Pleasure and Profit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9699F-97DA-42A7-B4F8-799AB462D7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Kakuro</a:t>
            </a:r>
          </a:p>
          <a:p>
            <a:r>
              <a:rPr lang="en-US" dirty="0"/>
              <a:t>Fill in with digits, 1—9</a:t>
            </a:r>
          </a:p>
          <a:p>
            <a:r>
              <a:rPr lang="en-US" dirty="0"/>
              <a:t>Digits in row / column add up to the value indicated in the corner</a:t>
            </a:r>
          </a:p>
          <a:p>
            <a:r>
              <a:rPr lang="en-US" dirty="0"/>
              <a:t>Digits don’t repeat in any given row / column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CBFC19-202C-4FFF-94B1-CD0C3050A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CSCI 625: Spring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F760D7-9D72-4085-AA4C-D4810483C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869B-74BD-4304-B776-E2A74F9B9B78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 descr="A picture containing text, crossword puzzle&#10;&#10;Description automatically generated">
            <a:extLst>
              <a:ext uri="{FF2B5EF4-FFF2-40B4-BE49-F238E27FC236}">
                <a16:creationId xmlns:a16="http://schemas.microsoft.com/office/drawing/2014/main" id="{D99DC456-17C9-4D37-805E-0918054C48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" t="26931" r="67894" b="23234"/>
          <a:stretch/>
        </p:blipFill>
        <p:spPr>
          <a:xfrm>
            <a:off x="3255169" y="4005739"/>
            <a:ext cx="1971675" cy="2007394"/>
          </a:xfrm>
          <a:prstGeom prst="rect">
            <a:avLst/>
          </a:prstGeom>
        </p:spPr>
      </p:pic>
      <p:pic>
        <p:nvPicPr>
          <p:cNvPr id="7" name="Picture 6" descr="A picture containing text, crossword puzzle&#10;&#10;Description automatically generated">
            <a:extLst>
              <a:ext uri="{FF2B5EF4-FFF2-40B4-BE49-F238E27FC236}">
                <a16:creationId xmlns:a16="http://schemas.microsoft.com/office/drawing/2014/main" id="{1ED48668-237C-41FD-B1D0-64E1FE920C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4" t="47326" r="36421" b="2839"/>
          <a:stretch/>
        </p:blipFill>
        <p:spPr>
          <a:xfrm>
            <a:off x="6915149" y="4005739"/>
            <a:ext cx="2021682" cy="200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3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B46C3-5612-4DE6-BB9D-CEECB4945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Synthesis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BC9BC-D3AE-4251-BDF6-76A964A47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1825625"/>
            <a:ext cx="60198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How to fill in the blank so the program never crashes?</a:t>
            </a:r>
          </a:p>
          <a:p>
            <a:endParaRPr lang="en-US" dirty="0"/>
          </a:p>
          <a:p>
            <a:r>
              <a:rPr lang="en-US" dirty="0"/>
              <a:t>Does </a:t>
            </a:r>
            <a:r>
              <a:rPr lang="en-US" dirty="0" err="1"/>
              <a:t>i</a:t>
            </a:r>
            <a:r>
              <a:rPr lang="en-US" dirty="0"/>
              <a:t> := 0 work?</a:t>
            </a:r>
          </a:p>
          <a:p>
            <a:r>
              <a:rPr lang="en-US" dirty="0"/>
              <a:t>No? Crashes in the first iteration</a:t>
            </a:r>
          </a:p>
          <a:p>
            <a:endParaRPr lang="en-US" dirty="0"/>
          </a:p>
          <a:p>
            <a:r>
              <a:rPr lang="en-US" dirty="0"/>
              <a:t>Does </a:t>
            </a:r>
            <a:r>
              <a:rPr lang="en-US" dirty="0" err="1"/>
              <a:t>i</a:t>
            </a:r>
            <a:r>
              <a:rPr lang="en-US" dirty="0"/>
              <a:t> := 1 work?</a:t>
            </a:r>
          </a:p>
          <a:p>
            <a:r>
              <a:rPr lang="en-US" dirty="0"/>
              <a:t>Passes the first iteration, at least!</a:t>
            </a:r>
          </a:p>
          <a:p>
            <a:r>
              <a:rPr lang="en-US" dirty="0"/>
              <a:t>Is it more generally true?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FE7CE-8F70-4631-94D8-3A4F06460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CSCI 625: Spring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8CFC95-5492-4671-BA9E-56A4F12E7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869B-74BD-4304-B776-E2A74F9B9B78}" type="slidenum">
              <a:rPr lang="en-US" smtClean="0"/>
              <a:t>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1BE00C-A70B-4596-AB51-5495F5ED35F7}"/>
              </a:ext>
            </a:extLst>
          </p:cNvPr>
          <p:cNvSpPr txBox="1"/>
          <p:nvPr/>
        </p:nvSpPr>
        <p:spPr>
          <a:xfrm>
            <a:off x="838200" y="2662466"/>
            <a:ext cx="4279761" cy="31085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/>
              <a:t>algorithm</a:t>
            </a:r>
            <a:r>
              <a:rPr lang="en-US" sz="2800" dirty="0"/>
              <a:t> countBy2(hi) </a:t>
            </a:r>
            <a:r>
              <a:rPr lang="en-US" sz="2800" b="1" dirty="0"/>
              <a:t>is</a:t>
            </a:r>
          </a:p>
          <a:p>
            <a:r>
              <a:rPr lang="en-US" sz="2800" dirty="0"/>
              <a:t>    </a:t>
            </a:r>
            <a:r>
              <a:rPr lang="en-US" sz="2800" dirty="0" err="1"/>
              <a:t>i</a:t>
            </a:r>
            <a:r>
              <a:rPr lang="en-US" sz="2800" dirty="0"/>
              <a:t> := ____</a:t>
            </a:r>
          </a:p>
          <a:p>
            <a:r>
              <a:rPr lang="en-US" sz="2800" dirty="0"/>
              <a:t>    j := 2 * </a:t>
            </a:r>
            <a:r>
              <a:rPr lang="en-US" sz="2800" dirty="0" err="1"/>
              <a:t>i</a:t>
            </a:r>
            <a:endParaRPr lang="en-US" sz="2800" dirty="0"/>
          </a:p>
          <a:p>
            <a:r>
              <a:rPr lang="en-US" sz="2800" dirty="0"/>
              <a:t>    </a:t>
            </a:r>
            <a:r>
              <a:rPr lang="en-US" sz="2800" b="1" dirty="0"/>
              <a:t>while</a:t>
            </a:r>
            <a:r>
              <a:rPr lang="en-US" sz="2800" dirty="0"/>
              <a:t> j &lt; hi </a:t>
            </a:r>
            <a:r>
              <a:rPr lang="en-US" sz="2800" b="1" dirty="0"/>
              <a:t>do</a:t>
            </a:r>
          </a:p>
          <a:p>
            <a:r>
              <a:rPr lang="en-US" sz="2800" b="1" dirty="0"/>
              <a:t>        if </a:t>
            </a:r>
            <a:r>
              <a:rPr lang="en-US" sz="2800" dirty="0"/>
              <a:t>j = 3 * </a:t>
            </a:r>
            <a:r>
              <a:rPr lang="en-US" sz="2800" dirty="0" err="1"/>
              <a:t>i</a:t>
            </a:r>
            <a:r>
              <a:rPr lang="en-US" sz="2800" dirty="0"/>
              <a:t>, </a:t>
            </a:r>
            <a:r>
              <a:rPr lang="en-US" sz="2800" b="1" dirty="0">
                <a:solidFill>
                  <a:srgbClr val="FF0000"/>
                </a:solidFill>
              </a:rPr>
              <a:t>crash!</a:t>
            </a:r>
          </a:p>
          <a:p>
            <a:r>
              <a:rPr lang="en-US" sz="2800" dirty="0"/>
              <a:t>        </a:t>
            </a:r>
            <a:r>
              <a:rPr lang="en-US" sz="2800" dirty="0" err="1"/>
              <a:t>i</a:t>
            </a:r>
            <a:r>
              <a:rPr lang="en-US" sz="2800" dirty="0"/>
              <a:t> := </a:t>
            </a:r>
            <a:r>
              <a:rPr lang="en-US" sz="2800" dirty="0" err="1"/>
              <a:t>i</a:t>
            </a:r>
            <a:r>
              <a:rPr lang="en-US" sz="2800" dirty="0"/>
              <a:t> + 1</a:t>
            </a:r>
          </a:p>
          <a:p>
            <a:r>
              <a:rPr lang="en-US" sz="2800" dirty="0"/>
              <a:t>        j := j + 2</a:t>
            </a:r>
          </a:p>
        </p:txBody>
      </p:sp>
    </p:spTree>
    <p:extLst>
      <p:ext uri="{BB962C8B-B14F-4D97-AF65-F5344CB8AC3E}">
        <p14:creationId xmlns:p14="http://schemas.microsoft.com/office/powerpoint/2010/main" val="43108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4597D-A923-4FCE-8778-3B200E185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CSCI 625: Spring 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9C6D1A-5597-40B5-9C68-FBCE67361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869B-74BD-4304-B776-E2A74F9B9B78}" type="slidenum">
              <a:rPr lang="en-US" smtClean="0"/>
              <a:t>2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5413194-6F82-4159-9760-B3E05E46637F}"/>
              </a:ext>
            </a:extLst>
          </p:cNvPr>
          <p:cNvGrpSpPr/>
          <p:nvPr/>
        </p:nvGrpSpPr>
        <p:grpSpPr>
          <a:xfrm>
            <a:off x="1255343" y="2548798"/>
            <a:ext cx="1725530" cy="1760403"/>
            <a:chOff x="1663791" y="2900275"/>
            <a:chExt cx="1725530" cy="1760403"/>
          </a:xfrm>
        </p:grpSpPr>
        <p:pic>
          <p:nvPicPr>
            <p:cNvPr id="7" name="Picture 6" descr="Diagram&#10;&#10;Description automatically generated">
              <a:extLst>
                <a:ext uri="{FF2B5EF4-FFF2-40B4-BE49-F238E27FC236}">
                  <a16:creationId xmlns:a16="http://schemas.microsoft.com/office/drawing/2014/main" id="{2DE926A9-1F65-44F3-8E77-B70E4A99C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3791" y="2900275"/>
              <a:ext cx="1725530" cy="136029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6250A21-D956-4BA1-9F92-38B3580E685E}"/>
                </a:ext>
              </a:extLst>
            </p:cNvPr>
            <p:cNvSpPr txBox="1"/>
            <p:nvPr/>
          </p:nvSpPr>
          <p:spPr>
            <a:xfrm>
              <a:off x="1747336" y="4260568"/>
              <a:ext cx="15584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Programmer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8A9B25F-2B56-4C94-9C61-AA04369450CB}"/>
              </a:ext>
            </a:extLst>
          </p:cNvPr>
          <p:cNvGrpSpPr/>
          <p:nvPr/>
        </p:nvGrpSpPr>
        <p:grpSpPr>
          <a:xfrm>
            <a:off x="4152901" y="812300"/>
            <a:ext cx="6044712" cy="1214901"/>
            <a:chOff x="4152901" y="812300"/>
            <a:chExt cx="6044712" cy="1214901"/>
          </a:xfrm>
        </p:grpSpPr>
        <p:sp>
          <p:nvSpPr>
            <p:cNvPr id="12" name="Speech Bubble: Rectangle 11">
              <a:extLst>
                <a:ext uri="{FF2B5EF4-FFF2-40B4-BE49-F238E27FC236}">
                  <a16:creationId xmlns:a16="http://schemas.microsoft.com/office/drawing/2014/main" id="{6FA71CBC-C86F-43F6-920D-8044E33B6E68}"/>
                </a:ext>
              </a:extLst>
            </p:cNvPr>
            <p:cNvSpPr/>
            <p:nvPr/>
          </p:nvSpPr>
          <p:spPr>
            <a:xfrm>
              <a:off x="4152901" y="1029869"/>
              <a:ext cx="3886200" cy="779764"/>
            </a:xfrm>
            <a:prstGeom prst="wedgeRectCallout">
              <a:avLst>
                <a:gd name="adj1" fmla="val -81172"/>
                <a:gd name="adj2" fmla="val 130126"/>
              </a:avLst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“What should my program do?”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47D22F-FEFB-41CA-8287-90C30963A12C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226017" y="812300"/>
              <a:ext cx="971596" cy="1214901"/>
            </a:xfrm>
            <a:prstGeom prst="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anchor="ctr">
              <a:noAutofit/>
            </a:bodyPr>
            <a:lstStyle/>
            <a:p>
              <a:pPr algn="ctr"/>
              <a:r>
                <a:rPr lang="en-US" sz="3600" dirty="0"/>
                <a:t>∃∀</a:t>
              </a:r>
              <a:br>
                <a:rPr lang="en-US" sz="3600" dirty="0"/>
              </a:br>
              <a:r>
                <a:rPr lang="en-US" sz="3600" dirty="0"/>
                <a:t>⇒⊢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F4C00FD-C6BA-4392-AEF5-550C794BE614}"/>
              </a:ext>
            </a:extLst>
          </p:cNvPr>
          <p:cNvGrpSpPr/>
          <p:nvPr/>
        </p:nvGrpSpPr>
        <p:grpSpPr>
          <a:xfrm>
            <a:off x="4152901" y="2276856"/>
            <a:ext cx="6038895" cy="959961"/>
            <a:chOff x="4152901" y="2276856"/>
            <a:chExt cx="6038895" cy="959961"/>
          </a:xfrm>
        </p:grpSpPr>
        <p:sp>
          <p:nvSpPr>
            <p:cNvPr id="13" name="Speech Bubble: Rectangle 12">
              <a:extLst>
                <a:ext uri="{FF2B5EF4-FFF2-40B4-BE49-F238E27FC236}">
                  <a16:creationId xmlns:a16="http://schemas.microsoft.com/office/drawing/2014/main" id="{9CB9ABC0-EC91-4FCE-A6CB-DFFA7F1AA171}"/>
                </a:ext>
              </a:extLst>
            </p:cNvPr>
            <p:cNvSpPr/>
            <p:nvPr/>
          </p:nvSpPr>
          <p:spPr>
            <a:xfrm>
              <a:off x="4152901" y="2369368"/>
              <a:ext cx="3886200" cy="779764"/>
            </a:xfrm>
            <a:prstGeom prst="wedgeRectCallout">
              <a:avLst>
                <a:gd name="adj1" fmla="val -76409"/>
                <a:gd name="adj2" fmla="val 41637"/>
              </a:avLst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“Does my program do </a:t>
              </a:r>
              <a:r>
                <a:rPr lang="en-US" sz="2000" i="1" dirty="0"/>
                <a:t>that</a:t>
              </a:r>
              <a:r>
                <a:rPr lang="en-US" sz="2000" dirty="0"/>
                <a:t>?”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DD0D7F8-DC0F-4824-B3E3-4B7EF02A25A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31835" y="2276856"/>
              <a:ext cx="959961" cy="959961"/>
              <a:chOff x="5689617" y="3004454"/>
              <a:chExt cx="1143000" cy="1143000"/>
            </a:xfrm>
          </p:grpSpPr>
          <p:pic>
            <p:nvPicPr>
              <p:cNvPr id="18" name="Picture 17" descr="Icon&#10;&#10;Description automatically generated">
                <a:extLst>
                  <a:ext uri="{FF2B5EF4-FFF2-40B4-BE49-F238E27FC236}">
                    <a16:creationId xmlns:a16="http://schemas.microsoft.com/office/drawing/2014/main" id="{7E3A0104-0B31-481D-8449-B70DCCFF1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03917" y="3169046"/>
                <a:ext cx="914400" cy="813816"/>
              </a:xfrm>
              <a:prstGeom prst="rect">
                <a:avLst/>
              </a:prstGeom>
            </p:spPr>
          </p:pic>
          <p:pic>
            <p:nvPicPr>
              <p:cNvPr id="19" name="Graphic 18">
                <a:extLst>
                  <a:ext uri="{FF2B5EF4-FFF2-40B4-BE49-F238E27FC236}">
                    <a16:creationId xmlns:a16="http://schemas.microsoft.com/office/drawing/2014/main" id="{D54A21E6-972E-48A1-8497-AB359FBB3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689617" y="3004454"/>
                <a:ext cx="1143000" cy="1143000"/>
              </a:xfrm>
              <a:prstGeom prst="rect">
                <a:avLst/>
              </a:prstGeom>
            </p:spPr>
          </p:pic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F2603E0-99B3-4A09-ACF8-D2B27D77FD41}"/>
              </a:ext>
            </a:extLst>
          </p:cNvPr>
          <p:cNvGrpSpPr/>
          <p:nvPr/>
        </p:nvGrpSpPr>
        <p:grpSpPr>
          <a:xfrm>
            <a:off x="4152900" y="4977467"/>
            <a:ext cx="6102494" cy="921563"/>
            <a:chOff x="4152900" y="4977467"/>
            <a:chExt cx="6102494" cy="921563"/>
          </a:xfrm>
        </p:grpSpPr>
        <p:sp>
          <p:nvSpPr>
            <p:cNvPr id="15" name="Speech Bubble: Rectangle 14">
              <a:extLst>
                <a:ext uri="{FF2B5EF4-FFF2-40B4-BE49-F238E27FC236}">
                  <a16:creationId xmlns:a16="http://schemas.microsoft.com/office/drawing/2014/main" id="{6FDEA542-720E-4063-A355-A4D686C3F504}"/>
                </a:ext>
              </a:extLst>
            </p:cNvPr>
            <p:cNvSpPr/>
            <p:nvPr/>
          </p:nvSpPr>
          <p:spPr>
            <a:xfrm>
              <a:off x="4152900" y="5048367"/>
              <a:ext cx="3886200" cy="779764"/>
            </a:xfrm>
            <a:prstGeom prst="wedgeRectCallout">
              <a:avLst>
                <a:gd name="adj1" fmla="val -75976"/>
                <a:gd name="adj2" fmla="val -138220"/>
              </a:avLst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“How do I fix it?”</a:t>
              </a:r>
            </a:p>
          </p:txBody>
        </p:sp>
        <p:pic>
          <p:nvPicPr>
            <p:cNvPr id="21" name="Picture 20" descr="A picture containing text, piano, music&#10;&#10;Description automatically generated">
              <a:extLst>
                <a:ext uri="{FF2B5EF4-FFF2-40B4-BE49-F238E27FC236}">
                  <a16:creationId xmlns:a16="http://schemas.microsoft.com/office/drawing/2014/main" id="{181A7B19-845E-4195-BDA4-F267A3B59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8237" y="4977467"/>
              <a:ext cx="1087157" cy="921563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4242950-8307-4119-99AE-703AF1F4C986}"/>
              </a:ext>
            </a:extLst>
          </p:cNvPr>
          <p:cNvGrpSpPr/>
          <p:nvPr/>
        </p:nvGrpSpPr>
        <p:grpSpPr>
          <a:xfrm>
            <a:off x="4152901" y="3573052"/>
            <a:ext cx="6059601" cy="1051393"/>
            <a:chOff x="4152901" y="3573052"/>
            <a:chExt cx="6059601" cy="1051393"/>
          </a:xfrm>
        </p:grpSpPr>
        <p:sp>
          <p:nvSpPr>
            <p:cNvPr id="14" name="Speech Bubble: Rectangle 13">
              <a:extLst>
                <a:ext uri="{FF2B5EF4-FFF2-40B4-BE49-F238E27FC236}">
                  <a16:creationId xmlns:a16="http://schemas.microsoft.com/office/drawing/2014/main" id="{AC5D4B5D-8950-441B-920A-496AB1637B43}"/>
                </a:ext>
              </a:extLst>
            </p:cNvPr>
            <p:cNvSpPr/>
            <p:nvPr/>
          </p:nvSpPr>
          <p:spPr>
            <a:xfrm>
              <a:off x="4152901" y="3708867"/>
              <a:ext cx="3886200" cy="779764"/>
            </a:xfrm>
            <a:prstGeom prst="wedgeRectCallout">
              <a:avLst>
                <a:gd name="adj1" fmla="val -75254"/>
                <a:gd name="adj2" fmla="val -43255"/>
              </a:avLst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“What does it do instead?”</a:t>
              </a:r>
            </a:p>
          </p:txBody>
        </p:sp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9DBF03BD-E177-4ACB-9365-91275C977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1128" y="3573052"/>
              <a:ext cx="1001374" cy="10513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568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31EC8-91B8-4AFE-8A83-FE2862990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3975A-A43C-4FC2-9AE3-8708F1254E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E2102-2EDC-4095-8B5A-4FE314777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CSCI 625: Spring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B50CD3-C522-4C27-B9F8-311EB8F8A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869B-74BD-4304-B776-E2A74F9B9B78}" type="slidenum">
              <a:rPr lang="en-US" smtClean="0"/>
              <a:t>20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B726F35-943C-4F97-93C2-5DC5D47DE1D8}"/>
              </a:ext>
            </a:extLst>
          </p:cNvPr>
          <p:cNvGrpSpPr>
            <a:grpSpLocks noChangeAspect="1"/>
          </p:cNvGrpSpPr>
          <p:nvPr/>
        </p:nvGrpSpPr>
        <p:grpSpPr>
          <a:xfrm>
            <a:off x="838200" y="2416269"/>
            <a:ext cx="10515600" cy="3170050"/>
            <a:chOff x="1400175" y="872490"/>
            <a:chExt cx="9099666" cy="2743200"/>
          </a:xfrm>
        </p:grpSpPr>
        <p:pic>
          <p:nvPicPr>
            <p:cNvPr id="7" name="Picture 6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485D9B35-FB80-4CE3-A625-44B6CDD4E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0175" y="872490"/>
              <a:ext cx="1824825" cy="2743200"/>
            </a:xfrm>
            <a:prstGeom prst="rect">
              <a:avLst/>
            </a:prstGeom>
          </p:spPr>
        </p:pic>
        <p:pic>
          <p:nvPicPr>
            <p:cNvPr id="8" name="Picture 7" descr="Text, letter&#10;&#10;Description automatically generated">
              <a:extLst>
                <a:ext uri="{FF2B5EF4-FFF2-40B4-BE49-F238E27FC236}">
                  <a16:creationId xmlns:a16="http://schemas.microsoft.com/office/drawing/2014/main" id="{117DBD8F-42F4-45A6-A9EA-D5AD69F02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5652" y="872490"/>
              <a:ext cx="1828800" cy="2743200"/>
            </a:xfrm>
            <a:prstGeom prst="rect">
              <a:avLst/>
            </a:prstGeom>
          </p:spPr>
        </p:pic>
        <p:pic>
          <p:nvPicPr>
            <p:cNvPr id="9" name="Picture 8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2181D835-7F8C-444F-B88A-3D84424A2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104" y="872490"/>
              <a:ext cx="1734338" cy="2743200"/>
            </a:xfrm>
            <a:prstGeom prst="rect">
              <a:avLst/>
            </a:prstGeom>
          </p:spPr>
        </p:pic>
        <p:pic>
          <p:nvPicPr>
            <p:cNvPr id="10" name="Picture 9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33721454-5F58-46B5-ABFA-769328067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095" y="872490"/>
              <a:ext cx="2119746" cy="2743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23530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CC799-D052-4296-8127-2A45BF64D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(First two weeks)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B17B3-12E8-4538-B2BC-741064936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Kroening</a:t>
            </a:r>
            <a:r>
              <a:rPr lang="en-US" dirty="0"/>
              <a:t> and </a:t>
            </a:r>
            <a:r>
              <a:rPr lang="en-US" dirty="0" err="1"/>
              <a:t>Strichman</a:t>
            </a:r>
            <a:r>
              <a:rPr lang="en-US" dirty="0"/>
              <a:t>, Chapters 1, 2</a:t>
            </a:r>
          </a:p>
          <a:p>
            <a:r>
              <a:rPr lang="en-US" dirty="0"/>
              <a:t>De </a:t>
            </a:r>
            <a:r>
              <a:rPr lang="en-US" dirty="0" err="1"/>
              <a:t>Millo</a:t>
            </a:r>
            <a:r>
              <a:rPr lang="en-US" dirty="0"/>
              <a:t>, et al., Social Processes and Proofs of Theorems and Programs. CACM 1979.</a:t>
            </a:r>
          </a:p>
          <a:p>
            <a:r>
              <a:rPr lang="en-US" dirty="0"/>
              <a:t>Ken Thompson, Reflections on Trusting Trust. Turing </a:t>
            </a:r>
            <a:r>
              <a:rPr lang="en-US"/>
              <a:t>Award Lecture, 1984.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FB1FC-D5C0-4876-8F92-13FF61DEB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CSCI 625: Spring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F465E0-ADB1-45DF-98D9-ED792259C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869B-74BD-4304-B776-E2A74F9B9B7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81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5AD4C-39E7-4F66-94E6-0E3508D57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Courses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C2E68-3EFA-49A8-B53F-C1921DC8E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 </a:t>
            </a:r>
            <a:r>
              <a:rPr lang="en-US" dirty="0" err="1"/>
              <a:t>Işıl</a:t>
            </a:r>
            <a:r>
              <a:rPr lang="en-US" dirty="0"/>
              <a:t> </a:t>
            </a:r>
            <a:r>
              <a:rPr lang="en-US" dirty="0" err="1"/>
              <a:t>Dillig</a:t>
            </a:r>
            <a:r>
              <a:rPr lang="en-US" dirty="0"/>
              <a:t>, Automated Logical Reasoning. UT Austin.</a:t>
            </a:r>
            <a:br>
              <a:rPr lang="en-US" dirty="0"/>
            </a:br>
            <a:r>
              <a:rPr lang="en-US" dirty="0">
                <a:hlinkClick r:id="rId2"/>
              </a:rPr>
              <a:t>https://www.cs.utexas.edu/~isil/cs389L/</a:t>
            </a:r>
            <a:endParaRPr lang="en-US" dirty="0"/>
          </a:p>
          <a:p>
            <a:endParaRPr lang="en-US" dirty="0"/>
          </a:p>
          <a:p>
            <a:r>
              <a:rPr lang="en-US" dirty="0"/>
              <a:t>Armando Solar-Lezama, Introduction to Program Synthesis. MIT.</a:t>
            </a:r>
            <a:br>
              <a:rPr lang="en-US" dirty="0"/>
            </a:br>
            <a:r>
              <a:rPr lang="en-US" dirty="0">
                <a:hlinkClick r:id="rId3"/>
              </a:rPr>
              <a:t>https://people.csail.mit.edu/asolar/SynthesisCourse/</a:t>
            </a:r>
            <a:endParaRPr lang="en-US" dirty="0"/>
          </a:p>
          <a:p>
            <a:endParaRPr lang="en-US" dirty="0"/>
          </a:p>
          <a:p>
            <a:r>
              <a:rPr lang="en-US" dirty="0"/>
              <a:t>Rajeev Alur. Computer Aided Verification. Penn.</a:t>
            </a:r>
            <a:br>
              <a:rPr lang="en-US" dirty="0"/>
            </a:br>
            <a:r>
              <a:rPr lang="en-US" dirty="0">
                <a:hlinkClick r:id="rId4"/>
              </a:rPr>
              <a:t>https://www.cis.upenn.edu/~alur/cis673.html</a:t>
            </a:r>
            <a:br>
              <a:rPr lang="en-US" dirty="0"/>
            </a:br>
            <a:endParaRPr lang="en-US" dirty="0"/>
          </a:p>
          <a:p>
            <a:r>
              <a:rPr lang="en-US" dirty="0"/>
              <a:t>Nadia </a:t>
            </a:r>
            <a:r>
              <a:rPr lang="en-US" dirty="0" err="1"/>
              <a:t>Polikarpova</a:t>
            </a:r>
            <a:r>
              <a:rPr lang="en-US" dirty="0"/>
              <a:t>. Program Synthesis. UCSD.</a:t>
            </a:r>
            <a:br>
              <a:rPr lang="en-US" dirty="0"/>
            </a:br>
            <a:r>
              <a:rPr lang="en-US" dirty="0">
                <a:hlinkClick r:id="rId5"/>
              </a:rPr>
              <a:t>https://github.com/nadia-polikarpova/cse291-program-synthesis/wiki</a:t>
            </a:r>
            <a:endParaRPr lang="en-US" dirty="0"/>
          </a:p>
          <a:p>
            <a:endParaRPr lang="en-US" dirty="0"/>
          </a:p>
          <a:p>
            <a:r>
              <a:rPr lang="en-US" dirty="0"/>
              <a:t>Loris D’Antoni. Program Verification and Synthesis. Wisconsin.</a:t>
            </a:r>
            <a:br>
              <a:rPr lang="en-US" dirty="0"/>
            </a:br>
            <a:r>
              <a:rPr lang="en-US" dirty="0">
                <a:hlinkClick r:id="rId6"/>
              </a:rPr>
              <a:t>https://pages.cs.wisc.edu/~loris/cs703/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99F35-F424-4C32-9EF9-DE6F8E39F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CSCI 625: Spring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6C9A20-4577-40E9-932D-8F57A1F44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869B-74BD-4304-B776-E2A74F9B9B7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58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48371-AFAE-43F6-97CA-64A4851F4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01512-FBC7-4B06-AC19-168737423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Web: </a:t>
            </a:r>
            <a:r>
              <a:rPr lang="en-US" dirty="0">
                <a:hlinkClick r:id="rId2"/>
              </a:rPr>
              <a:t>https://r-mukund.github.io/teaching/sp2025-csci625/</a:t>
            </a:r>
            <a:endParaRPr lang="en-US" dirty="0"/>
          </a:p>
          <a:p>
            <a:r>
              <a:rPr lang="en-US" dirty="0"/>
              <a:t>Piazza: </a:t>
            </a:r>
            <a:r>
              <a:rPr lang="en-US" dirty="0">
                <a:hlinkClick r:id="rId3"/>
              </a:rPr>
              <a:t>https://piazza.com/usc/spring2025/csci625</a:t>
            </a:r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Watch website and Piazza regularly!</a:t>
            </a:r>
          </a:p>
          <a:p>
            <a:endParaRPr lang="en-US" dirty="0"/>
          </a:p>
          <a:p>
            <a:r>
              <a:rPr lang="en-US" dirty="0"/>
              <a:t>Class: 3:30pm—5:20pm, Mondays and Wednesdays</a:t>
            </a:r>
          </a:p>
          <a:p>
            <a:r>
              <a:rPr lang="en-US" dirty="0"/>
              <a:t>I will upload video recordings</a:t>
            </a:r>
          </a:p>
          <a:p>
            <a:endParaRPr lang="en-US" dirty="0"/>
          </a:p>
          <a:p>
            <a:r>
              <a:rPr lang="en-US" dirty="0"/>
              <a:t>Office hours: 5:30pm—6:30pm, Mondays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9CB58-B8B2-4F2E-A207-856EC86CD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CSCI 625: Spring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6552CC-E284-4416-BF2A-0AAFEB79C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869B-74BD-4304-B776-E2A74F9B9B7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667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52A9B6F-F55E-4757-8210-B3C2EB36B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CB292DD-1B37-49A4-A1F5-BD0B53F0C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 homework assignments + paper presentations</a:t>
            </a:r>
          </a:p>
          <a:p>
            <a:r>
              <a:rPr lang="en-US" dirty="0"/>
              <a:t>1 project</a:t>
            </a:r>
          </a:p>
          <a:p>
            <a:r>
              <a:rPr lang="en-US" dirty="0"/>
              <a:t>All graded equally</a:t>
            </a:r>
          </a:p>
          <a:p>
            <a:endParaRPr lang="en-US" dirty="0"/>
          </a:p>
          <a:p>
            <a:r>
              <a:rPr lang="en-US" dirty="0"/>
              <a:t>Welcome to team up with a partner</a:t>
            </a:r>
          </a:p>
          <a:p>
            <a:r>
              <a:rPr lang="en-US" dirty="0"/>
              <a:t>For homework assignments, write up your own solutions</a:t>
            </a:r>
          </a:p>
          <a:p>
            <a:endParaRPr lang="en-US" dirty="0"/>
          </a:p>
          <a:p>
            <a:r>
              <a:rPr lang="en-US" dirty="0"/>
              <a:t>Will upload Homework 1 this week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67C8A-1796-4C7A-8A9C-ED5257835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CSCI 625: Spring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0F4619-CD40-4610-A5F9-A9C35CF35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869B-74BD-4304-B776-E2A74F9B9B7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6268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4016104E-B794-43BB-ABE8-BAF27833E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Project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7560269B-37D4-46B0-B8F9-45C83AA28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Any topic broadly relevant to the course</a:t>
            </a:r>
          </a:p>
          <a:p>
            <a:r>
              <a:rPr lang="en-US" dirty="0"/>
              <a:t>Awesome if connected to your own thesis research</a:t>
            </a:r>
          </a:p>
          <a:p>
            <a:r>
              <a:rPr lang="en-US" b="1" dirty="0">
                <a:solidFill>
                  <a:srgbClr val="FF0000"/>
                </a:solidFill>
              </a:rPr>
              <a:t>Meet me to brainstorm project ideas!</a:t>
            </a:r>
          </a:p>
          <a:p>
            <a:endParaRPr lang="en-US" dirty="0"/>
          </a:p>
          <a:p>
            <a:r>
              <a:rPr lang="en-US" b="1" dirty="0"/>
              <a:t>Research project:</a:t>
            </a:r>
            <a:r>
              <a:rPr lang="en-US" dirty="0"/>
              <a:t> Pick problem, devise solutions, write paper</a:t>
            </a:r>
          </a:p>
          <a:p>
            <a:r>
              <a:rPr lang="en-US" b="1" dirty="0"/>
              <a:t>Survey project:</a:t>
            </a:r>
            <a:r>
              <a:rPr lang="en-US" dirty="0"/>
              <a:t> Pick area, write survey summarizing past research</a:t>
            </a:r>
          </a:p>
          <a:p>
            <a:r>
              <a:rPr lang="en-US" b="1" dirty="0"/>
              <a:t>Reimplementation:</a:t>
            </a:r>
            <a:r>
              <a:rPr lang="en-US" dirty="0"/>
              <a:t> Pick paper (not your own!), reimplement techniques. What worked? What didn’t?</a:t>
            </a:r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1F89442A-1413-4FDA-BA3B-EB99AD52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CSCI 625: Spring 2025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C73B4740-F825-4A0F-8E12-CA72F8A3C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869B-74BD-4304-B776-E2A74F9B9B7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79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CF03C-2770-4037-8895-70C8F07C9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A1093-2FFC-4CE5-A8F4-2CC9F311D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Proposal</a:t>
            </a:r>
          </a:p>
          <a:p>
            <a:pPr lvl="1"/>
            <a:r>
              <a:rPr lang="en-US" dirty="0"/>
              <a:t>What do you plan to do?</a:t>
            </a:r>
          </a:p>
          <a:p>
            <a:pPr lvl="1"/>
            <a:r>
              <a:rPr lang="en-US" dirty="0"/>
              <a:t>Why is it awesome?</a:t>
            </a:r>
          </a:p>
          <a:p>
            <a:pPr lvl="1"/>
            <a:r>
              <a:rPr lang="en-US" dirty="0"/>
              <a:t>What have you already done?</a:t>
            </a:r>
          </a:p>
          <a:p>
            <a:pPr lvl="1"/>
            <a:r>
              <a:rPr lang="en-US" dirty="0"/>
              <a:t>Estimate deliverables</a:t>
            </a:r>
          </a:p>
          <a:p>
            <a:endParaRPr lang="en-US" dirty="0"/>
          </a:p>
          <a:p>
            <a:r>
              <a:rPr lang="en-US" dirty="0"/>
              <a:t>Final Submission</a:t>
            </a:r>
          </a:p>
          <a:p>
            <a:pPr lvl="1"/>
            <a:r>
              <a:rPr lang="en-US" dirty="0"/>
              <a:t>Presentation in class</a:t>
            </a:r>
          </a:p>
          <a:p>
            <a:pPr lvl="1"/>
            <a:r>
              <a:rPr lang="en-US" dirty="0"/>
              <a:t>Written report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4EDF8-F94E-4314-BA31-5FF8AACFD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CSCI 625: Spring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F436DC-61AF-4C50-8411-43B77F7C4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869B-74BD-4304-B776-E2A74F9B9B7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13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CC7764-059E-4AC4-B2D7-DAF6882E5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AC8A16-1F7A-4E7C-904D-0F7712847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474094" cy="4351338"/>
          </a:xfrm>
        </p:spPr>
        <p:txBody>
          <a:bodyPr/>
          <a:lstStyle/>
          <a:p>
            <a:r>
              <a:rPr lang="en-US" dirty="0"/>
              <a:t>Mukund Raghothaman</a:t>
            </a:r>
          </a:p>
          <a:p>
            <a:r>
              <a:rPr lang="en-US" dirty="0"/>
              <a:t>Assistant Professor of Computer Science</a:t>
            </a:r>
          </a:p>
          <a:p>
            <a:r>
              <a:rPr lang="en-US" dirty="0"/>
              <a:t>PhD and Postdoc from the University of Pennsylvania</a:t>
            </a:r>
          </a:p>
          <a:p>
            <a:r>
              <a:rPr lang="en-US" dirty="0"/>
              <a:t>Research in program verification and synthesis</a:t>
            </a:r>
          </a:p>
          <a:p>
            <a:r>
              <a:rPr lang="en-US" dirty="0"/>
              <a:t>Applications of machine learning and probabilistic methods</a:t>
            </a: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24AC2C-3B19-4200-8A12-87131DC42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CSCI 625: Spring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6464E7-6ABF-4F0E-94E0-7858BA64B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869B-74BD-4304-B776-E2A74F9B9B78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391AC603-DB66-4B4F-84F7-67F2B6376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1825625"/>
            <a:ext cx="1828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10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28ABE3-F735-4047-ADB4-69566CA7A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Program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84BFD4E-813D-452D-BC6A-C6BC394BB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1922" y="4497585"/>
            <a:ext cx="6441877" cy="1679378"/>
          </a:xfrm>
        </p:spPr>
        <p:txBody>
          <a:bodyPr>
            <a:normAutofit/>
          </a:bodyPr>
          <a:lstStyle/>
          <a:p>
            <a:r>
              <a:rPr lang="en-US" dirty="0"/>
              <a:t>On binary search: “of these twenty books, only five had correct subroutines”—</a:t>
            </a:r>
            <a:r>
              <a:rPr lang="en-US" dirty="0" err="1"/>
              <a:t>Pattis</a:t>
            </a:r>
            <a:r>
              <a:rPr lang="en-US" dirty="0"/>
              <a:t>, 1988. SIGCSE Bulletin.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5F2A19-C5C9-47AA-BFA0-AFFA3E8E9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CSCI 625: Spring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10C2BF-6512-4B5F-AC12-948A18791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869B-74BD-4304-B776-E2A74F9B9B78}" type="slidenum">
              <a:rPr lang="en-US" smtClean="0"/>
              <a:t>3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EBF350-236F-4654-AB54-7005E1C667E8}"/>
              </a:ext>
            </a:extLst>
          </p:cNvPr>
          <p:cNvGrpSpPr/>
          <p:nvPr/>
        </p:nvGrpSpPr>
        <p:grpSpPr>
          <a:xfrm>
            <a:off x="838200" y="1560314"/>
            <a:ext cx="4073724" cy="4616649"/>
            <a:chOff x="2984301" y="983873"/>
            <a:chExt cx="4073724" cy="461664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1AC8106-02B1-425B-BB66-3439F58FB971}"/>
                </a:ext>
              </a:extLst>
            </p:cNvPr>
            <p:cNvSpPr txBox="1"/>
            <p:nvPr/>
          </p:nvSpPr>
          <p:spPr>
            <a:xfrm>
              <a:off x="3329880" y="983873"/>
              <a:ext cx="3382565" cy="424731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b="1" dirty="0"/>
                <a:t>algorithm</a:t>
              </a:r>
              <a:r>
                <a:rPr lang="en-US" dirty="0"/>
                <a:t> quicksort(A, lo, hi) </a:t>
              </a:r>
              <a:r>
                <a:rPr lang="en-US" b="1" dirty="0"/>
                <a:t>is</a:t>
              </a:r>
            </a:p>
            <a:p>
              <a:r>
                <a:rPr lang="en-US" dirty="0"/>
                <a:t>    </a:t>
              </a:r>
              <a:r>
                <a:rPr lang="en-US" b="1" dirty="0"/>
                <a:t>if</a:t>
              </a:r>
              <a:r>
                <a:rPr lang="en-US" dirty="0"/>
                <a:t> lo &lt; hi </a:t>
              </a:r>
              <a:r>
                <a:rPr lang="en-US" b="1" dirty="0"/>
                <a:t>then</a:t>
              </a:r>
            </a:p>
            <a:p>
              <a:r>
                <a:rPr lang="en-US" dirty="0"/>
                <a:t>        p := partition(A, lo, hi)</a:t>
              </a:r>
            </a:p>
            <a:p>
              <a:r>
                <a:rPr lang="en-US" dirty="0"/>
                <a:t>        quicksort(A, lo, p - 1)</a:t>
              </a:r>
            </a:p>
            <a:p>
              <a:r>
                <a:rPr lang="en-US" dirty="0"/>
                <a:t>        quicksort(A, p + 1, hi)</a:t>
              </a:r>
            </a:p>
            <a:p>
              <a:endParaRPr lang="en-US" dirty="0"/>
            </a:p>
            <a:p>
              <a:r>
                <a:rPr lang="en-US" b="1" dirty="0"/>
                <a:t>algorithm</a:t>
              </a:r>
              <a:r>
                <a:rPr lang="en-US" dirty="0"/>
                <a:t> partition(A, lo, hi) </a:t>
              </a:r>
              <a:r>
                <a:rPr lang="en-US" b="1" dirty="0"/>
                <a:t>is</a:t>
              </a:r>
            </a:p>
            <a:p>
              <a:r>
                <a:rPr lang="en-US" dirty="0"/>
                <a:t>    pivot := A[hi]</a:t>
              </a:r>
            </a:p>
            <a:p>
              <a:r>
                <a:rPr lang="en-US" dirty="0"/>
                <a:t>    </a:t>
              </a:r>
              <a:r>
                <a:rPr lang="en-US" dirty="0" err="1"/>
                <a:t>i</a:t>
              </a:r>
              <a:r>
                <a:rPr lang="en-US" dirty="0"/>
                <a:t> := lo</a:t>
              </a:r>
            </a:p>
            <a:p>
              <a:r>
                <a:rPr lang="en-US" dirty="0"/>
                <a:t>    </a:t>
              </a:r>
              <a:r>
                <a:rPr lang="en-US" b="1" dirty="0"/>
                <a:t>for</a:t>
              </a:r>
              <a:r>
                <a:rPr lang="en-US" dirty="0"/>
                <a:t> j := lo </a:t>
              </a:r>
              <a:r>
                <a:rPr lang="en-US" b="1" dirty="0"/>
                <a:t>to</a:t>
              </a:r>
              <a:r>
                <a:rPr lang="en-US" dirty="0"/>
                <a:t> hi </a:t>
              </a:r>
              <a:r>
                <a:rPr lang="en-US" b="1" dirty="0"/>
                <a:t>do</a:t>
              </a:r>
            </a:p>
            <a:p>
              <a:r>
                <a:rPr lang="en-US" dirty="0"/>
                <a:t>        </a:t>
              </a:r>
              <a:r>
                <a:rPr lang="en-US" b="1" dirty="0"/>
                <a:t>if</a:t>
              </a:r>
              <a:r>
                <a:rPr lang="en-US" dirty="0"/>
                <a:t> A[j] &lt; pivot </a:t>
              </a:r>
              <a:r>
                <a:rPr lang="en-US" b="1" dirty="0"/>
                <a:t>then</a:t>
              </a:r>
            </a:p>
            <a:p>
              <a:r>
                <a:rPr lang="en-US" dirty="0"/>
                <a:t>            swap A[</a:t>
              </a:r>
              <a:r>
                <a:rPr lang="en-US" dirty="0" err="1"/>
                <a:t>i</a:t>
              </a:r>
              <a:r>
                <a:rPr lang="en-US" dirty="0"/>
                <a:t>] with A[j]</a:t>
              </a:r>
            </a:p>
            <a:p>
              <a:r>
                <a:rPr lang="en-US" dirty="0"/>
                <a:t>            </a:t>
              </a:r>
              <a:r>
                <a:rPr lang="en-US" dirty="0" err="1"/>
                <a:t>i</a:t>
              </a:r>
              <a:r>
                <a:rPr lang="en-US" dirty="0"/>
                <a:t> := </a:t>
              </a:r>
              <a:r>
                <a:rPr lang="en-US" dirty="0" err="1"/>
                <a:t>i</a:t>
              </a:r>
              <a:r>
                <a:rPr lang="en-US" dirty="0"/>
                <a:t> + 1</a:t>
              </a:r>
            </a:p>
            <a:p>
              <a:r>
                <a:rPr lang="en-US" dirty="0"/>
                <a:t>    swap A[</a:t>
              </a:r>
              <a:r>
                <a:rPr lang="en-US" dirty="0" err="1"/>
                <a:t>i</a:t>
              </a:r>
              <a:r>
                <a:rPr lang="en-US" dirty="0"/>
                <a:t>] with A[hi]</a:t>
              </a:r>
            </a:p>
            <a:p>
              <a:r>
                <a:rPr lang="en-US" dirty="0"/>
                <a:t>    </a:t>
              </a:r>
              <a:r>
                <a:rPr lang="en-US" b="1" dirty="0"/>
                <a:t>return</a:t>
              </a:r>
              <a:r>
                <a:rPr lang="en-US" dirty="0"/>
                <a:t> </a:t>
              </a:r>
              <a:r>
                <a:rPr lang="en-US" dirty="0" err="1"/>
                <a:t>i</a:t>
              </a:r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4DE2B1-E89F-4339-8F13-8AB101D0B814}"/>
                </a:ext>
              </a:extLst>
            </p:cNvPr>
            <p:cNvSpPr txBox="1"/>
            <p:nvPr/>
          </p:nvSpPr>
          <p:spPr>
            <a:xfrm>
              <a:off x="2984301" y="5231190"/>
              <a:ext cx="407372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bg2">
                      <a:lumMod val="75000"/>
                    </a:schemeClr>
                  </a:solidFill>
                </a:rPr>
                <a:t>https://en.wikipedia.org/wiki/Quicksort</a:t>
              </a:r>
            </a:p>
          </p:txBody>
        </p:sp>
      </p:grp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5577B2D8-DCD9-4D11-B7C7-54DDB410DF3E}"/>
              </a:ext>
            </a:extLst>
          </p:cNvPr>
          <p:cNvSpPr/>
          <p:nvPr/>
        </p:nvSpPr>
        <p:spPr>
          <a:xfrm>
            <a:off x="5676749" y="1560314"/>
            <a:ext cx="4912221" cy="807244"/>
          </a:xfrm>
          <a:prstGeom prst="wedgeRectCallout">
            <a:avLst>
              <a:gd name="adj1" fmla="val -69406"/>
              <a:gd name="adj2" fmla="val 377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Does this program sort the array?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EC4BB1-0A60-4AAF-B3E1-B1D37E9F9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146" y="2593181"/>
            <a:ext cx="5799425" cy="1678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4973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E22C72-7FC1-4B11-8968-1C43B831D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Dao Attack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411E4B6-528E-41EB-BE61-D8EFDDFB4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670131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Decentralized organization operating on the Ethereum blockchain</a:t>
            </a:r>
          </a:p>
          <a:p>
            <a:r>
              <a:rPr lang="en-US" dirty="0"/>
              <a:t>May 2016: Reached an Ether value of $150 million</a:t>
            </a:r>
          </a:p>
          <a:p>
            <a:r>
              <a:rPr lang="en-US" dirty="0"/>
              <a:t>June 2016: Attack on the Dao fraudulently transferred around $50 million</a:t>
            </a:r>
          </a:p>
          <a:p>
            <a:r>
              <a:rPr lang="en-US" dirty="0"/>
              <a:t>June 2017: “Ether thief remains mystery one year after digital heist” – Bloomberg News</a:t>
            </a:r>
            <a:br>
              <a:rPr lang="en-US" dirty="0"/>
            </a:br>
            <a:r>
              <a:rPr lang="en-US" dirty="0">
                <a:hlinkClick r:id="rId2"/>
              </a:rPr>
              <a:t>https://www.bloomberg.com/features/2017-the-ether-thief/</a:t>
            </a:r>
            <a:endParaRPr lang="en-US" dirty="0"/>
          </a:p>
          <a:p>
            <a:r>
              <a:rPr lang="en-US" b="1" dirty="0"/>
              <a:t>How to find and fix such vulnerabilities before attacks?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8BD03B-3B88-47A6-9833-A4284C97F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CSCI 625: Spring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4D6577-016A-459D-BF77-B7B8E6801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869B-74BD-4304-B776-E2A74F9B9B78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77C46D3-EA67-4A34-A46A-475EB57EF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425" y="1825625"/>
            <a:ext cx="1603375" cy="160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57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D77DE0C-50E6-4F8B-9168-255AE2860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Side Channel Attacks on Cryptographic Circuits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4FE1E06-C4F6-44C7-B94B-BF1FCD8F8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06797"/>
            <a:ext cx="10515600" cy="1270166"/>
          </a:xfrm>
        </p:spPr>
        <p:txBody>
          <a:bodyPr/>
          <a:lstStyle/>
          <a:p>
            <a:r>
              <a:rPr lang="en-US" sz="2800" b="0" dirty="0">
                <a:solidFill>
                  <a:schemeClr val="tx1"/>
                </a:solidFill>
              </a:rPr>
              <a:t>PPRM1 AES S-Box implementation [Morioka and Satoh, 2002]</a:t>
            </a:r>
          </a:p>
          <a:p>
            <a:r>
              <a:rPr lang="en-US" sz="2800" b="0" dirty="0">
                <a:solidFill>
                  <a:schemeClr val="tx1"/>
                </a:solidFill>
              </a:rPr>
              <a:t>Vulnerability: Timing-based attack can reveal secret input In2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9C64E1-7AA2-4814-AB46-0358D7747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CSCI 625: Spring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0D4A7F-CE18-4C5B-8814-57967E65A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869B-74BD-4304-B776-E2A74F9B9B78}" type="slidenum">
              <a:rPr lang="en-US" smtClean="0"/>
              <a:t>5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2A0577-DCA2-419D-9C98-FE3971D9D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621" y="1733031"/>
            <a:ext cx="4588757" cy="283631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357543A-483D-455E-87CE-6109C58228FB}"/>
              </a:ext>
            </a:extLst>
          </p:cNvPr>
          <p:cNvGrpSpPr/>
          <p:nvPr/>
        </p:nvGrpSpPr>
        <p:grpSpPr>
          <a:xfrm>
            <a:off x="3905437" y="1733031"/>
            <a:ext cx="3103027" cy="543623"/>
            <a:chOff x="3905437" y="1733031"/>
            <a:chExt cx="3103027" cy="543623"/>
          </a:xfrm>
        </p:grpSpPr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3BAEA2A3-F7BB-4033-9C70-42F8C4295C44}"/>
                </a:ext>
              </a:extLst>
            </p:cNvPr>
            <p:cNvSpPr/>
            <p:nvPr/>
          </p:nvSpPr>
          <p:spPr>
            <a:xfrm>
              <a:off x="6674149" y="1917017"/>
              <a:ext cx="334315" cy="308261"/>
            </a:xfrm>
            <a:prstGeom prst="flowChartConnector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9E91B49F-10A4-40C0-8DD5-E5EEFA1D8540}"/>
                </a:ext>
              </a:extLst>
            </p:cNvPr>
            <p:cNvSpPr/>
            <p:nvPr/>
          </p:nvSpPr>
          <p:spPr>
            <a:xfrm>
              <a:off x="6284115" y="1733031"/>
              <a:ext cx="334315" cy="235362"/>
            </a:xfrm>
            <a:prstGeom prst="flowChartConnector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C3EBA127-8605-465B-87FA-D833AAFFF1D8}"/>
                </a:ext>
              </a:extLst>
            </p:cNvPr>
            <p:cNvSpPr/>
            <p:nvPr/>
          </p:nvSpPr>
          <p:spPr>
            <a:xfrm>
              <a:off x="3905437" y="1968393"/>
              <a:ext cx="2545835" cy="308261"/>
            </a:xfrm>
            <a:prstGeom prst="flowChartConnector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868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FF1D4-4FE1-4C50-B35F-67445E3FB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Side Channel Attacks on Cryptographic Circuits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3D308-1BCB-42D9-9900-237A9DD4E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51399"/>
            <a:ext cx="10515600" cy="1325563"/>
          </a:xfrm>
        </p:spPr>
        <p:txBody>
          <a:bodyPr/>
          <a:lstStyle/>
          <a:p>
            <a:r>
              <a:rPr lang="en-US" sz="2800" b="0" dirty="0">
                <a:solidFill>
                  <a:schemeClr val="tx1"/>
                </a:solidFill>
              </a:rPr>
              <a:t>FSA attack resilient </a:t>
            </a:r>
            <a:r>
              <a:rPr lang="en-US" sz="2800" b="0" dirty="0" err="1">
                <a:solidFill>
                  <a:schemeClr val="tx1"/>
                </a:solidFill>
              </a:rPr>
              <a:t>ckt</a:t>
            </a:r>
            <a:r>
              <a:rPr lang="en-US" sz="2800" b="0" dirty="0">
                <a:solidFill>
                  <a:schemeClr val="tx1"/>
                </a:solidFill>
              </a:rPr>
              <a:t>: All input-to-output paths have same delays</a:t>
            </a:r>
          </a:p>
          <a:p>
            <a:r>
              <a:rPr lang="en-US" sz="2800" b="0" dirty="0">
                <a:solidFill>
                  <a:schemeClr val="tx1"/>
                </a:solidFill>
              </a:rPr>
              <a:t>Manually hand-crafted solution [</a:t>
            </a:r>
            <a:r>
              <a:rPr lang="en-US" sz="2800" b="0" dirty="0" err="1">
                <a:solidFill>
                  <a:schemeClr val="tx1"/>
                </a:solidFill>
              </a:rPr>
              <a:t>Schaumont</a:t>
            </a:r>
            <a:r>
              <a:rPr lang="en-US" sz="2800" b="0" dirty="0">
                <a:solidFill>
                  <a:schemeClr val="tx1"/>
                </a:solidFill>
              </a:rPr>
              <a:t> et al, DATE 2014]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D992A-40A1-4D99-BEF7-D3282BF1D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CSCI 625: Spring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9702CF-46DD-4D6B-A132-6A25CFE7A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869B-74BD-4304-B776-E2A74F9B9B78}" type="slidenum">
              <a:rPr lang="en-US" smtClean="0"/>
              <a:t>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887B4A-996D-459A-BE92-AF6B0F4F0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7546" y="1690688"/>
            <a:ext cx="3996908" cy="301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36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37BAE-EB6A-44C4-9DFF-743D45566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Side Channel Attacks on Cryptographic Circuits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B32E89-322B-4561-9510-603E87B9649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4351019"/>
                <a:ext cx="10515600" cy="1825943"/>
              </a:xfrm>
            </p:spPr>
            <p:txBody>
              <a:bodyPr/>
              <a:lstStyle/>
              <a:p>
                <a:r>
                  <a:rPr lang="en-US" dirty="0"/>
                  <a:t>Given original circuit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, find circuit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such that: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is equivalent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 (semantic constraint)</a:t>
                </a:r>
              </a:p>
              <a:p>
                <a:pPr lvl="1"/>
                <a:r>
                  <a:rPr lang="en-US" dirty="0"/>
                  <a:t>All input-to-output paths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have the same length (syntactic constraint)</a:t>
                </a:r>
              </a:p>
              <a:p>
                <a:r>
                  <a:rPr lang="en-US" dirty="0"/>
                  <a:t>Zhang et al., </a:t>
                </a:r>
                <a:r>
                  <a:rPr lang="en-US" dirty="0" err="1"/>
                  <a:t>SCInfer</a:t>
                </a:r>
                <a:r>
                  <a:rPr lang="en-US" dirty="0"/>
                  <a:t>. CAV 2018.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B32E89-322B-4561-9510-603E87B964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4351019"/>
                <a:ext cx="10515600" cy="1825943"/>
              </a:xfrm>
              <a:blipFill>
                <a:blip r:embed="rId2"/>
                <a:stretch>
                  <a:fillRect l="-1043" t="-5686" b="-6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B8A22-2357-4F1C-909B-B42B58560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CSCI 625: Spring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0D9011-D8CB-400B-BA0A-29428888C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869B-74BD-4304-B776-E2A74F9B9B78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F34A96-F028-4FCD-BD26-E8F99F2A3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725" y="1690688"/>
            <a:ext cx="3684550" cy="246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04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E9812-D3F3-AEB2-7E37-A8658459A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Proving</a:t>
            </a:r>
            <a:r>
              <a:rPr lang="en-US" dirty="0"/>
              <a:t> Properties of 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7712F-B27A-D180-1168-43E1234A7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Problem:</a:t>
            </a:r>
            <a:r>
              <a:rPr lang="en-US" dirty="0"/>
              <a:t> Compressing Airborne Collision Avoidance System (ACAS-Xu)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Question:</a:t>
            </a:r>
            <a:r>
              <a:rPr lang="en-US" dirty="0"/>
              <a:t> How to confirm that neural network is robust?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99ED62-93D5-477A-85C2-CBE611A01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CSCI 625: Spring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0847D8-6FCD-70E9-FF33-44CFCABF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869B-74BD-4304-B776-E2A74F9B9B78}" type="slidenum">
              <a:rPr lang="en-US" smtClean="0"/>
              <a:t>8</a:t>
            </a:fld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CF60B88-93CA-ACCD-9E9B-BB20439CD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4620" y="2514600"/>
            <a:ext cx="2319337" cy="18288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9638B8A-E49D-EDD8-9676-7B863E469B34}"/>
              </a:ext>
            </a:extLst>
          </p:cNvPr>
          <p:cNvGrpSpPr>
            <a:grpSpLocks noChangeAspect="1"/>
          </p:cNvGrpSpPr>
          <p:nvPr/>
        </p:nvGrpSpPr>
        <p:grpSpPr>
          <a:xfrm>
            <a:off x="5770377" y="2971800"/>
            <a:ext cx="5159561" cy="1371600"/>
            <a:chOff x="1631184" y="2514600"/>
            <a:chExt cx="7106928" cy="22479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8332158-6D8B-3996-4C89-C034BC35D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31184" y="2514600"/>
              <a:ext cx="7106928" cy="22479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764CF37-60B3-6842-003B-F05095D27968}"/>
                    </a:ext>
                  </a:extLst>
                </p:cNvPr>
                <p:cNvSpPr txBox="1"/>
                <p:nvPr/>
              </p:nvSpPr>
              <p:spPr>
                <a:xfrm>
                  <a:off x="3962400" y="3194050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2400" y="3194050"/>
                  <a:ext cx="304800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32423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69C29-727F-AEFC-64F2-6D1A1E7DF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Proving</a:t>
            </a:r>
            <a:r>
              <a:rPr lang="en-US" dirty="0"/>
              <a:t> Properties of 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745EE-843A-EBA0-F2B5-C41357CA7B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BCE5A-656A-DC11-06E8-E9D9ABEFE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CSCI 625: Spring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96EC23-F2E8-54AD-9CC3-D8B82ABCD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869B-74BD-4304-B776-E2A74F9B9B78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826F57-CADC-29E0-2131-E8B969C2F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468" y="1835786"/>
            <a:ext cx="6109063" cy="210312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8CDA7B9-0C46-F8DD-2D03-41CCE5848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559" y="4073843"/>
            <a:ext cx="373888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5297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1474</TotalTime>
  <Words>1428</Words>
  <Application>Microsoft Macintosh PowerPoint</Application>
  <PresentationFormat>Widescreen</PresentationFormat>
  <Paragraphs>247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Cambria Math</vt:lpstr>
      <vt:lpstr>Candara</vt:lpstr>
      <vt:lpstr>Tahoma</vt:lpstr>
      <vt:lpstr>Times New Roman</vt:lpstr>
      <vt:lpstr>Office Theme</vt:lpstr>
      <vt:lpstr>Program Synthesis and Computer-Aided Verification</vt:lpstr>
      <vt:lpstr>PowerPoint Presentation</vt:lpstr>
      <vt:lpstr>A Simple Program</vt:lpstr>
      <vt:lpstr>The Dao Attack</vt:lpstr>
      <vt:lpstr>Side Channel Attacks on Cryptographic Circuits</vt:lpstr>
      <vt:lpstr>Side Channel Attacks on Cryptographic Circuits</vt:lpstr>
      <vt:lpstr>Side Channel Attacks on Cryptographic Circuits</vt:lpstr>
      <vt:lpstr>Proving Properties of Neural Networks</vt:lpstr>
      <vt:lpstr>Proving Properties of Neural Networks</vt:lpstr>
      <vt:lpstr>Automated Reasoning in Mathematics</vt:lpstr>
      <vt:lpstr>Mechanized Reasoning in Mathematics</vt:lpstr>
      <vt:lpstr>Mechanized Reasoning in Mathematics</vt:lpstr>
      <vt:lpstr>Automated Reasoning in Mathematics</vt:lpstr>
      <vt:lpstr>Growing Industrial Adoption</vt:lpstr>
      <vt:lpstr>Verifying a Simple Program</vt:lpstr>
      <vt:lpstr>Verifying a Simple Program</vt:lpstr>
      <vt:lpstr>Course Outline</vt:lpstr>
      <vt:lpstr>Using Constraint Solvers for Pleasure and Profit</vt:lpstr>
      <vt:lpstr>A Simple Synthesis Problem</vt:lpstr>
      <vt:lpstr>Reading</vt:lpstr>
      <vt:lpstr>Reading (First two weeks)</vt:lpstr>
      <vt:lpstr>Related Courses</vt:lpstr>
      <vt:lpstr>Logistics</vt:lpstr>
      <vt:lpstr>Grading</vt:lpstr>
      <vt:lpstr>The Project</vt:lpstr>
      <vt:lpstr>The Project</vt:lpstr>
      <vt:lpstr>Introductions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Computer-Aided Verification</dc:title>
  <dc:creator>Mukund Raghothaman</dc:creator>
  <cp:lastModifiedBy>Mukund Raghothaman</cp:lastModifiedBy>
  <cp:revision>50</cp:revision>
  <cp:lastPrinted>2022-01-10T21:59:52Z</cp:lastPrinted>
  <dcterms:created xsi:type="dcterms:W3CDTF">2021-01-19T13:10:29Z</dcterms:created>
  <dcterms:modified xsi:type="dcterms:W3CDTF">2025-01-13T22:49:50Z</dcterms:modified>
</cp:coreProperties>
</file>